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</p:sldIdLst>
  <p:sldSz cx="18821400" cy="12801600"/>
  <p:notesSz cx="18821400" cy="128016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6" d="100"/>
          <a:sy n="36" d="100"/>
        </p:scale>
        <p:origin x="-104" y="-4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printerSettings" Target="printerSettings/printerSettings1.bin"/><Relationship Id="rId132" Type="http://schemas.openxmlformats.org/officeDocument/2006/relationships/presProps" Target="presProps.xml"/><Relationship Id="rId133" Type="http://schemas.openxmlformats.org/officeDocument/2006/relationships/viewProps" Target="viewProps.xml"/><Relationship Id="rId134" Type="http://schemas.openxmlformats.org/officeDocument/2006/relationships/theme" Target="theme/theme1.xml"/><Relationship Id="rId13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BE2B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BE2B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BE2B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7641" y="654812"/>
            <a:ext cx="5897117" cy="681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BE2B0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3897" y="2625991"/>
            <a:ext cx="6864604" cy="4631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hyperlink" Target="mailto:sarosenthal@venable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mailto:Natasha.PrattHarris@morgan.edu" TargetMode="External"/><Relationship Id="rId4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organ.edu/iur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mailto:Seth.Rosenthal@bpdmonitor.org" TargetMode="External"/><Relationship Id="rId4" Type="http://schemas.openxmlformats.org/officeDocument/2006/relationships/hyperlink" Target="mailto:mgilford@crj.org" TargetMode="External"/><Relationship Id="rId5" Type="http://schemas.openxmlformats.org/officeDocument/2006/relationships/hyperlink" Target="http://www.crj.org/cji" TargetMode="Externa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etickets@amtrak.com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marriott.com/about/privacy.mi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Relationship Id="rId3" Type="http://schemas.openxmlformats.org/officeDocument/2006/relationships/hyperlink" Target="http://www.sheraton.com/reviews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hyperlink" Target="mailto:southwestairlines@ifly.southwest.com" TargetMode="External"/><Relationship Id="rId6" Type="http://schemas.openxmlformats.org/officeDocument/2006/relationships/hyperlink" Target="mailto:pbpalaw@aol.com" TargetMode="External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hyperlink" Target="mailto:southwestairlines@ifly.southwest.com" TargetMode="External"/><Relationship Id="rId6" Type="http://schemas.openxmlformats.org/officeDocument/2006/relationships/image" Target="../media/image25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457212"/>
            <a:ext cx="5943600" cy="676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71109" y="1132077"/>
            <a:ext cx="1231900" cy="601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Seth A.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Rosenthal</a:t>
            </a:r>
            <a:endParaRPr sz="800">
              <a:latin typeface="Arial"/>
              <a:cs typeface="Arial"/>
            </a:endParaRPr>
          </a:p>
          <a:p>
            <a:pPr marL="490220" algn="ctr">
              <a:lnSpc>
                <a:spcPct val="100000"/>
              </a:lnSpc>
              <a:spcBef>
                <a:spcPts val="615"/>
              </a:spcBef>
            </a:pPr>
            <a:r>
              <a:rPr sz="800" b="1" dirty="0">
                <a:latin typeface="Arial"/>
                <a:cs typeface="Arial"/>
              </a:rPr>
              <a:t>T</a:t>
            </a:r>
            <a:r>
              <a:rPr sz="800" b="1" spc="-75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202.344.4741</a:t>
            </a:r>
            <a:endParaRPr sz="800">
              <a:latin typeface="Arial"/>
              <a:cs typeface="Arial"/>
            </a:endParaRPr>
          </a:p>
          <a:p>
            <a:pPr marL="492125" algn="ctr">
              <a:lnSpc>
                <a:spcPct val="100000"/>
              </a:lnSpc>
              <a:spcBef>
                <a:spcPts val="35"/>
              </a:spcBef>
            </a:pPr>
            <a:r>
              <a:rPr sz="800" b="1" dirty="0">
                <a:latin typeface="Arial"/>
                <a:cs typeface="Arial"/>
              </a:rPr>
              <a:t>F</a:t>
            </a:r>
            <a:r>
              <a:rPr sz="800" b="1" spc="-65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202.344.8300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sarosenthal@venable.com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8819" y="1968500"/>
            <a:ext cx="6332220" cy="701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Times New Roman"/>
                <a:cs typeface="Times New Roman"/>
              </a:rPr>
              <a:t>July </a:t>
            </a:r>
            <a:r>
              <a:rPr sz="1200" dirty="0">
                <a:latin typeface="Times New Roman"/>
                <a:cs typeface="Times New Roman"/>
              </a:rPr>
              <a:t>31,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 marR="4014470">
              <a:lnSpc>
                <a:spcPct val="103400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Mayor and </a:t>
            </a:r>
            <a:r>
              <a:rPr sz="1200" dirty="0">
                <a:latin typeface="Times New Roman"/>
                <a:cs typeface="Times New Roman"/>
              </a:rPr>
              <a:t>City </a:t>
            </a:r>
            <a:r>
              <a:rPr sz="1200" spc="-5" dirty="0">
                <a:latin typeface="Times New Roman"/>
                <a:cs typeface="Times New Roman"/>
              </a:rPr>
              <a:t>Council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Baltimore  Attn: Andre Davis, </a:t>
            </a:r>
            <a:r>
              <a:rPr sz="1200" dirty="0">
                <a:latin typeface="Times New Roman"/>
                <a:cs typeface="Times New Roman"/>
              </a:rPr>
              <a:t>City </a:t>
            </a:r>
            <a:r>
              <a:rPr sz="1200" spc="-5" dirty="0">
                <a:latin typeface="Times New Roman"/>
                <a:cs typeface="Times New Roman"/>
              </a:rPr>
              <a:t>Solicitor  </a:t>
            </a:r>
            <a:r>
              <a:rPr sz="1200" dirty="0">
                <a:latin typeface="Times New Roman"/>
                <a:cs typeface="Times New Roman"/>
              </a:rPr>
              <a:t>City </a:t>
            </a:r>
            <a:r>
              <a:rPr sz="1200" spc="-5" dirty="0">
                <a:latin typeface="Times New Roman"/>
                <a:cs typeface="Times New Roman"/>
              </a:rPr>
              <a:t>Hall, </a:t>
            </a:r>
            <a:r>
              <a:rPr sz="1200" dirty="0">
                <a:latin typeface="Times New Roman"/>
                <a:cs typeface="Times New Roman"/>
              </a:rPr>
              <a:t>Suite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101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00" dirty="0">
                <a:latin typeface="Times New Roman"/>
                <a:cs typeface="Times New Roman"/>
              </a:rPr>
              <a:t>100 Holliday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Street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200" spc="-5" dirty="0">
                <a:latin typeface="Times New Roman"/>
                <a:cs typeface="Times New Roman"/>
              </a:rPr>
              <a:t>Baltimore, MD 21202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Police Department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Baltimore </a:t>
            </a:r>
            <a:r>
              <a:rPr sz="1200" dirty="0">
                <a:latin typeface="Times New Roman"/>
                <a:cs typeface="Times New Roman"/>
              </a:rPr>
              <a:t>City</a:t>
            </a:r>
            <a:endParaRPr sz="1200">
              <a:latin typeface="Times New Roman"/>
              <a:cs typeface="Times New Roman"/>
            </a:endParaRPr>
          </a:p>
          <a:p>
            <a:pPr marL="12700" marR="3465829">
              <a:lnSpc>
                <a:spcPts val="1490"/>
              </a:lnSpc>
              <a:spcBef>
                <a:spcPts val="55"/>
              </a:spcBef>
            </a:pPr>
            <a:r>
              <a:rPr sz="1200" spc="-5" dirty="0">
                <a:latin typeface="Times New Roman"/>
                <a:cs typeface="Times New Roman"/>
              </a:rPr>
              <a:t>Attn: Michael Harrison, </a:t>
            </a:r>
            <a:r>
              <a:rPr sz="1200" dirty="0">
                <a:latin typeface="Times New Roman"/>
                <a:cs typeface="Times New Roman"/>
              </a:rPr>
              <a:t>Police </a:t>
            </a:r>
            <a:r>
              <a:rPr sz="1200" spc="-5" dirty="0">
                <a:latin typeface="Times New Roman"/>
                <a:cs typeface="Times New Roman"/>
              </a:rPr>
              <a:t>Commissioner  </a:t>
            </a:r>
            <a:r>
              <a:rPr sz="1200" dirty="0">
                <a:latin typeface="Times New Roman"/>
                <a:cs typeface="Times New Roman"/>
              </a:rPr>
              <a:t>242 W </a:t>
            </a:r>
            <a:r>
              <a:rPr sz="1200" spc="-5" dirty="0">
                <a:latin typeface="Times New Roman"/>
                <a:cs typeface="Times New Roman"/>
              </a:rPr>
              <a:t>29</a:t>
            </a:r>
            <a:r>
              <a:rPr sz="1200" spc="-7" baseline="31250" dirty="0">
                <a:latin typeface="Times New Roman"/>
                <a:cs typeface="Times New Roman"/>
              </a:rPr>
              <a:t>th</a:t>
            </a:r>
            <a:r>
              <a:rPr sz="1200" spc="157" baseline="312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Street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Baltimore, MD 21211-2908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5189855">
              <a:lnSpc>
                <a:spcPct val="103299"/>
              </a:lnSpc>
            </a:pPr>
            <a:r>
              <a:rPr sz="1200" dirty="0">
                <a:latin typeface="Times New Roman"/>
                <a:cs typeface="Times New Roman"/>
              </a:rPr>
              <a:t>Timothy Mygatt  </a:t>
            </a:r>
            <a:r>
              <a:rPr sz="1200" spc="-5" dirty="0">
                <a:latin typeface="Times New Roman"/>
                <a:cs typeface="Times New Roman"/>
              </a:rPr>
              <a:t>Stephen Ryals  Maureen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Johnston  Juan </a:t>
            </a:r>
            <a:r>
              <a:rPr sz="1200" spc="-5" dirty="0">
                <a:latin typeface="Times New Roman"/>
                <a:cs typeface="Times New Roman"/>
              </a:rPr>
              <a:t>Torres  KateLyn </a:t>
            </a:r>
            <a:r>
              <a:rPr sz="1200" dirty="0">
                <a:latin typeface="Times New Roman"/>
                <a:cs typeface="Times New Roman"/>
              </a:rPr>
              <a:t>Smith  </a:t>
            </a:r>
            <a:r>
              <a:rPr sz="1200" spc="-5" dirty="0">
                <a:latin typeface="Times New Roman"/>
                <a:cs typeface="Times New Roman"/>
              </a:rPr>
              <a:t>Delana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Brandon</a:t>
            </a:r>
            <a:endParaRPr sz="1200">
              <a:latin typeface="Times New Roman"/>
              <a:cs typeface="Times New Roman"/>
            </a:endParaRPr>
          </a:p>
          <a:p>
            <a:pPr marL="12700" marR="4665345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U.S. Department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Justice  Civil </a:t>
            </a:r>
            <a:r>
              <a:rPr sz="1200" spc="-5" dirty="0">
                <a:latin typeface="Times New Roman"/>
                <a:cs typeface="Times New Roman"/>
              </a:rPr>
              <a:t>Rights </a:t>
            </a:r>
            <a:r>
              <a:rPr sz="1200" dirty="0">
                <a:latin typeface="Times New Roman"/>
                <a:cs typeface="Times New Roman"/>
              </a:rPr>
              <a:t>Division  </a:t>
            </a:r>
            <a:r>
              <a:rPr sz="1200" spc="-5" dirty="0">
                <a:latin typeface="Times New Roman"/>
                <a:cs typeface="Times New Roman"/>
              </a:rPr>
              <a:t>Special Litigation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Section</a:t>
            </a:r>
            <a:endParaRPr sz="1200">
              <a:latin typeface="Times New Roman"/>
              <a:cs typeface="Times New Roman"/>
            </a:endParaRPr>
          </a:p>
          <a:p>
            <a:pPr marL="12700" marR="4572000">
              <a:lnSpc>
                <a:spcPct val="103400"/>
              </a:lnSpc>
              <a:spcBef>
                <a:spcPts val="15"/>
              </a:spcBef>
            </a:pPr>
            <a:r>
              <a:rPr sz="1200" dirty="0">
                <a:latin typeface="Times New Roman"/>
                <a:cs typeface="Times New Roman"/>
              </a:rPr>
              <a:t>950 </a:t>
            </a:r>
            <a:r>
              <a:rPr sz="1200" spc="-5" dirty="0">
                <a:latin typeface="Times New Roman"/>
                <a:cs typeface="Times New Roman"/>
              </a:rPr>
              <a:t>Pennsylvania Ave., NW  Washington, DC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20530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tabLst>
                <a:tab pos="926465" algn="l"/>
              </a:tabLst>
            </a:pPr>
            <a:r>
              <a:rPr sz="1200" dirty="0">
                <a:latin typeface="Times New Roman"/>
                <a:cs typeface="Times New Roman"/>
              </a:rPr>
              <a:t>RE:	</a:t>
            </a:r>
            <a:r>
              <a:rPr sz="1200" i="1" spc="-5" dirty="0">
                <a:latin typeface="Times New Roman"/>
                <a:cs typeface="Times New Roman"/>
              </a:rPr>
              <a:t>Baltimore Police </a:t>
            </a:r>
            <a:r>
              <a:rPr sz="1200" i="1" dirty="0">
                <a:latin typeface="Times New Roman"/>
                <a:cs typeface="Times New Roman"/>
              </a:rPr>
              <a:t>Monitoring </a:t>
            </a:r>
            <a:r>
              <a:rPr sz="1200" i="1" spc="-5" dirty="0">
                <a:latin typeface="Times New Roman"/>
                <a:cs typeface="Times New Roman"/>
              </a:rPr>
              <a:t>Team </a:t>
            </a:r>
            <a:r>
              <a:rPr sz="1200" i="1" dirty="0">
                <a:latin typeface="Times New Roman"/>
                <a:cs typeface="Times New Roman"/>
              </a:rPr>
              <a:t>– </a:t>
            </a:r>
            <a:r>
              <a:rPr sz="1200" i="1" spc="-5" dirty="0">
                <a:latin typeface="Times New Roman"/>
                <a:cs typeface="Times New Roman"/>
              </a:rPr>
              <a:t>June </a:t>
            </a:r>
            <a:r>
              <a:rPr sz="1200" i="1" dirty="0">
                <a:latin typeface="Times New Roman"/>
                <a:cs typeface="Times New Roman"/>
              </a:rPr>
              <a:t>2019</a:t>
            </a:r>
            <a:r>
              <a:rPr sz="1200" i="1" spc="-1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Invoice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66675" indent="457200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This document, including attachments, is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invoice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Baltimore </a:t>
            </a:r>
            <a:r>
              <a:rPr sz="1200" dirty="0">
                <a:latin typeface="Times New Roman"/>
                <a:cs typeface="Times New Roman"/>
              </a:rPr>
              <a:t>Police Monitoring </a:t>
            </a:r>
            <a:r>
              <a:rPr sz="1200" spc="-5" dirty="0">
                <a:latin typeface="Times New Roman"/>
                <a:cs typeface="Times New Roman"/>
              </a:rPr>
              <a:t>Team  (“Team”)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services performed and expenses incurred </a:t>
            </a:r>
            <a:r>
              <a:rPr sz="1200" dirty="0">
                <a:latin typeface="Times New Roman"/>
                <a:cs typeface="Times New Roman"/>
              </a:rPr>
              <a:t>in June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Narrative</a:t>
            </a:r>
            <a:r>
              <a:rPr sz="12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Summary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5080" indent="457200">
              <a:lnSpc>
                <a:spcPct val="103299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This invoice accounts </a:t>
            </a:r>
            <a:r>
              <a:rPr sz="1200" dirty="0">
                <a:latin typeface="Times New Roman"/>
                <a:cs typeface="Times New Roman"/>
              </a:rPr>
              <a:t>for time </a:t>
            </a:r>
            <a:r>
              <a:rPr sz="1200" spc="-5" dirty="0">
                <a:latin typeface="Times New Roman"/>
                <a:cs typeface="Times New Roman"/>
              </a:rPr>
              <a:t>worked from </a:t>
            </a:r>
            <a:r>
              <a:rPr sz="1200" dirty="0">
                <a:latin typeface="Times New Roman"/>
                <a:cs typeface="Times New Roman"/>
              </a:rPr>
              <a:t>June 1 – June 30, 2019 </a:t>
            </a:r>
            <a:r>
              <a:rPr sz="1200" spc="5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Team </a:t>
            </a:r>
            <a:r>
              <a:rPr sz="1200" spc="-5" dirty="0">
                <a:latin typeface="Times New Roman"/>
                <a:cs typeface="Times New Roman"/>
              </a:rPr>
              <a:t>members Ken  Thompson, Seth Rosenthal, Charles Ramsey, </a:t>
            </a:r>
            <a:r>
              <a:rPr sz="1200" dirty="0">
                <a:latin typeface="Times New Roman"/>
                <a:cs typeface="Times New Roman"/>
              </a:rPr>
              <a:t>Theron </a:t>
            </a:r>
            <a:r>
              <a:rPr sz="1200" spc="-5" dirty="0">
                <a:latin typeface="Times New Roman"/>
                <a:cs typeface="Times New Roman"/>
              </a:rPr>
              <a:t>Bowman, </a:t>
            </a:r>
            <a:r>
              <a:rPr sz="1200" dirty="0">
                <a:latin typeface="Times New Roman"/>
                <a:cs typeface="Times New Roman"/>
              </a:rPr>
              <a:t>Randy Dupont, </a:t>
            </a:r>
            <a:r>
              <a:rPr sz="1200" spc="-5" dirty="0">
                <a:latin typeface="Times New Roman"/>
                <a:cs typeface="Times New Roman"/>
              </a:rPr>
              <a:t>Steve Parker, </a:t>
            </a:r>
            <a:r>
              <a:rPr sz="1200" dirty="0">
                <a:latin typeface="Times New Roman"/>
                <a:cs typeface="Times New Roman"/>
              </a:rPr>
              <a:t>Hassan  </a:t>
            </a:r>
            <a:r>
              <a:rPr sz="1200" spc="-5" dirty="0">
                <a:latin typeface="Times New Roman"/>
                <a:cs typeface="Times New Roman"/>
              </a:rPr>
              <a:t>Aden, Matthew Barge, </a:t>
            </a:r>
            <a:r>
              <a:rPr sz="1200" dirty="0">
                <a:latin typeface="Times New Roman"/>
                <a:cs typeface="Times New Roman"/>
              </a:rPr>
              <a:t>Kevin </a:t>
            </a:r>
            <a:r>
              <a:rPr sz="1200" spc="-5" dirty="0">
                <a:latin typeface="Times New Roman"/>
                <a:cs typeface="Times New Roman"/>
              </a:rPr>
              <a:t>Bethel, Jessica </a:t>
            </a:r>
            <a:r>
              <a:rPr sz="1200" dirty="0">
                <a:latin typeface="Times New Roman"/>
                <a:cs typeface="Times New Roman"/>
              </a:rPr>
              <a:t>Drake </a:t>
            </a:r>
            <a:r>
              <a:rPr sz="1200" spc="-10" dirty="0">
                <a:latin typeface="Times New Roman"/>
                <a:cs typeface="Times New Roman"/>
              </a:rPr>
              <a:t>(as </a:t>
            </a:r>
            <a:r>
              <a:rPr sz="1200" dirty="0">
                <a:latin typeface="Times New Roman"/>
                <a:cs typeface="Times New Roman"/>
              </a:rPr>
              <a:t>both community </a:t>
            </a:r>
            <a:r>
              <a:rPr sz="1200" spc="-5" dirty="0">
                <a:latin typeface="Times New Roman"/>
                <a:cs typeface="Times New Roman"/>
              </a:rPr>
              <a:t>engagement team member and  executive assistant), Nola Joyce, </a:t>
            </a:r>
            <a:r>
              <a:rPr sz="1200" dirty="0">
                <a:latin typeface="Times New Roman"/>
                <a:cs typeface="Times New Roman"/>
              </a:rPr>
              <a:t>Tracey </a:t>
            </a:r>
            <a:r>
              <a:rPr sz="1200" spc="-5" dirty="0">
                <a:latin typeface="Times New Roman"/>
                <a:cs typeface="Times New Roman"/>
              </a:rPr>
              <a:t>Meares, Kathleen O’Toole, Sean </a:t>
            </a:r>
            <a:r>
              <a:rPr sz="1200" dirty="0">
                <a:latin typeface="Times New Roman"/>
                <a:cs typeface="Times New Roman"/>
              </a:rPr>
              <a:t>Smoot, </a:t>
            </a:r>
            <a:r>
              <a:rPr sz="1200" spc="-5" dirty="0">
                <a:latin typeface="Times New Roman"/>
                <a:cs typeface="Times New Roman"/>
              </a:rPr>
              <a:t>Roberto Villasenor,  </a:t>
            </a:r>
            <a:r>
              <a:rPr sz="1200" dirty="0">
                <a:latin typeface="Times New Roman"/>
                <a:cs typeface="Times New Roman"/>
              </a:rPr>
              <a:t>Ray </a:t>
            </a:r>
            <a:r>
              <a:rPr sz="1200" spc="-5" dirty="0">
                <a:latin typeface="Times New Roman"/>
                <a:cs typeface="Times New Roman"/>
              </a:rPr>
              <a:t>Kelly, Darnyle </a:t>
            </a:r>
            <a:r>
              <a:rPr sz="1200" dirty="0">
                <a:latin typeface="Times New Roman"/>
                <a:cs typeface="Times New Roman"/>
              </a:rPr>
              <a:t>Wharton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nine </a:t>
            </a:r>
            <a:r>
              <a:rPr sz="1200" spc="-5" dirty="0">
                <a:latin typeface="Times New Roman"/>
                <a:cs typeface="Times New Roman"/>
              </a:rPr>
              <a:t>neighborhood liaisons with Community Mediation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Program,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6003" y="369290"/>
            <a:ext cx="2010410" cy="38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0255" marR="5080" indent="-758190">
              <a:lnSpc>
                <a:spcPct val="108300"/>
              </a:lnSpc>
              <a:spcBef>
                <a:spcPts val="100"/>
              </a:spcBef>
            </a:pPr>
            <a:r>
              <a:rPr sz="1100" spc="-35" dirty="0">
                <a:latin typeface="Arial"/>
                <a:cs typeface="Arial"/>
              </a:rPr>
              <a:t>Baltimore </a:t>
            </a:r>
            <a:r>
              <a:rPr sz="1100" spc="-65" dirty="0">
                <a:latin typeface="Arial"/>
                <a:cs typeface="Arial"/>
              </a:rPr>
              <a:t>Consent </a:t>
            </a:r>
            <a:r>
              <a:rPr sz="1100" spc="-70" dirty="0">
                <a:latin typeface="Arial"/>
                <a:cs typeface="Arial"/>
              </a:rPr>
              <a:t>Decree </a:t>
            </a:r>
            <a:r>
              <a:rPr sz="1100" spc="-5" dirty="0">
                <a:latin typeface="Arial"/>
                <a:cs typeface="Arial"/>
              </a:rPr>
              <a:t>Monitor  </a:t>
            </a:r>
            <a:r>
              <a:rPr sz="1100" spc="-120" dirty="0">
                <a:latin typeface="Arial"/>
                <a:cs typeface="Arial"/>
              </a:rPr>
              <a:t>INVOICE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32332" y="1246344"/>
          <a:ext cx="16328386" cy="9066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2690"/>
                <a:gridCol w="1071245"/>
                <a:gridCol w="1398905"/>
                <a:gridCol w="4267834"/>
                <a:gridCol w="616584"/>
                <a:gridCol w="616584"/>
                <a:gridCol w="319404"/>
                <a:gridCol w="593090"/>
                <a:gridCol w="5332095"/>
                <a:gridCol w="535305"/>
                <a:gridCol w="374650"/>
              </a:tblGrid>
              <a:tr h="1489075">
                <a:tc gridSpan="11">
                  <a:txBody>
                    <a:bodyPr/>
                    <a:lstStyle/>
                    <a:p>
                      <a:pPr marL="53340">
                        <a:lnSpc>
                          <a:spcPts val="1850"/>
                        </a:lnSpc>
                        <a:tabLst>
                          <a:tab pos="9207500" algn="l"/>
                        </a:tabLst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800" spc="-125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18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14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Monitor	</a:t>
                      </a:r>
                      <a:r>
                        <a:rPr sz="1650" b="1" spc="-187" baseline="30303" dirty="0">
                          <a:latin typeface="Arial"/>
                          <a:cs typeface="Arial"/>
                        </a:rPr>
                        <a:t>INSTRUCTIONS</a:t>
                      </a:r>
                      <a:endParaRPr sz="1650" baseline="30303">
                        <a:latin typeface="Arial"/>
                        <a:cs typeface="Arial"/>
                      </a:endParaRPr>
                    </a:p>
                    <a:p>
                      <a:pPr marL="48895">
                        <a:lnSpc>
                          <a:spcPts val="1565"/>
                        </a:lnSpc>
                        <a:tabLst>
                          <a:tab pos="9207500" algn="l"/>
                        </a:tabLst>
                      </a:pPr>
                      <a:r>
                        <a:rPr sz="2400" spc="-127" baseline="-13888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2400" spc="-232" baseline="-13888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2400" spc="7" baseline="-13888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2400" spc="-247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72" baseline="-13888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2400" spc="-6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30" baseline="-13888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1100" spc="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spreadsheet.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53340">
                        <a:lnSpc>
                          <a:spcPts val="2025"/>
                        </a:lnSpc>
                        <a:tabLst>
                          <a:tab pos="9207500" algn="l"/>
                        </a:tabLst>
                      </a:pPr>
                      <a:r>
                        <a:rPr sz="2700" spc="-52" baseline="-18518" dirty="0">
                          <a:latin typeface="Arial"/>
                          <a:cs typeface="Arial"/>
                        </a:rPr>
                        <a:t>Baltimore,</a:t>
                      </a:r>
                      <a:r>
                        <a:rPr sz="2700" spc="-67" baseline="-1851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700" spc="-112" baseline="-18518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2700" spc="-75" baseline="-1851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700" spc="-254" baseline="-18518" dirty="0">
                          <a:latin typeface="Arial"/>
                          <a:cs typeface="Arial"/>
                        </a:rPr>
                        <a:t>21202	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2. Enter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below.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207500" marR="168275">
                        <a:lnSpc>
                          <a:spcPct val="108400"/>
                        </a:lnSpc>
                        <a:spcBef>
                          <a:spcPts val="565"/>
                        </a:spcBef>
                        <a:buAutoNum type="arabicPeriod" startAt="3"/>
                        <a:tabLst>
                          <a:tab pos="9344660" algn="l"/>
                        </a:tabLst>
                      </a:pPr>
                      <a:r>
                        <a:rPr sz="1100" spc="-9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even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if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you 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must authorize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but will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time 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1100" spc="-10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11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"unbilled."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375775" indent="-168275">
                        <a:lnSpc>
                          <a:spcPts val="1305"/>
                        </a:lnSpc>
                        <a:buAutoNum type="arabicPeriod" startAt="3"/>
                        <a:tabLst>
                          <a:tab pos="9376410" algn="l"/>
                        </a:tabLst>
                      </a:pPr>
                      <a:r>
                        <a:rPr sz="1100" spc="-9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1100" b="1" spc="-11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11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non-reimbursable.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57834">
                        <a:lnSpc>
                          <a:spcPts val="1575"/>
                        </a:lnSpc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4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OF: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575"/>
                        </a:lnSpc>
                      </a:pPr>
                      <a:r>
                        <a:rPr sz="14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62230">
                        <a:lnSpc>
                          <a:spcPts val="111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10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these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48895" marR="45085" algn="ctr">
                        <a:lnSpc>
                          <a:spcPts val="1310"/>
                        </a:lnSpc>
                        <a:spcBef>
                          <a:spcPts val="5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1000" spc="-5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10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before 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1000" spc="-50" dirty="0">
                          <a:latin typeface="Arial"/>
                          <a:cs typeface="Arial"/>
                        </a:rPr>
                        <a:t>spreadsheet.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6502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5. 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Please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sure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expenses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meet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listed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1100" spc="-22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tab.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7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65785">
                        <a:lnSpc>
                          <a:spcPts val="1490"/>
                        </a:lnSpc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400" spc="-12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BY: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495"/>
                        </a:lnSpc>
                      </a:pPr>
                      <a:r>
                        <a:rPr sz="1600" spc="-85" dirty="0">
                          <a:latin typeface="Arial"/>
                          <a:cs typeface="Arial"/>
                        </a:rPr>
                        <a:t>Rosenthal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650240">
                        <a:lnSpc>
                          <a:spcPts val="1305"/>
                        </a:lnSpc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it.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27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47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10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25" dirty="0">
                          <a:latin typeface="Arial"/>
                          <a:cs typeface="Arial"/>
                        </a:rPr>
                        <a:t>SUBMITTED: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1775"/>
                        </a:lnSpc>
                      </a:pPr>
                      <a:r>
                        <a:rPr sz="1600" spc="-25" dirty="0">
                          <a:latin typeface="Arial"/>
                          <a:cs typeface="Arial"/>
                        </a:rPr>
                        <a:t>7/30/2019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650240">
                        <a:lnSpc>
                          <a:spcPts val="1305"/>
                        </a:lnSpc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call Deputy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1100" spc="-2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questions.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0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845819">
                        <a:lnSpc>
                          <a:spcPts val="1795"/>
                        </a:lnSpc>
                      </a:pPr>
                      <a:r>
                        <a:rPr sz="1600" spc="-140" dirty="0">
                          <a:latin typeface="Arial"/>
                          <a:cs typeface="Arial"/>
                        </a:rPr>
                        <a:t>YEAR: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1670"/>
                        </a:lnSpc>
                      </a:pPr>
                      <a:r>
                        <a:rPr sz="1600" spc="-85" dirty="0">
                          <a:latin typeface="Arial"/>
                          <a:cs typeface="Arial"/>
                        </a:rPr>
                        <a:t>2019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14145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17080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i="1" spc="-100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1200" b="1" i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i="1" spc="-90" dirty="0">
                          <a:latin typeface="Arial"/>
                          <a:cs typeface="Arial"/>
                        </a:rPr>
                        <a:t>Description: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310765" marR="7245350">
                        <a:lnSpc>
                          <a:spcPct val="107800"/>
                        </a:lnSpc>
                      </a:pPr>
                      <a:r>
                        <a:rPr sz="1200" i="1" spc="-70" dirty="0">
                          <a:latin typeface="Arial"/>
                          <a:cs typeface="Arial"/>
                        </a:rPr>
                        <a:t>Prepare 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200" i="1" spc="-5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200" i="1" spc="-25" dirty="0">
                          <a:latin typeface="Arial"/>
                          <a:cs typeface="Arial"/>
                        </a:rPr>
                        <a:t>attend </a:t>
                      </a:r>
                      <a:r>
                        <a:rPr sz="1200" i="1" spc="-4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1200" i="1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200" i="1" spc="-15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1200" i="1" spc="-25" dirty="0">
                          <a:latin typeface="Arial"/>
                          <a:cs typeface="Arial"/>
                        </a:rPr>
                        <a:t>North </a:t>
                      </a:r>
                      <a:r>
                        <a:rPr sz="1200" i="1" spc="-55" dirty="0">
                          <a:latin typeface="Arial"/>
                          <a:cs typeface="Arial"/>
                        </a:rPr>
                        <a:t>Division </a:t>
                      </a:r>
                      <a:r>
                        <a:rPr sz="1200" i="1" spc="-130" dirty="0">
                          <a:latin typeface="Arial"/>
                          <a:cs typeface="Arial"/>
                        </a:rPr>
                        <a:t>DC; </a:t>
                      </a:r>
                      <a:r>
                        <a:rPr sz="1200" i="1" spc="-55" dirty="0">
                          <a:latin typeface="Arial"/>
                          <a:cs typeface="Arial"/>
                        </a:rPr>
                        <a:t>prepare checklist 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200" i="1" spc="-5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1200" i="1" spc="-1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200" i="1" spc="-60" dirty="0">
                          <a:latin typeface="Arial"/>
                          <a:cs typeface="Arial"/>
                        </a:rPr>
                        <a:t>in-service </a:t>
                      </a:r>
                      <a:r>
                        <a:rPr sz="1200" i="1" spc="-20" dirty="0">
                          <a:latin typeface="Arial"/>
                          <a:cs typeface="Arial"/>
                        </a:rPr>
                        <a:t>training;  </a:t>
                      </a:r>
                      <a:r>
                        <a:rPr sz="1200" i="1" spc="-50" dirty="0">
                          <a:latin typeface="Arial"/>
                          <a:cs typeface="Arial"/>
                        </a:rPr>
                        <a:t>meet </a:t>
                      </a:r>
                      <a:r>
                        <a:rPr sz="1200" i="1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200" i="1" spc="-55" dirty="0">
                          <a:latin typeface="Arial"/>
                          <a:cs typeface="Arial"/>
                        </a:rPr>
                        <a:t>Ms. </a:t>
                      </a:r>
                      <a:r>
                        <a:rPr sz="1200" i="1" spc="-35" dirty="0">
                          <a:latin typeface="Arial"/>
                          <a:cs typeface="Arial"/>
                        </a:rPr>
                        <a:t>Williams </a:t>
                      </a:r>
                      <a:r>
                        <a:rPr sz="1200" i="1" spc="-50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1200" i="1" spc="-85" dirty="0">
                          <a:latin typeface="Arial"/>
                          <a:cs typeface="Arial"/>
                        </a:rPr>
                        <a:t>changes </a:t>
                      </a:r>
                      <a:r>
                        <a:rPr sz="1200" i="1" spc="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200" i="1" spc="-60" dirty="0">
                          <a:latin typeface="Arial"/>
                          <a:cs typeface="Arial"/>
                        </a:rPr>
                        <a:t>compliance </a:t>
                      </a:r>
                      <a:r>
                        <a:rPr sz="1200" i="1" spc="-20" dirty="0">
                          <a:latin typeface="Arial"/>
                          <a:cs typeface="Arial"/>
                        </a:rPr>
                        <a:t>matrix; </a:t>
                      </a:r>
                      <a:r>
                        <a:rPr sz="1200" i="1" spc="-60" dirty="0">
                          <a:latin typeface="Arial"/>
                          <a:cs typeface="Arial"/>
                        </a:rPr>
                        <a:t>copied </a:t>
                      </a:r>
                      <a:r>
                        <a:rPr sz="1200" i="1" spc="-100" dirty="0">
                          <a:latin typeface="Arial"/>
                          <a:cs typeface="Arial"/>
                        </a:rPr>
                        <a:t>use </a:t>
                      </a:r>
                      <a:r>
                        <a:rPr sz="1200" i="1" spc="-1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200" i="1" spc="-45" dirty="0">
                          <a:latin typeface="Arial"/>
                          <a:cs typeface="Arial"/>
                        </a:rPr>
                        <a:t>force </a:t>
                      </a:r>
                      <a:r>
                        <a:rPr sz="1200" i="1" spc="-40" dirty="0">
                          <a:latin typeface="Arial"/>
                          <a:cs typeface="Arial"/>
                        </a:rPr>
                        <a:t>reports; </a:t>
                      </a:r>
                      <a:r>
                        <a:rPr sz="1200" i="1" spc="-55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1200" i="1" spc="-125" dirty="0">
                          <a:latin typeface="Arial"/>
                          <a:cs typeface="Arial"/>
                        </a:rPr>
                        <a:t>UNDF </a:t>
                      </a:r>
                      <a:r>
                        <a:rPr sz="1200" i="1" spc="-45" dirty="0">
                          <a:latin typeface="Arial"/>
                          <a:cs typeface="Arial"/>
                        </a:rPr>
                        <a:t>reports  </a:t>
                      </a:r>
                      <a:r>
                        <a:rPr sz="1200" i="1" spc="-70" dirty="0">
                          <a:latin typeface="Arial"/>
                          <a:cs typeface="Arial"/>
                        </a:rPr>
                        <a:t>1123454 </a:t>
                      </a:r>
                      <a:r>
                        <a:rPr sz="1200" i="1" spc="-5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00" i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spc="-70" dirty="0">
                          <a:latin typeface="Arial"/>
                          <a:cs typeface="Arial"/>
                        </a:rPr>
                        <a:t>1123455.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25120">
                <a:tc gridSpan="11">
                  <a:txBody>
                    <a:bodyPr/>
                    <a:lstStyle/>
                    <a:p>
                      <a:pPr marL="51435">
                        <a:lnSpc>
                          <a:spcPts val="2290"/>
                        </a:lnSpc>
                      </a:pPr>
                      <a:r>
                        <a:rPr sz="2000" spc="-16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8989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b="1" spc="-6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4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75" dirty="0">
                          <a:latin typeface="Arial"/>
                          <a:cs typeface="Arial"/>
                        </a:rPr>
                        <a:t>of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b="1" spc="-120" dirty="0">
                          <a:latin typeface="Arial"/>
                          <a:cs typeface="Arial"/>
                        </a:rPr>
                        <a:t>Day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spc="-105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b="1" spc="-130" dirty="0">
                          <a:latin typeface="Arial"/>
                          <a:cs typeface="Arial"/>
                        </a:rPr>
                        <a:t>Hours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b="1" spc="-100" dirty="0">
                          <a:latin typeface="Arial"/>
                          <a:cs typeface="Arial"/>
                        </a:rPr>
                        <a:t>Rate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b="1" spc="-105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(Unbilled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Time)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marR="6350" indent="-71755">
                        <a:lnSpc>
                          <a:spcPts val="1430"/>
                        </a:lnSpc>
                        <a:spcBef>
                          <a:spcPts val="5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Unb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ille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d  </a:t>
                      </a:r>
                      <a:r>
                        <a:rPr sz="1100" b="1" spc="-105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35560" algn="ctr">
                        <a:lnSpc>
                          <a:spcPts val="850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June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ts val="850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0" gridSpan="3">
                  <a:txBody>
                    <a:bodyPr/>
                    <a:lstStyle/>
                    <a:p>
                      <a:pPr marL="668655">
                        <a:lnSpc>
                          <a:spcPts val="850"/>
                        </a:lnSpc>
                        <a:tabLst>
                          <a:tab pos="953135" algn="l"/>
                        </a:tabLst>
                      </a:pPr>
                      <a:r>
                        <a:rPr sz="800" spc="-50" dirty="0">
                          <a:latin typeface="Times New Roman"/>
                          <a:cs typeface="Times New Roman"/>
                        </a:rPr>
                        <a:t>$	</a:t>
                      </a:r>
                      <a:r>
                        <a:rPr sz="800" spc="-45" dirty="0">
                          <a:latin typeface="Times New Roman"/>
                          <a:cs typeface="Times New Roman"/>
                        </a:rPr>
                        <a:t>475.00  </a:t>
                      </a:r>
                      <a:r>
                        <a:rPr sz="8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0" dirty="0">
                          <a:latin typeface="Times New Roman"/>
                          <a:cs typeface="Times New Roman"/>
                        </a:rPr>
                        <a:t>$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668655">
                        <a:lnSpc>
                          <a:spcPct val="100000"/>
                        </a:lnSpc>
                        <a:tabLst>
                          <a:tab pos="953135" algn="l"/>
                        </a:tabLst>
                      </a:pPr>
                      <a:r>
                        <a:rPr sz="800" spc="-50" dirty="0">
                          <a:latin typeface="Times New Roman"/>
                          <a:cs typeface="Times New Roman"/>
                        </a:rPr>
                        <a:t>$	</a:t>
                      </a:r>
                      <a:r>
                        <a:rPr sz="800" spc="-45" dirty="0">
                          <a:latin typeface="Times New Roman"/>
                          <a:cs typeface="Times New Roman"/>
                        </a:rPr>
                        <a:t>475.00  </a:t>
                      </a:r>
                      <a:r>
                        <a:rPr sz="8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0" dirty="0">
                          <a:latin typeface="Times New Roman"/>
                          <a:cs typeface="Times New Roman"/>
                        </a:rPr>
                        <a:t>$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95934">
                        <a:lnSpc>
                          <a:spcPct val="100000"/>
                        </a:lnSpc>
                        <a:tabLst>
                          <a:tab pos="953135" algn="l"/>
                        </a:tabLst>
                      </a:pPr>
                      <a:r>
                        <a:rPr sz="800" spc="-35" dirty="0">
                          <a:latin typeface="Times New Roman"/>
                          <a:cs typeface="Times New Roman"/>
                        </a:rPr>
                        <a:t>3.3 </a:t>
                      </a:r>
                      <a:r>
                        <a:rPr sz="8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0" dirty="0">
                          <a:latin typeface="Times New Roman"/>
                          <a:cs typeface="Times New Roman"/>
                        </a:rPr>
                        <a:t>$	</a:t>
                      </a:r>
                      <a:r>
                        <a:rPr sz="800" spc="-45" dirty="0">
                          <a:latin typeface="Times New Roman"/>
                          <a:cs typeface="Times New Roman"/>
                        </a:rPr>
                        <a:t>475.00  </a:t>
                      </a:r>
                      <a:r>
                        <a:rPr sz="8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0" dirty="0">
                          <a:latin typeface="Times New Roman"/>
                          <a:cs typeface="Times New Roman"/>
                        </a:rPr>
                        <a:t>$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495934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953135" algn="l"/>
                        </a:tabLst>
                      </a:pPr>
                      <a:r>
                        <a:rPr sz="800" spc="-35" dirty="0">
                          <a:latin typeface="Times New Roman"/>
                          <a:cs typeface="Times New Roman"/>
                        </a:rPr>
                        <a:t>4.1 </a:t>
                      </a:r>
                      <a:r>
                        <a:rPr sz="8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0" dirty="0">
                          <a:latin typeface="Times New Roman"/>
                          <a:cs typeface="Times New Roman"/>
                        </a:rPr>
                        <a:t>$	</a:t>
                      </a:r>
                      <a:r>
                        <a:rPr sz="800" spc="-45" dirty="0">
                          <a:latin typeface="Times New Roman"/>
                          <a:cs typeface="Times New Roman"/>
                        </a:rPr>
                        <a:t>475.00  </a:t>
                      </a:r>
                      <a:r>
                        <a:rPr sz="8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0" dirty="0">
                          <a:latin typeface="Times New Roman"/>
                          <a:cs typeface="Times New Roman"/>
                        </a:rPr>
                        <a:t>$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95934">
                        <a:lnSpc>
                          <a:spcPct val="100000"/>
                        </a:lnSpc>
                        <a:tabLst>
                          <a:tab pos="953135" algn="l"/>
                        </a:tabLst>
                      </a:pPr>
                      <a:r>
                        <a:rPr sz="800" spc="-35" dirty="0">
                          <a:latin typeface="Times New Roman"/>
                          <a:cs typeface="Times New Roman"/>
                        </a:rPr>
                        <a:t>3.4 </a:t>
                      </a:r>
                      <a:r>
                        <a:rPr sz="8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0" dirty="0">
                          <a:latin typeface="Times New Roman"/>
                          <a:cs typeface="Times New Roman"/>
                        </a:rPr>
                        <a:t>$	</a:t>
                      </a:r>
                      <a:r>
                        <a:rPr sz="800" spc="-45" dirty="0">
                          <a:latin typeface="Times New Roman"/>
                          <a:cs typeface="Times New Roman"/>
                        </a:rPr>
                        <a:t>475.00  </a:t>
                      </a:r>
                      <a:r>
                        <a:rPr sz="8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0" dirty="0">
                          <a:latin typeface="Times New Roman"/>
                          <a:cs typeface="Times New Roman"/>
                        </a:rPr>
                        <a:t>$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495934">
                        <a:lnSpc>
                          <a:spcPct val="100000"/>
                        </a:lnSpc>
                        <a:spcBef>
                          <a:spcPts val="495"/>
                        </a:spcBef>
                        <a:tabLst>
                          <a:tab pos="953135" algn="l"/>
                        </a:tabLst>
                      </a:pPr>
                      <a:r>
                        <a:rPr sz="800" spc="-35" dirty="0">
                          <a:latin typeface="Times New Roman"/>
                          <a:cs typeface="Times New Roman"/>
                        </a:rPr>
                        <a:t>3.2 </a:t>
                      </a:r>
                      <a:r>
                        <a:rPr sz="8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0" dirty="0">
                          <a:latin typeface="Times New Roman"/>
                          <a:cs typeface="Times New Roman"/>
                        </a:rPr>
                        <a:t>$	</a:t>
                      </a:r>
                      <a:r>
                        <a:rPr sz="800" spc="-45" dirty="0">
                          <a:latin typeface="Times New Roman"/>
                          <a:cs typeface="Times New Roman"/>
                        </a:rPr>
                        <a:t>475.00  </a:t>
                      </a:r>
                      <a:r>
                        <a:rPr sz="8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0" dirty="0">
                          <a:latin typeface="Times New Roman"/>
                          <a:cs typeface="Times New Roman"/>
                        </a:rPr>
                        <a:t>$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495934">
                        <a:lnSpc>
                          <a:spcPct val="100000"/>
                        </a:lnSpc>
                        <a:tabLst>
                          <a:tab pos="953135" algn="l"/>
                        </a:tabLst>
                      </a:pPr>
                      <a:r>
                        <a:rPr sz="800" spc="-35" dirty="0">
                          <a:latin typeface="Times New Roman"/>
                          <a:cs typeface="Times New Roman"/>
                        </a:rPr>
                        <a:t>1.1 </a:t>
                      </a:r>
                      <a:r>
                        <a:rPr sz="8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0" dirty="0">
                          <a:latin typeface="Times New Roman"/>
                          <a:cs typeface="Times New Roman"/>
                        </a:rPr>
                        <a:t>$	</a:t>
                      </a:r>
                      <a:r>
                        <a:rPr sz="800" spc="-45" dirty="0">
                          <a:latin typeface="Times New Roman"/>
                          <a:cs typeface="Times New Roman"/>
                        </a:rPr>
                        <a:t>475.00  </a:t>
                      </a:r>
                      <a:r>
                        <a:rPr sz="8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0" dirty="0">
                          <a:latin typeface="Times New Roman"/>
                          <a:cs typeface="Times New Roman"/>
                        </a:rPr>
                        <a:t>$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495934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953135" algn="l"/>
                        </a:tabLst>
                      </a:pPr>
                      <a:r>
                        <a:rPr sz="800" spc="-35" dirty="0">
                          <a:latin typeface="Times New Roman"/>
                          <a:cs typeface="Times New Roman"/>
                        </a:rPr>
                        <a:t>0.3 </a:t>
                      </a:r>
                      <a:r>
                        <a:rPr sz="8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0" dirty="0">
                          <a:latin typeface="Times New Roman"/>
                          <a:cs typeface="Times New Roman"/>
                        </a:rPr>
                        <a:t>$	</a:t>
                      </a:r>
                      <a:r>
                        <a:rPr sz="800" spc="-45" dirty="0">
                          <a:latin typeface="Times New Roman"/>
                          <a:cs typeface="Times New Roman"/>
                        </a:rPr>
                        <a:t>475.00  </a:t>
                      </a:r>
                      <a:r>
                        <a:rPr sz="8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0" dirty="0">
                          <a:latin typeface="Times New Roman"/>
                          <a:cs typeface="Times New Roman"/>
                        </a:rPr>
                        <a:t>$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0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0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0" gridSpan="2">
                  <a:txBody>
                    <a:bodyPr/>
                    <a:lstStyle/>
                    <a:p>
                      <a:pPr marL="438150">
                        <a:lnSpc>
                          <a:spcPts val="850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-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438150">
                        <a:lnSpc>
                          <a:spcPct val="100000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-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43204">
                        <a:lnSpc>
                          <a:spcPct val="100000"/>
                        </a:lnSpc>
                      </a:pPr>
                      <a:r>
                        <a:rPr sz="800" spc="-40" dirty="0">
                          <a:latin typeface="Times New Roman"/>
                          <a:cs typeface="Times New Roman"/>
                        </a:rPr>
                        <a:t>1,567.50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 with Kelly re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Monthly Monitor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June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events;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 with Smoot and Aden re</a:t>
                      </a:r>
                      <a:r>
                        <a:rPr sz="800" spc="-1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budget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19760" marR="12065" indent="-377190">
                        <a:lnSpc>
                          <a:spcPts val="919"/>
                        </a:lnSpc>
                      </a:pPr>
                      <a:r>
                        <a:rPr sz="800" spc="-40" dirty="0">
                          <a:latin typeface="Times New Roman"/>
                          <a:cs typeface="Times New Roman"/>
                        </a:rPr>
                        <a:t>1,947.50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Review and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revise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community engagement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FB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post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 confer with Wharton re </a:t>
                      </a:r>
                      <a:r>
                        <a:rPr sz="800" spc="15" dirty="0">
                          <a:latin typeface="Times New Roman"/>
                          <a:cs typeface="Times New Roman"/>
                        </a:rPr>
                        <a:t>same;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weekly community engagement team 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meeting;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Barge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Venable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IT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platform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PIB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investigative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5" dirty="0">
                          <a:latin typeface="Times New Roman"/>
                          <a:cs typeface="Times New Roman"/>
                        </a:rPr>
                        <a:t>files;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next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community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forum;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  with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MT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members re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drafting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semiannual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report;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 with CJI, Barge and Smoot re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outcome assessments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work;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telephone 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conference with Barge and Venable IT re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platform to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review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PIB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investigative </a:t>
                      </a:r>
                      <a:r>
                        <a:rPr sz="800" spc="15" dirty="0">
                          <a:latin typeface="Times New Roman"/>
                          <a:cs typeface="Times New Roman"/>
                        </a:rPr>
                        <a:t>files;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 with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IUR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 community survey and  University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Toronto re arrestee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survey;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 with Aden re review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 officer-involved sexual misconduct policy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 brief  review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8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same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243204">
                        <a:lnSpc>
                          <a:spcPct val="100000"/>
                        </a:lnSpc>
                      </a:pPr>
                      <a:r>
                        <a:rPr sz="800" spc="-40" dirty="0">
                          <a:latin typeface="Times New Roman"/>
                          <a:cs typeface="Times New Roman"/>
                        </a:rPr>
                        <a:t>1,615.00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43204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spc="-40" dirty="0">
                          <a:latin typeface="Times New Roman"/>
                          <a:cs typeface="Times New Roman"/>
                        </a:rPr>
                        <a:t>1,520.00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Confer with Thompson and Kelly re community engagement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function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R="5043170" algn="ctr">
                        <a:lnSpc>
                          <a:spcPct val="100000"/>
                        </a:lnSpc>
                      </a:pPr>
                      <a:r>
                        <a:rPr sz="800" spc="-45" dirty="0">
                          <a:latin typeface="Times New Roman"/>
                          <a:cs typeface="Times New Roman"/>
                        </a:rPr>
                        <a:t>522.50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31242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800" spc="-45" dirty="0">
                          <a:latin typeface="Times New Roman"/>
                          <a:cs typeface="Times New Roman"/>
                        </a:rPr>
                        <a:t>142.50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 with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Judge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Bredar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Thompson re</a:t>
                      </a:r>
                      <a:r>
                        <a:rPr sz="800" spc="-1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Newberg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case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0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4154">
                <a:tc>
                  <a:txBody>
                    <a:bodyPr/>
                    <a:lstStyle/>
                    <a:p>
                      <a:pPr marL="35560" algn="ctr">
                        <a:lnSpc>
                          <a:spcPts val="840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June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ts val="840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2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06120">
                <a:tc>
                  <a:txBody>
                    <a:bodyPr/>
                    <a:lstStyle/>
                    <a:p>
                      <a:pPr marL="35560" algn="ctr">
                        <a:lnSpc>
                          <a:spcPts val="840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June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ts val="840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3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7940">
                        <a:lnSpc>
                          <a:spcPts val="819"/>
                        </a:lnSpc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revise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notice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approval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UOF/FIP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training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curriculum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telephone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conference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S.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Sullivan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5" dirty="0">
                          <a:latin typeface="Times New Roman"/>
                          <a:cs typeface="Times New Roman"/>
                        </a:rPr>
                        <a:t>same;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initial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review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7940" marR="43815">
                        <a:lnSpc>
                          <a:spcPct val="95700"/>
                        </a:lnSpc>
                        <a:spcBef>
                          <a:spcPts val="20"/>
                        </a:spcBef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of training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curriculum on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stops,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searchs and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arrests/fair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 impartial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policing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II and emails with team re </a:t>
                      </a:r>
                      <a:r>
                        <a:rPr sz="800" spc="15" dirty="0">
                          <a:latin typeface="Times New Roman"/>
                          <a:cs typeface="Times New Roman"/>
                        </a:rPr>
                        <a:t>same;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review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OPD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comments on  draft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policies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interactions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individuals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behavioral health disabilities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in crisis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 email Dupont re </a:t>
                      </a:r>
                      <a:r>
                        <a:rPr sz="800" spc="15" dirty="0">
                          <a:latin typeface="Times New Roman"/>
                          <a:cs typeface="Times New Roman"/>
                        </a:rPr>
                        <a:t>same;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confer with  Thompson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new</a:t>
                      </a:r>
                      <a:r>
                        <a:rPr sz="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procedure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notification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BPD</a:t>
                      </a:r>
                      <a:r>
                        <a:rPr sz="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significant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incidents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9105">
                <a:tc>
                  <a:txBody>
                    <a:bodyPr/>
                    <a:lstStyle/>
                    <a:p>
                      <a:pPr marL="35560" algn="ctr">
                        <a:lnSpc>
                          <a:spcPts val="840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June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ts val="840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4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7940">
                        <a:lnSpc>
                          <a:spcPts val="819"/>
                        </a:lnSpc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Telephone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conference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parties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refinements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definition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deadly/lethal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force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UOF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policies;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prepare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comments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on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7940">
                        <a:lnSpc>
                          <a:spcPts val="940"/>
                        </a:lnSpc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revised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exculpatory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evidence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disclosure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policy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DOJ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same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7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52145">
                <a:tc>
                  <a:txBody>
                    <a:bodyPr/>
                    <a:lstStyle/>
                    <a:p>
                      <a:pPr marL="35560" algn="ctr">
                        <a:lnSpc>
                          <a:spcPts val="840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June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ts val="840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5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7940">
                        <a:lnSpc>
                          <a:spcPts val="819"/>
                        </a:lnSpc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Finalize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notice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approval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UOF/FIP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training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5" dirty="0">
                          <a:latin typeface="Times New Roman"/>
                          <a:cs typeface="Times New Roman"/>
                        </a:rPr>
                        <a:t>curriculum;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prepare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FY20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budget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Aden,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Drake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Smoot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5" dirty="0">
                          <a:latin typeface="Times New Roman"/>
                          <a:cs typeface="Times New Roman"/>
                        </a:rPr>
                        <a:t>same;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7940" marR="114300">
                        <a:lnSpc>
                          <a:spcPct val="95700"/>
                        </a:lnSpc>
                        <a:spcBef>
                          <a:spcPts val="20"/>
                        </a:spcBef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finalize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comments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latest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exculpatory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evidence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disclosure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policy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parties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5" dirty="0">
                          <a:latin typeface="Times New Roman"/>
                          <a:cs typeface="Times New Roman"/>
                        </a:rPr>
                        <a:t>same;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BPD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updates 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on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various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PIB </a:t>
                      </a:r>
                      <a:r>
                        <a:rPr sz="800" spc="5" dirty="0">
                          <a:latin typeface="Times New Roman"/>
                          <a:cs typeface="Times New Roman"/>
                        </a:rPr>
                        <a:t>investigations;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review summary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officer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focus group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findings;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 with parties re refinements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to definition of  deadly/lethal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force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UOF</a:t>
                      </a:r>
                      <a:r>
                        <a:rPr sz="8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policies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573405">
                <a:tc>
                  <a:txBody>
                    <a:bodyPr/>
                    <a:lstStyle/>
                    <a:p>
                      <a:pPr marL="35560" algn="ctr">
                        <a:lnSpc>
                          <a:spcPts val="840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June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ts val="840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6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7940">
                        <a:lnSpc>
                          <a:spcPts val="819"/>
                        </a:lnSpc>
                      </a:pPr>
                      <a:r>
                        <a:rPr sz="800" spc="-10" dirty="0">
                          <a:latin typeface="Times New Roman"/>
                          <a:cs typeface="Times New Roman"/>
                        </a:rPr>
                        <a:t>MT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leadership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discussion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FY20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budget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revise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budget;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comment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latest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exculpatory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evidence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disclosure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7940" marR="128270">
                        <a:lnSpc>
                          <a:spcPts val="919"/>
                        </a:lnSpc>
                        <a:spcBef>
                          <a:spcPts val="40"/>
                        </a:spcBef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policy, follow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up emails with parties re same and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telephone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conference with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L.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Fink </a:t>
                      </a:r>
                      <a:r>
                        <a:rPr sz="800" spc="-35" dirty="0">
                          <a:latin typeface="Times New Roman"/>
                          <a:cs typeface="Times New Roman"/>
                        </a:rPr>
                        <a:t>(BPD)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 </a:t>
                      </a:r>
                      <a:r>
                        <a:rPr sz="800" spc="15" dirty="0">
                          <a:latin typeface="Times New Roman"/>
                          <a:cs typeface="Times New Roman"/>
                        </a:rPr>
                        <a:t>same;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attention to exhibits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for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notice of 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approval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UOF/FIP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training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 with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BPD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5" dirty="0">
                          <a:latin typeface="Times New Roman"/>
                          <a:cs typeface="Times New Roman"/>
                        </a:rPr>
                        <a:t>same;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recent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PIB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investigation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materials and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parties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same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59130">
                <a:tc>
                  <a:txBody>
                    <a:bodyPr/>
                    <a:lstStyle/>
                    <a:p>
                      <a:pPr marL="35560" algn="ctr">
                        <a:lnSpc>
                          <a:spcPts val="840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June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ts val="840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7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7940">
                        <a:lnSpc>
                          <a:spcPts val="819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Emails/telephone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conferences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BPD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notice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approval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UOF/FIP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training;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BPD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reporting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5" dirty="0">
                          <a:latin typeface="Times New Roman"/>
                          <a:cs typeface="Times New Roman"/>
                        </a:rPr>
                        <a:t>stops;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7940" marR="70485">
                        <a:lnSpc>
                          <a:spcPts val="919"/>
                        </a:lnSpc>
                        <a:spcBef>
                          <a:spcPts val="40"/>
                        </a:spcBef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parties on draft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exculpatory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evidence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disclosure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policy;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review and emails with parties re revised </a:t>
                      </a:r>
                      <a:r>
                        <a:rPr sz="800" spc="5" dirty="0">
                          <a:latin typeface="Times New Roman"/>
                          <a:cs typeface="Times New Roman"/>
                        </a:rPr>
                        <a:t>"deadly/lethal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force" definition in 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UOF 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policies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9395">
                <a:tc>
                  <a:txBody>
                    <a:bodyPr/>
                    <a:lstStyle/>
                    <a:p>
                      <a:pPr marL="35560" algn="ctr">
                        <a:lnSpc>
                          <a:spcPts val="840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June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ts val="840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8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7940">
                        <a:lnSpc>
                          <a:spcPts val="840"/>
                        </a:lnSpc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BWC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footage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Newberg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incident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same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2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01700" y="311708"/>
            <a:ext cx="1250950" cy="276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05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  <a:p>
            <a:pPr marL="50800">
              <a:lnSpc>
                <a:spcPts val="1165"/>
              </a:lnSpc>
            </a:pPr>
            <a:r>
              <a:rPr sz="1100" spc="-30" dirty="0">
                <a:latin typeface="Arial"/>
                <a:cs typeface="Arial"/>
              </a:rPr>
              <a:t>7/31/2019 </a:t>
            </a:r>
            <a:r>
              <a:rPr sz="1100" spc="114" dirty="0">
                <a:latin typeface="Arial"/>
                <a:cs typeface="Arial"/>
              </a:rPr>
              <a:t>/</a:t>
            </a:r>
            <a:r>
              <a:rPr sz="1100" spc="-170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9:11 </a:t>
            </a:r>
            <a:r>
              <a:rPr sz="1100" spc="-45" dirty="0">
                <a:latin typeface="Arial"/>
                <a:cs typeface="Arial"/>
              </a:rPr>
              <a:t>AM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361027" y="311708"/>
            <a:ext cx="563880" cy="276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805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6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30" dirty="0">
                <a:latin typeface="Times New Roman"/>
                <a:cs typeface="Times New Roman"/>
              </a:rPr>
              <a:t> </a:t>
            </a:r>
            <a:r>
              <a:rPr sz="800" spc="-25" dirty="0">
                <a:latin typeface="Times New Roman"/>
                <a:cs typeface="Times New Roman"/>
              </a:rPr>
              <a:t>126</a:t>
            </a:r>
            <a:endParaRPr sz="800">
              <a:latin typeface="Times New Roman"/>
              <a:cs typeface="Times New Roman"/>
            </a:endParaRPr>
          </a:p>
          <a:p>
            <a:pPr marL="91440" algn="ctr">
              <a:lnSpc>
                <a:spcPts val="1165"/>
              </a:lnSpc>
            </a:pPr>
            <a:r>
              <a:rPr sz="1100" spc="-110" dirty="0">
                <a:latin typeface="Arial"/>
                <a:cs typeface="Arial"/>
              </a:rPr>
              <a:t>Page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spc="-60" dirty="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4:26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344"/>
          <a:ext cx="11538585" cy="609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 Mediation</a:t>
                      </a:r>
                      <a:r>
                        <a:rPr sz="11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 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7465" marR="24130" indent="-3175" algn="ctr">
                        <a:lnSpc>
                          <a:spcPct val="114999"/>
                        </a:lnSpc>
                        <a:spcBef>
                          <a:spcPts val="434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00"/>
                        </a:lnSpc>
                        <a:spcBef>
                          <a:spcPts val="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950"/>
                        </a:lnSpc>
                      </a:pPr>
                      <a:r>
                        <a:rPr sz="1000" spc="-35" dirty="0">
                          <a:latin typeface="Arial"/>
                          <a:cs typeface="Arial"/>
                        </a:rPr>
                        <a:t>Curtis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410-900-9867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410-746-0167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7/3/2019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566420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6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55" dirty="0">
                          <a:latin typeface="Arial"/>
                          <a:cs typeface="Arial"/>
                        </a:rPr>
                        <a:t>Sample </a:t>
                      </a:r>
                      <a:r>
                        <a:rPr sz="750" b="1" i="1" spc="-50" dirty="0">
                          <a:latin typeface="Arial"/>
                          <a:cs typeface="Arial"/>
                        </a:rPr>
                        <a:t>Description: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082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30"/>
                        </a:lnSpc>
                        <a:spcBef>
                          <a:spcPts val="2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65" dirty="0">
                          <a:latin typeface="Arial"/>
                          <a:cs typeface="Arial"/>
                        </a:rPr>
                        <a:t>Passed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Gaudenzia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Recovery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Northwest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Police and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discussed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Consent Decree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class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ACCE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Academy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decree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65" dirty="0">
                          <a:latin typeface="Arial"/>
                          <a:cs typeface="Arial"/>
                        </a:rPr>
                        <a:t>Passed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 literature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Uppercut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Boxing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Gym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talked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residents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Pushing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vision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Outreach Inc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4:26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182"/>
          <a:ext cx="11538585" cy="3686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4215"/>
                <a:gridCol w="3728720"/>
                <a:gridCol w="853439"/>
                <a:gridCol w="654050"/>
                <a:gridCol w="782320"/>
                <a:gridCol w="3997325"/>
              </a:tblGrid>
              <a:tr h="38100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Talked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residents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passed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Verdi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Apts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Park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Action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65" dirty="0">
                          <a:latin typeface="Arial"/>
                          <a:cs typeface="Arial"/>
                        </a:rPr>
                        <a:t>Passed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Langston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Hughes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Center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Sinai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Hospital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neighborhood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meering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Grove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Park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Association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HIPPY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Ceremony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States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Attorney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POP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witness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60.00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65" dirty="0">
                          <a:latin typeface="Arial"/>
                          <a:cs typeface="Arial"/>
                        </a:rPr>
                        <a:t>Passed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West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Arlington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Association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20955" algn="ctr">
                        <a:lnSpc>
                          <a:spcPts val="819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19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9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ts val="819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0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10"/>
                        </a:lnSpc>
                        <a:tabLst>
                          <a:tab pos="46355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300.00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56578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4:26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344"/>
          <a:ext cx="11538585" cy="6127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0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430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00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09900"/>
                        </a:lnSpc>
                        <a:spcBef>
                          <a:spcPts val="5"/>
                        </a:spcBef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09900"/>
                        </a:lnSpc>
                        <a:spcBef>
                          <a:spcPts val="5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78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5240" algn="ctr">
                        <a:lnSpc>
                          <a:spcPts val="77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180" algn="r">
                        <a:lnSpc>
                          <a:spcPts val="770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0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4:26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1928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71" y="5964935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300.00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R="1270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875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PC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4:29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344"/>
          <a:ext cx="11538585" cy="6017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 Mediation</a:t>
                      </a:r>
                      <a:r>
                        <a:rPr sz="11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 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4925" marR="21590" indent="-3175" algn="ctr">
                        <a:lnSpc>
                          <a:spcPct val="114999"/>
                        </a:lnSpc>
                        <a:spcBef>
                          <a:spcPts val="434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0640" marR="28575" algn="ctr">
                        <a:lnSpc>
                          <a:spcPct val="114900"/>
                        </a:lnSpc>
                        <a:spcBef>
                          <a:spcPts val="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950"/>
                        </a:lnSpc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Watts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410-900-9867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410-746-0167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7/3/2019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566420">
                        <a:lnSpc>
                          <a:spcPts val="1155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13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55" dirty="0">
                          <a:latin typeface="Arial"/>
                          <a:cs typeface="Arial"/>
                        </a:rPr>
                        <a:t>Sample </a:t>
                      </a:r>
                      <a:r>
                        <a:rPr sz="750" b="1" i="1" spc="-50" dirty="0">
                          <a:latin typeface="Arial"/>
                          <a:cs typeface="Arial"/>
                        </a:rPr>
                        <a:t>Description: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082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30"/>
                        </a:lnSpc>
                        <a:spcBef>
                          <a:spcPts val="2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Visited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Open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Works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recommendation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Councilman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Stokes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engagement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location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Radio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One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visit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discuss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future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interviews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inclusion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any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activities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Nancy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SNAC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Michael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Johnson,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Senator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Cory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McCray,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Rev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Lance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Franklin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5" dirty="0">
                          <a:latin typeface="Arial"/>
                          <a:cs typeface="Arial"/>
                        </a:rPr>
                        <a:t>Met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withEd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Braddy,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owner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Burger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King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North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McCulloh.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We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discussed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drug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activity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1200 Blk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North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Avenue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how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is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affecting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business.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Also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met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Rev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Hathaway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solidify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7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space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engagements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Seton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Comm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Assoc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Friends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Reservoir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Hll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Association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Pedestal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Gardens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Ray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Sisters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Together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Reaching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their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office.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Also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met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60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Rev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Hathaway again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adjust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of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engagements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had engagement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Open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Works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75" dirty="0">
                          <a:latin typeface="Arial"/>
                          <a:cs typeface="Arial"/>
                        </a:rPr>
                        <a:t>AIDS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Healthcare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Foundation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Grand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Opening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Lexington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St,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attempted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Upton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Comm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Assoc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Nancy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SNAC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Ray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Kelly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4:29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182"/>
          <a:ext cx="11538585" cy="4301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4215"/>
                <a:gridCol w="3728720"/>
                <a:gridCol w="853439"/>
                <a:gridCol w="654050"/>
                <a:gridCol w="782320"/>
                <a:gridCol w="3997325"/>
              </a:tblGrid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Consent Decree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PACE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session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Koininia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Church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Rev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Miles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30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members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Open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Works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5" dirty="0">
                          <a:latin typeface="Arial"/>
                          <a:cs typeface="Arial"/>
                        </a:rPr>
                        <a:t>Met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representative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Catholic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Campaign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Human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Development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discuss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how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fit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60"/>
                        </a:lnSpc>
                      </a:pP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mission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Nancy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SNAC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engagement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Shake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Bake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center -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think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Wednesday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would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better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Saturday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Union Baptist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Church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Rev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Hathaway and Commissioner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Harrison.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Quite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long conversation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55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8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Commissioner 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be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sharing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space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breaks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Nancy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SNAC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engagement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20955" algn="ctr">
                        <a:lnSpc>
                          <a:spcPts val="819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19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9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ts val="819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algn="r">
                        <a:lnSpc>
                          <a:spcPts val="81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5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15"/>
                        </a:lnSpc>
                        <a:tabLst>
                          <a:tab pos="46355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300.00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565785" algn="r">
                        <a:lnSpc>
                          <a:spcPts val="81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4:29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344"/>
          <a:ext cx="11538585" cy="6127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0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430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00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09900"/>
                        </a:lnSpc>
                        <a:spcBef>
                          <a:spcPts val="5"/>
                        </a:spcBef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09900"/>
                        </a:lnSpc>
                        <a:spcBef>
                          <a:spcPts val="5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78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5240" algn="ctr">
                        <a:lnSpc>
                          <a:spcPts val="77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180" algn="r">
                        <a:lnSpc>
                          <a:spcPts val="770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0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4:29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1928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71" y="5964935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300.00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R="1270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875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WW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916" y="264668"/>
            <a:ext cx="9448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7/8/2019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6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3:14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680" y="244983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181" y="264667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015" y="681380"/>
          <a:ext cx="12171045" cy="547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394"/>
                <a:gridCol w="899159"/>
                <a:gridCol w="3426460"/>
                <a:gridCol w="1083944"/>
                <a:gridCol w="828040"/>
                <a:gridCol w="761365"/>
                <a:gridCol w="2739390"/>
                <a:gridCol w="688340"/>
                <a:gridCol w="720725"/>
              </a:tblGrid>
              <a:tr h="1216025">
                <a:tc gridSpan="9">
                  <a:txBody>
                    <a:bodyPr/>
                    <a:lstStyle/>
                    <a:p>
                      <a:pPr marL="42545">
                        <a:lnSpc>
                          <a:spcPts val="1505"/>
                        </a:lnSpc>
                        <a:tabLst>
                          <a:tab pos="7266305" algn="l"/>
                        </a:tabLst>
                      </a:pPr>
                      <a:r>
                        <a:rPr sz="1450" spc="-1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450" spc="-85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14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50" spc="-8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4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50" spc="-15" dirty="0">
                          <a:latin typeface="Arial"/>
                          <a:cs typeface="Arial"/>
                        </a:rPr>
                        <a:t>Monitor	</a:t>
                      </a:r>
                      <a:r>
                        <a:rPr sz="1350" b="1" spc="-67" baseline="30864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350" baseline="30864">
                        <a:latin typeface="Trebuchet MS"/>
                        <a:cs typeface="Trebuchet MS"/>
                      </a:endParaRPr>
                    </a:p>
                    <a:p>
                      <a:pPr marL="39370">
                        <a:lnSpc>
                          <a:spcPts val="1285"/>
                        </a:lnSpc>
                        <a:tabLst>
                          <a:tab pos="7266305" algn="l"/>
                        </a:tabLst>
                      </a:pPr>
                      <a:r>
                        <a:rPr sz="1950" spc="-97" baseline="-14957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950" spc="-187" baseline="-14957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1950" baseline="-14957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1950" spc="-232" baseline="-149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135" baseline="-14957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950" spc="-37" baseline="-149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22" baseline="-14957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900" spc="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42545">
                        <a:lnSpc>
                          <a:spcPts val="1639"/>
                        </a:lnSpc>
                        <a:tabLst>
                          <a:tab pos="7266305" algn="l"/>
                        </a:tabLst>
                      </a:pPr>
                      <a:r>
                        <a:rPr sz="2175" spc="-30" baseline="-19157" dirty="0">
                          <a:latin typeface="Arial"/>
                          <a:cs typeface="Arial"/>
                        </a:rPr>
                        <a:t>Baltimore,</a:t>
                      </a:r>
                      <a:r>
                        <a:rPr sz="2175" spc="-15" baseline="-191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75" spc="-82" baseline="-19157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2175" spc="-22" baseline="-191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75" spc="-187" baseline="-19157" dirty="0">
                          <a:latin typeface="Arial"/>
                          <a:cs typeface="Arial"/>
                        </a:rPr>
                        <a:t>21202	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"Sample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7266305" marR="182880">
                        <a:lnSpc>
                          <a:spcPct val="107800"/>
                        </a:lnSpc>
                        <a:spcBef>
                          <a:spcPts val="465"/>
                        </a:spcBef>
                        <a:buAutoNum type="arabicPeriod" startAt="3"/>
                        <a:tabLst>
                          <a:tab pos="7379334" algn="l"/>
                        </a:tabLst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day,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even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must authorize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day,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9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"unbilled."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7404734" indent="-138430">
                        <a:lnSpc>
                          <a:spcPts val="1070"/>
                        </a:lnSpc>
                        <a:buAutoNum type="arabicPeriod" startAt="3"/>
                        <a:tabLst>
                          <a:tab pos="7405370" algn="l"/>
                        </a:tabLst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9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non-re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910">
                <a:tc gridSpan="2">
                  <a:txBody>
                    <a:bodyPr/>
                    <a:lstStyle/>
                    <a:p>
                      <a:pPr marL="243204">
                        <a:lnSpc>
                          <a:spcPts val="1215"/>
                        </a:lnSpc>
                      </a:pPr>
                      <a:r>
                        <a:rPr sz="1150" spc="-7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5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80" dirty="0">
                          <a:latin typeface="Arial"/>
                          <a:cs typeface="Arial"/>
                        </a:rPr>
                        <a:t>OF: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15"/>
                        </a:lnSpc>
                      </a:pPr>
                      <a:r>
                        <a:rPr sz="1150" b="1" i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100" marR="27305" algn="ctr">
                        <a:lnSpc>
                          <a:spcPct val="111200"/>
                        </a:lnSpc>
                        <a:spcBef>
                          <a:spcPts val="480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8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before 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spreadsheet.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46990" marR="36830" algn="ctr">
                        <a:lnSpc>
                          <a:spcPts val="1070"/>
                        </a:lnSpc>
                        <a:spcBef>
                          <a:spcPts val="50"/>
                        </a:spcBef>
                      </a:pPr>
                      <a:r>
                        <a:rPr sz="800" spc="-5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other 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info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populate.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096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5344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tab.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6530">
                <a:tc gridSpan="2">
                  <a:txBody>
                    <a:bodyPr/>
                    <a:lstStyle/>
                    <a:p>
                      <a:pPr marL="334645">
                        <a:lnSpc>
                          <a:spcPts val="1215"/>
                        </a:lnSpc>
                      </a:pPr>
                      <a:r>
                        <a:rPr sz="1150" spc="-7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85" dirty="0">
                          <a:latin typeface="Arial"/>
                          <a:cs typeface="Arial"/>
                        </a:rPr>
                        <a:t>BY: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1245"/>
                        </a:lnSpc>
                      </a:pPr>
                      <a:r>
                        <a:rPr sz="1300" spc="-65" dirty="0">
                          <a:latin typeface="Arial"/>
                          <a:cs typeface="Arial"/>
                        </a:rPr>
                        <a:t>Bowman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5344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it.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5740">
                <a:tc gridSpan="2">
                  <a:txBody>
                    <a:bodyPr/>
                    <a:lstStyle/>
                    <a:p>
                      <a:pPr marL="73596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50" spc="-8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0" dirty="0">
                          <a:latin typeface="Arial"/>
                          <a:cs typeface="Arial"/>
                        </a:rPr>
                        <a:t>SUBMITTED: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1475"/>
                        </a:lnSpc>
                      </a:pPr>
                      <a:r>
                        <a:rPr sz="1300" spc="-15" dirty="0">
                          <a:latin typeface="Arial"/>
                          <a:cs typeface="Arial"/>
                        </a:rPr>
                        <a:t>7/3/2019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5344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Deputy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questions.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447675">
                        <a:lnSpc>
                          <a:spcPts val="1460"/>
                        </a:lnSpc>
                      </a:pPr>
                      <a:r>
                        <a:rPr sz="1300" spc="-110" dirty="0">
                          <a:latin typeface="Arial"/>
                          <a:cs typeface="Arial"/>
                        </a:rPr>
                        <a:t>YEAR: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1460"/>
                        </a:lnSpc>
                      </a:pPr>
                      <a:r>
                        <a:rPr sz="1300" spc="-65" dirty="0">
                          <a:latin typeface="Arial"/>
                          <a:cs typeface="Arial"/>
                        </a:rPr>
                        <a:t>2019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49985">
                <a:tc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10070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950" b="1" i="1" spc="-65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950" b="1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i="1" spc="-60" dirty="0">
                          <a:latin typeface="Arial"/>
                          <a:cs typeface="Arial"/>
                        </a:rPr>
                        <a:t>Description: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marL="1924685" marR="4958080">
                        <a:lnSpc>
                          <a:spcPts val="1270"/>
                        </a:lnSpc>
                        <a:spcBef>
                          <a:spcPts val="50"/>
                        </a:spcBef>
                      </a:pP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meeting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BPD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North Division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DC;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checklist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review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in-service  training; meet with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Ms.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Williams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changes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compliance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copied </a:t>
                      </a:r>
                      <a:r>
                        <a:rPr sz="950" i="1" spc="-25" dirty="0">
                          <a:latin typeface="Trebuchet MS"/>
                          <a:cs typeface="Trebuchet MS"/>
                        </a:rPr>
                        <a:t>use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 force reports;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reviewed 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UNDF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reports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1123454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50" i="1" spc="-1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10" dirty="0">
                          <a:latin typeface="Trebuchet MS"/>
                          <a:cs typeface="Trebuchet MS"/>
                        </a:rPr>
                        <a:t>1123455.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795">
                <a:tc gridSpan="9">
                  <a:txBody>
                    <a:bodyPr/>
                    <a:lstStyle/>
                    <a:p>
                      <a:pPr marL="40640">
                        <a:lnSpc>
                          <a:spcPts val="1880"/>
                        </a:lnSpc>
                      </a:pPr>
                      <a:r>
                        <a:rPr sz="1650" spc="-13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16865">
                <a:tc>
                  <a:txBody>
                    <a:bodyPr/>
                    <a:lstStyle/>
                    <a:p>
                      <a:pPr marL="22225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115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50" b="1" spc="-45" dirty="0">
                          <a:latin typeface="Trebuchet MS"/>
                          <a:cs typeface="Trebuchet MS"/>
                        </a:rPr>
                        <a:t>of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45" dirty="0">
                          <a:latin typeface="Trebuchet MS"/>
                          <a:cs typeface="Trebuchet MS"/>
                        </a:rPr>
                        <a:t>Day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150" b="1" spc="-6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565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55" dirty="0">
                          <a:latin typeface="Trebuchet MS"/>
                          <a:cs typeface="Trebuchet MS"/>
                        </a:rPr>
                        <a:t>Hours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65" dirty="0">
                          <a:latin typeface="Trebuchet MS"/>
                          <a:cs typeface="Trebuchet MS"/>
                        </a:rPr>
                        <a:t>Rate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900" b="1" spc="-55" dirty="0">
                          <a:latin typeface="Trebuchet MS"/>
                          <a:cs typeface="Trebuchet MS"/>
                        </a:rPr>
                        <a:t>Total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819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31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9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65" dirty="0">
                          <a:latin typeface="Trebuchet MS"/>
                          <a:cs typeface="Trebuchet MS"/>
                        </a:rPr>
                        <a:t>Time)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774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0" marR="131445" indent="-59690">
                        <a:lnSpc>
                          <a:spcPts val="1160"/>
                        </a:lnSpc>
                        <a:spcBef>
                          <a:spcPts val="40"/>
                        </a:spcBef>
                      </a:pPr>
                      <a:r>
                        <a:rPr sz="900" b="1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nbill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900" b="1" spc="-45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 rowSpan="4" gridSpan="2">
                  <a:txBody>
                    <a:bodyPr/>
                    <a:lstStyle/>
                    <a:p>
                      <a:pPr marL="408305">
                        <a:lnSpc>
                          <a:spcPts val="1070"/>
                        </a:lnSpc>
                        <a:tabLst>
                          <a:tab pos="1431925" algn="l"/>
                        </a:tabLst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	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408305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1431925" algn="l"/>
                        </a:tabLst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	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408305">
                        <a:lnSpc>
                          <a:spcPct val="100000"/>
                        </a:lnSpc>
                        <a:spcBef>
                          <a:spcPts val="80"/>
                        </a:spcBef>
                        <a:tabLst>
                          <a:tab pos="1431925" algn="l"/>
                        </a:tabLst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	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3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408305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1431925" algn="l"/>
                        </a:tabLst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	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 gridSpan="2">
                  <a:txBody>
                    <a:bodyPr/>
                    <a:lstStyle/>
                    <a:p>
                      <a:pPr marL="1146810">
                        <a:lnSpc>
                          <a:spcPts val="1070"/>
                        </a:lnSpc>
                        <a:tabLst>
                          <a:tab pos="154559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146810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154559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146810">
                        <a:lnSpc>
                          <a:spcPct val="100000"/>
                        </a:lnSpc>
                        <a:spcBef>
                          <a:spcPts val="80"/>
                        </a:spcBef>
                        <a:tabLst>
                          <a:tab pos="154559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927100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1545590" algn="l"/>
                        </a:tabLst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1.1 </a:t>
                      </a:r>
                      <a:r>
                        <a:rPr sz="9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gridSpan="4">
                  <a:txBody>
                    <a:bodyPr/>
                    <a:lstStyle/>
                    <a:p>
                      <a:pPr marL="62230">
                        <a:lnSpc>
                          <a:spcPts val="1070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80"/>
                        </a:spcBef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258.50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5598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10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messages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UoF/SSA/MVV/Sex</a:t>
                      </a:r>
                      <a:r>
                        <a:rPr sz="9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Assault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9845" marR="24130">
                        <a:lnSpc>
                          <a:spcPts val="1160"/>
                        </a:lnSpc>
                        <a:spcBef>
                          <a:spcPts val="55"/>
                        </a:spcBef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Report,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June's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Monitor,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Inner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Harbor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Memorial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Policy  1738,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Promotions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Promotion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Committee,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20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SUBMISSION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Officer-Involved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Sexual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Misconduct.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 rowSpan="2" gridSpan="2">
                  <a:txBody>
                    <a:bodyPr/>
                    <a:lstStyle/>
                    <a:p>
                      <a:pPr marL="408305">
                        <a:lnSpc>
                          <a:spcPts val="1065"/>
                        </a:lnSpc>
                        <a:tabLst>
                          <a:tab pos="1431925" algn="l"/>
                        </a:tabLst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	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5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408305">
                        <a:lnSpc>
                          <a:spcPct val="100000"/>
                        </a:lnSpc>
                        <a:spcBef>
                          <a:spcPts val="80"/>
                        </a:spcBef>
                        <a:tabLst>
                          <a:tab pos="1431925" algn="l"/>
                        </a:tabLst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	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1146810">
                        <a:lnSpc>
                          <a:spcPts val="1065"/>
                        </a:lnSpc>
                        <a:tabLst>
                          <a:tab pos="154559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927100">
                        <a:lnSpc>
                          <a:spcPct val="100000"/>
                        </a:lnSpc>
                        <a:spcBef>
                          <a:spcPts val="80"/>
                        </a:spcBef>
                        <a:tabLst>
                          <a:tab pos="1545590" algn="l"/>
                        </a:tabLst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0.8 </a:t>
                      </a:r>
                      <a:r>
                        <a:rPr sz="9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80"/>
                        </a:spcBef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188.00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9527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Prepared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participate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youth</a:t>
                      </a:r>
                      <a:r>
                        <a:rPr sz="9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issues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9845">
                        <a:lnSpc>
                          <a:spcPts val="1075"/>
                        </a:lnSpc>
                        <a:spcBef>
                          <a:spcPts val="85"/>
                        </a:spcBef>
                      </a:pP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Harbor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916" y="264668"/>
            <a:ext cx="9448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7/8/2019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6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3:14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43181" y="264667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9759" y="676147"/>
            <a:ext cx="2381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55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3888" y="676147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44917" y="676147"/>
            <a:ext cx="3441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376.00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5680" y="244983"/>
            <a:ext cx="2020570" cy="593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37592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Times New Roman"/>
              <a:cs typeface="Times New Roman"/>
            </a:endParaRPr>
          </a:p>
          <a:p>
            <a:pPr marL="902335">
              <a:lnSpc>
                <a:spcPct val="100000"/>
              </a:lnSpc>
              <a:tabLst>
                <a:tab pos="1520825" algn="l"/>
              </a:tabLst>
            </a:pPr>
            <a:r>
              <a:rPr sz="900" spc="-40" dirty="0">
                <a:latin typeface="Arial"/>
                <a:cs typeface="Arial"/>
              </a:rPr>
              <a:t>1.6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	235.00</a:t>
            </a:r>
            <a:r>
              <a:rPr sz="900" spc="13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759" y="1773555"/>
            <a:ext cx="238125" cy="469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7800"/>
              </a:lnSpc>
              <a:spcBef>
                <a:spcPts val="100"/>
              </a:spcBef>
            </a:pP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40" dirty="0">
                <a:latin typeface="Arial"/>
                <a:cs typeface="Arial"/>
              </a:rPr>
              <a:t>e  </a:t>
            </a: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40" dirty="0">
                <a:latin typeface="Arial"/>
                <a:cs typeface="Arial"/>
              </a:rPr>
              <a:t>e  </a:t>
            </a: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55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14932" y="1773555"/>
            <a:ext cx="141605" cy="4692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80"/>
              </a:spcBef>
            </a:pPr>
            <a:r>
              <a:rPr sz="900" spc="-4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  <a:p>
            <a:pPr marL="41275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5823" y="1773555"/>
            <a:ext cx="302895" cy="4692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8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900" spc="-40" dirty="0">
                <a:latin typeface="Arial"/>
                <a:cs typeface="Arial"/>
              </a:rPr>
              <a:t>0.9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44917" y="1773555"/>
            <a:ext cx="344170" cy="4692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18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12700" marR="5080" indent="167640">
              <a:lnSpc>
                <a:spcPct val="107800"/>
              </a:lnSpc>
            </a:pPr>
            <a:r>
              <a:rPr sz="900" spc="-25" dirty="0">
                <a:latin typeface="Arial"/>
                <a:cs typeface="Arial"/>
              </a:rPr>
              <a:t>-  </a:t>
            </a:r>
            <a:r>
              <a:rPr sz="900" spc="-45" dirty="0">
                <a:latin typeface="Arial"/>
                <a:cs typeface="Arial"/>
              </a:rPr>
              <a:t>211.50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84441" y="1773555"/>
            <a:ext cx="511809" cy="4692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759" y="2819018"/>
            <a:ext cx="2381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55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14932" y="2819018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65823" y="2819018"/>
            <a:ext cx="3028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"/>
                <a:cs typeface="Arial"/>
              </a:rPr>
              <a:t>1.1</a:t>
            </a:r>
            <a:r>
              <a:rPr sz="900" spc="4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44917" y="2819018"/>
            <a:ext cx="3441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258.50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84441" y="2819018"/>
            <a:ext cx="51180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235.00</a:t>
            </a:r>
            <a:r>
              <a:rPr sz="900" spc="13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9759" y="3399408"/>
            <a:ext cx="23812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900"/>
              </a:lnSpc>
              <a:spcBef>
                <a:spcPts val="100"/>
              </a:spcBef>
            </a:pP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40" dirty="0">
                <a:latin typeface="Arial"/>
                <a:cs typeface="Arial"/>
              </a:rPr>
              <a:t>e  </a:t>
            </a: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55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14932" y="3399408"/>
            <a:ext cx="141605" cy="32131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65823" y="3399408"/>
            <a:ext cx="302895" cy="32131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900" spc="-40" dirty="0">
                <a:latin typeface="Arial"/>
                <a:cs typeface="Arial"/>
              </a:rPr>
              <a:t>1.8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44917" y="3399408"/>
            <a:ext cx="344170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7640">
              <a:lnSpc>
                <a:spcPct val="1079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  </a:t>
            </a:r>
            <a:r>
              <a:rPr sz="900" spc="-45" dirty="0">
                <a:latin typeface="Arial"/>
                <a:cs typeface="Arial"/>
              </a:rPr>
              <a:t>423.00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84441" y="3399408"/>
            <a:ext cx="511809" cy="32131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9759" y="4297171"/>
            <a:ext cx="2381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55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14932" y="4297171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65823" y="4297171"/>
            <a:ext cx="3028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"/>
                <a:cs typeface="Arial"/>
              </a:rPr>
              <a:t>3.2</a:t>
            </a:r>
            <a:r>
              <a:rPr sz="900" spc="4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44917" y="4297171"/>
            <a:ext cx="3441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752.00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84441" y="4297171"/>
            <a:ext cx="51180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235.00</a:t>
            </a:r>
            <a:r>
              <a:rPr sz="900" spc="13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9759" y="5231637"/>
            <a:ext cx="238125" cy="468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7700"/>
              </a:lnSpc>
              <a:spcBef>
                <a:spcPts val="100"/>
              </a:spcBef>
            </a:pP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40" dirty="0">
                <a:latin typeface="Arial"/>
                <a:cs typeface="Arial"/>
              </a:rPr>
              <a:t>e  </a:t>
            </a: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40" dirty="0">
                <a:latin typeface="Arial"/>
                <a:cs typeface="Arial"/>
              </a:rPr>
              <a:t>e  </a:t>
            </a: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55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14932" y="5231637"/>
            <a:ext cx="141605" cy="46863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65823" y="5231637"/>
            <a:ext cx="302895" cy="46863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8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900" spc="-40" dirty="0">
                <a:latin typeface="Arial"/>
                <a:cs typeface="Arial"/>
              </a:rPr>
              <a:t>2.6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44917" y="5231637"/>
            <a:ext cx="344170" cy="46863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18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12700" marR="5080" indent="167640">
              <a:lnSpc>
                <a:spcPts val="1160"/>
              </a:lnSpc>
              <a:spcBef>
                <a:spcPts val="55"/>
              </a:spcBef>
            </a:pPr>
            <a:r>
              <a:rPr sz="900" spc="-25" dirty="0">
                <a:latin typeface="Arial"/>
                <a:cs typeface="Arial"/>
              </a:rPr>
              <a:t>-  </a:t>
            </a:r>
            <a:r>
              <a:rPr sz="900" spc="-45" dirty="0">
                <a:latin typeface="Arial"/>
                <a:cs typeface="Arial"/>
              </a:rPr>
              <a:t>611.00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84441" y="5231637"/>
            <a:ext cx="511809" cy="46863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19759" y="6276847"/>
            <a:ext cx="2381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55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14932" y="6276847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65823" y="6276847"/>
            <a:ext cx="3028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"/>
                <a:cs typeface="Arial"/>
              </a:rPr>
              <a:t>7.6</a:t>
            </a:r>
            <a:r>
              <a:rPr sz="900" spc="4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84441" y="6276847"/>
            <a:ext cx="11049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5800" algn="l"/>
              </a:tabLst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1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35" dirty="0">
                <a:latin typeface="Arial"/>
                <a:cs typeface="Arial"/>
              </a:rPr>
              <a:t>1,</a:t>
            </a:r>
            <a:r>
              <a:rPr sz="900" spc="-45" dirty="0">
                <a:latin typeface="Arial"/>
                <a:cs typeface="Arial"/>
              </a:rPr>
              <a:t>786.00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33095" y="690372"/>
            <a:ext cx="0" cy="6341745"/>
          </a:xfrm>
          <a:custGeom>
            <a:avLst/>
            <a:gdLst/>
            <a:ahLst/>
            <a:cxnLst/>
            <a:rect l="l" t="t" r="r" b="b"/>
            <a:pathLst>
              <a:path h="6341745">
                <a:moveTo>
                  <a:pt x="0" y="0"/>
                </a:moveTo>
                <a:lnTo>
                  <a:pt x="0" y="6341364"/>
                </a:lnTo>
              </a:path>
            </a:pathLst>
          </a:custGeom>
          <a:ln w="18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376327" y="690372"/>
            <a:ext cx="0" cy="6341745"/>
          </a:xfrm>
          <a:custGeom>
            <a:avLst/>
            <a:gdLst/>
            <a:ahLst/>
            <a:cxnLst/>
            <a:rect l="l" t="t" r="r" b="b"/>
            <a:pathLst>
              <a:path h="6341745">
                <a:moveTo>
                  <a:pt x="0" y="0"/>
                </a:moveTo>
                <a:lnTo>
                  <a:pt x="0" y="6341364"/>
                </a:lnTo>
              </a:path>
            </a:pathLst>
          </a:custGeom>
          <a:ln w="18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2122932" y="685800"/>
          <a:ext cx="3446145" cy="6349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8365"/>
              </a:tblGrid>
              <a:tr h="1107440"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17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messages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Supervision,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UoF/SSA/MVV/Sex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123825">
                        <a:lnSpc>
                          <a:spcPct val="10780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Assault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Report,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Bi-Weekly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Supervision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BPD/DOJ/MT, 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custodial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interrogation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900" spc="-110" dirty="0">
                          <a:latin typeface="Arial"/>
                          <a:cs typeface="Arial"/>
                        </a:rPr>
                        <a:t>BWC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Footage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Sgt.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Newberg,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Stops 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Reporting, 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training, 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POSTED </a:t>
                      </a:r>
                      <a:r>
                        <a:rPr sz="900" spc="-14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COMMENT: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1809,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Exculpatory 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Evidence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Disclosure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Requirements, and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Finalized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School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Police 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Methodology.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9140"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17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messages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Supervision</a:t>
                      </a:r>
                      <a:r>
                        <a:rPr sz="9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Bi-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66675" algn="just">
                        <a:lnSpc>
                          <a:spcPts val="1160"/>
                        </a:lnSpc>
                        <a:spcBef>
                          <a:spcPts val="55"/>
                        </a:spcBef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Call, </a:t>
                      </a:r>
                      <a:r>
                        <a:rPr sz="900" spc="-9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Weekly Reports,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Updates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Telephone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Reporting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Unit 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(TRU)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Policy,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UoF/SSA/MVV/Sex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Assault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Report, 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 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Mission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Statement.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1185"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messages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 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9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Mission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52069">
                        <a:lnSpc>
                          <a:spcPct val="107700"/>
                        </a:lnSpc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Statement, </a:t>
                      </a:r>
                      <a:r>
                        <a:rPr sz="900" spc="-105" dirty="0">
                          <a:latin typeface="Arial"/>
                          <a:cs typeface="Arial"/>
                        </a:rPr>
                        <a:t>Sex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Assault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Investigation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Update, Updated Training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Matrix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&amp; 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ELearning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Info,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9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Updates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9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MT.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9140"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26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messages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Arrest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105" dirty="0">
                          <a:latin typeface="Arial"/>
                          <a:cs typeface="Arial"/>
                        </a:rPr>
                        <a:t> Sex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Assault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15875">
                        <a:lnSpc>
                          <a:spcPct val="107700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Investigation,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Inner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Harbor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After-Action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Report,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June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2019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Newsletter, </a:t>
                      </a:r>
                      <a:r>
                        <a:rPr sz="900" spc="-9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Updates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Confirming </a:t>
                      </a:r>
                      <a:r>
                        <a:rPr sz="900" spc="-105" dirty="0">
                          <a:latin typeface="Arial"/>
                          <a:cs typeface="Arial"/>
                        </a:rPr>
                        <a:t>Sex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Assault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Briefing,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DOJ/MT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Search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Seizure</a:t>
                      </a:r>
                      <a:r>
                        <a:rPr sz="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Curriculum.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4244">
                <a:tc>
                  <a:txBody>
                    <a:bodyPr/>
                    <a:lstStyle/>
                    <a:p>
                      <a:pPr marL="31750">
                        <a:lnSpc>
                          <a:spcPts val="1065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lesson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plans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curricula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provided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comments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88265">
                        <a:lnSpc>
                          <a:spcPct val="107800"/>
                        </a:lnSpc>
                      </a:pPr>
                      <a:r>
                        <a:rPr sz="900" spc="-10" dirty="0">
                          <a:latin typeface="Arial"/>
                          <a:cs typeface="Arial"/>
                        </a:rPr>
                        <a:t>Matthew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compilation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distribution.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Phone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Steve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Parker 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 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materials.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3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messages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 Initial 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Submission: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Retention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Plan,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police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video</a:t>
                      </a:r>
                      <a:r>
                        <a:rPr sz="9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8505">
                <a:tc>
                  <a:txBody>
                    <a:bodyPr/>
                    <a:lstStyle/>
                    <a:p>
                      <a:pPr marL="31750">
                        <a:lnSpc>
                          <a:spcPts val="1065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18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messages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UoF/SSA/MVV/Sex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122555">
                        <a:lnSpc>
                          <a:spcPct val="10780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Assault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Report comments,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Updates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Telephone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Reporting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Unit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(TRU)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Policy,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II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E-Learning,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Third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semiannual 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report.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9140"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messages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documents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2019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compile 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SSA</a:t>
                      </a:r>
                      <a:r>
                        <a:rPr sz="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segment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177165">
                        <a:lnSpc>
                          <a:spcPct val="10780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3rd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semi-annual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.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messages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 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Updated Training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Matrix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ELearning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Info,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II </a:t>
                      </a:r>
                      <a:r>
                        <a:rPr sz="900" spc="-90" dirty="0">
                          <a:latin typeface="Arial"/>
                          <a:cs typeface="Arial"/>
                        </a:rPr>
                        <a:t>E- 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Learning,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Squeegee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Kids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Protocol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6003" y="369290"/>
            <a:ext cx="2010410" cy="38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0255" marR="5080" indent="-758190">
              <a:lnSpc>
                <a:spcPct val="108300"/>
              </a:lnSpc>
              <a:spcBef>
                <a:spcPts val="100"/>
              </a:spcBef>
            </a:pPr>
            <a:r>
              <a:rPr sz="1100" spc="-35" dirty="0">
                <a:latin typeface="Arial"/>
                <a:cs typeface="Arial"/>
              </a:rPr>
              <a:t>Baltimore </a:t>
            </a:r>
            <a:r>
              <a:rPr sz="1100" spc="-65" dirty="0">
                <a:latin typeface="Arial"/>
                <a:cs typeface="Arial"/>
              </a:rPr>
              <a:t>Consent </a:t>
            </a:r>
            <a:r>
              <a:rPr sz="1100" spc="-70" dirty="0">
                <a:latin typeface="Arial"/>
                <a:cs typeface="Arial"/>
              </a:rPr>
              <a:t>Decree </a:t>
            </a:r>
            <a:r>
              <a:rPr sz="1100" spc="-5" dirty="0">
                <a:latin typeface="Arial"/>
                <a:cs typeface="Arial"/>
              </a:rPr>
              <a:t>Monitor  </a:t>
            </a:r>
            <a:r>
              <a:rPr sz="1100" spc="-120" dirty="0">
                <a:latin typeface="Arial"/>
                <a:cs typeface="Arial"/>
              </a:rPr>
              <a:t>INVOICE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4371" y="1231378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2395" y="1231378"/>
            <a:ext cx="7048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29064" y="1231378"/>
            <a:ext cx="7048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51388" y="1231378"/>
            <a:ext cx="590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latin typeface="Times New Roman"/>
                <a:cs typeface="Times New Roman"/>
              </a:rPr>
              <a:t>-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13797" y="1231378"/>
            <a:ext cx="4019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475.00</a:t>
            </a:r>
            <a:r>
              <a:rPr sz="800" spc="7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4371" y="1536178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29916" y="1536178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10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56597" y="1536178"/>
            <a:ext cx="242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1.7</a:t>
            </a:r>
            <a:r>
              <a:rPr sz="800" spc="10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13797" y="1536178"/>
            <a:ext cx="4019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475.00</a:t>
            </a:r>
            <a:r>
              <a:rPr sz="800" spc="7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53205" y="1740140"/>
            <a:ext cx="13970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0</a:t>
            </a:r>
            <a:r>
              <a:rPr sz="800" spc="-25" dirty="0">
                <a:latin typeface="Times New Roman"/>
                <a:cs typeface="Times New Roman"/>
              </a:rPr>
              <a:t>.</a:t>
            </a:r>
            <a:r>
              <a:rPr sz="800" spc="-50" dirty="0">
                <a:latin typeface="Times New Roman"/>
                <a:cs typeface="Times New Roman"/>
              </a:rPr>
              <a:t>4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44371" y="1872346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29916" y="1872346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11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56597" y="1872346"/>
            <a:ext cx="242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3.7</a:t>
            </a:r>
            <a:r>
              <a:rPr sz="800" spc="10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13797" y="1872346"/>
            <a:ext cx="4019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475.00</a:t>
            </a:r>
            <a:r>
              <a:rPr sz="800" spc="7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753205" y="2500234"/>
            <a:ext cx="13970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1</a:t>
            </a:r>
            <a:r>
              <a:rPr sz="800" spc="-25" dirty="0">
                <a:latin typeface="Times New Roman"/>
                <a:cs typeface="Times New Roman"/>
              </a:rPr>
              <a:t>.</a:t>
            </a:r>
            <a:r>
              <a:rPr sz="800" spc="-50" dirty="0">
                <a:latin typeface="Times New Roman"/>
                <a:cs typeface="Times New Roman"/>
              </a:rPr>
              <a:t>8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44371" y="2632441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29916" y="2632441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12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56597" y="2632441"/>
            <a:ext cx="242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5.7</a:t>
            </a:r>
            <a:r>
              <a:rPr sz="800" spc="10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13797" y="2632441"/>
            <a:ext cx="4019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475.00</a:t>
            </a:r>
            <a:r>
              <a:rPr sz="800" spc="7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753205" y="2805034"/>
            <a:ext cx="13970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0</a:t>
            </a:r>
            <a:r>
              <a:rPr sz="800" spc="-25" dirty="0">
                <a:latin typeface="Times New Roman"/>
                <a:cs typeface="Times New Roman"/>
              </a:rPr>
              <a:t>.</a:t>
            </a:r>
            <a:r>
              <a:rPr sz="800" spc="-50" dirty="0">
                <a:latin typeface="Times New Roman"/>
                <a:cs typeface="Times New Roman"/>
              </a:rPr>
              <a:t>8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4371" y="2937241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29916" y="2937241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13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56597" y="2937241"/>
            <a:ext cx="242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0.4</a:t>
            </a:r>
            <a:r>
              <a:rPr sz="800" spc="10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813797" y="2937241"/>
            <a:ext cx="4019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475.00</a:t>
            </a:r>
            <a:r>
              <a:rPr sz="800" spc="7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753205" y="3152379"/>
            <a:ext cx="13970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0</a:t>
            </a:r>
            <a:r>
              <a:rPr sz="800" spc="-25" dirty="0">
                <a:latin typeface="Times New Roman"/>
                <a:cs typeface="Times New Roman"/>
              </a:rPr>
              <a:t>.</a:t>
            </a:r>
            <a:r>
              <a:rPr sz="800" spc="-50" dirty="0">
                <a:latin typeface="Times New Roman"/>
                <a:cs typeface="Times New Roman"/>
              </a:rPr>
              <a:t>4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44371" y="3284587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29916" y="3284587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14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356597" y="3284587"/>
            <a:ext cx="242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1.1</a:t>
            </a:r>
            <a:r>
              <a:rPr sz="800" spc="10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13797" y="3284587"/>
            <a:ext cx="4019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475.00</a:t>
            </a:r>
            <a:r>
              <a:rPr sz="800" spc="7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753205" y="3578211"/>
            <a:ext cx="13970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1</a:t>
            </a:r>
            <a:r>
              <a:rPr sz="800" spc="-25" dirty="0">
                <a:latin typeface="Times New Roman"/>
                <a:cs typeface="Times New Roman"/>
              </a:rPr>
              <a:t>.</a:t>
            </a:r>
            <a:r>
              <a:rPr sz="800" spc="-50" dirty="0">
                <a:latin typeface="Times New Roman"/>
                <a:cs typeface="Times New Roman"/>
              </a:rPr>
              <a:t>2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44371" y="3710671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29916" y="3710671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15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529064" y="3710671"/>
            <a:ext cx="7048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813797" y="3710671"/>
            <a:ext cx="4019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475.00</a:t>
            </a:r>
            <a:r>
              <a:rPr sz="800" spc="7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753205" y="4028933"/>
            <a:ext cx="13970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0</a:t>
            </a:r>
            <a:r>
              <a:rPr sz="800" spc="-25" dirty="0">
                <a:latin typeface="Times New Roman"/>
                <a:cs typeface="Times New Roman"/>
              </a:rPr>
              <a:t>.</a:t>
            </a:r>
            <a:r>
              <a:rPr sz="800" spc="-50" dirty="0">
                <a:latin typeface="Times New Roman"/>
                <a:cs typeface="Times New Roman"/>
              </a:rPr>
              <a:t>3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44371" y="4161267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29916" y="4161267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16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529064" y="4161267"/>
            <a:ext cx="7048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851388" y="4161267"/>
            <a:ext cx="590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latin typeface="Times New Roman"/>
                <a:cs typeface="Times New Roman"/>
              </a:rPr>
              <a:t>-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813797" y="4161267"/>
            <a:ext cx="4019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475.00</a:t>
            </a:r>
            <a:r>
              <a:rPr sz="800" spc="7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444371" y="4542267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629916" y="4542267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17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356597" y="4542267"/>
            <a:ext cx="242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6.8</a:t>
            </a:r>
            <a:r>
              <a:rPr sz="800" spc="10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656443" y="4542267"/>
            <a:ext cx="34353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3</a:t>
            </a:r>
            <a:r>
              <a:rPr sz="800" spc="-25" dirty="0">
                <a:latin typeface="Times New Roman"/>
                <a:cs typeface="Times New Roman"/>
              </a:rPr>
              <a:t>,</a:t>
            </a:r>
            <a:r>
              <a:rPr sz="800" spc="-50" dirty="0">
                <a:latin typeface="Times New Roman"/>
                <a:cs typeface="Times New Roman"/>
              </a:rPr>
              <a:t>230</a:t>
            </a:r>
            <a:r>
              <a:rPr sz="800" spc="-10" dirty="0">
                <a:latin typeface="Times New Roman"/>
                <a:cs typeface="Times New Roman"/>
              </a:rPr>
              <a:t>.</a:t>
            </a:r>
            <a:r>
              <a:rPr sz="800" spc="-50" dirty="0">
                <a:latin typeface="Times New Roman"/>
                <a:cs typeface="Times New Roman"/>
              </a:rPr>
              <a:t>00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813797" y="4542267"/>
            <a:ext cx="4019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475.00</a:t>
            </a:r>
            <a:r>
              <a:rPr sz="800" spc="7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444371" y="4878437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629916" y="4878437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18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356597" y="4878437"/>
            <a:ext cx="242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3.9</a:t>
            </a:r>
            <a:r>
              <a:rPr sz="800" spc="10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813797" y="4878437"/>
            <a:ext cx="4019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475.00</a:t>
            </a:r>
            <a:r>
              <a:rPr sz="800" spc="7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6753205" y="4963526"/>
            <a:ext cx="13970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0</a:t>
            </a:r>
            <a:r>
              <a:rPr sz="800" spc="-25" dirty="0">
                <a:latin typeface="Times New Roman"/>
                <a:cs typeface="Times New Roman"/>
              </a:rPr>
              <a:t>.</a:t>
            </a:r>
            <a:r>
              <a:rPr sz="800" spc="-50" dirty="0">
                <a:latin typeface="Times New Roman"/>
                <a:cs typeface="Times New Roman"/>
              </a:rPr>
              <a:t>7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444371" y="5096114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29916" y="5096114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426067" y="5096114"/>
            <a:ext cx="1733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8</a:t>
            </a:r>
            <a:r>
              <a:rPr sz="800" spc="2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813797" y="5096114"/>
            <a:ext cx="4019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475.00</a:t>
            </a:r>
            <a:r>
              <a:rPr sz="800" spc="7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6753205" y="5441174"/>
            <a:ext cx="13970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5</a:t>
            </a:r>
            <a:r>
              <a:rPr sz="800" spc="-25" dirty="0">
                <a:latin typeface="Times New Roman"/>
                <a:cs typeface="Times New Roman"/>
              </a:rPr>
              <a:t>.</a:t>
            </a:r>
            <a:r>
              <a:rPr sz="800" spc="-50" dirty="0">
                <a:latin typeface="Times New Roman"/>
                <a:cs typeface="Times New Roman"/>
              </a:rPr>
              <a:t>5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444371" y="5573381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629916" y="5573381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20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426067" y="5573381"/>
            <a:ext cx="1733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8</a:t>
            </a:r>
            <a:r>
              <a:rPr sz="800" spc="2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813797" y="5573381"/>
            <a:ext cx="4019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475.00</a:t>
            </a:r>
            <a:r>
              <a:rPr sz="800" spc="7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6753205" y="5806552"/>
            <a:ext cx="13970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4</a:t>
            </a:r>
            <a:r>
              <a:rPr sz="800" spc="-25" dirty="0">
                <a:latin typeface="Times New Roman"/>
                <a:cs typeface="Times New Roman"/>
              </a:rPr>
              <a:t>.</a:t>
            </a:r>
            <a:r>
              <a:rPr sz="800" spc="-50" dirty="0">
                <a:latin typeface="Times New Roman"/>
                <a:cs typeface="Times New Roman"/>
              </a:rPr>
              <a:t>8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444371" y="5938759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629916" y="5938759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21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356597" y="5938759"/>
            <a:ext cx="242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3.5</a:t>
            </a:r>
            <a:r>
              <a:rPr sz="800" spc="10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656443" y="5938759"/>
            <a:ext cx="34353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1</a:t>
            </a:r>
            <a:r>
              <a:rPr sz="800" spc="-25" dirty="0">
                <a:latin typeface="Times New Roman"/>
                <a:cs typeface="Times New Roman"/>
              </a:rPr>
              <a:t>,</a:t>
            </a:r>
            <a:r>
              <a:rPr sz="800" spc="-50" dirty="0">
                <a:latin typeface="Times New Roman"/>
                <a:cs typeface="Times New Roman"/>
              </a:rPr>
              <a:t>662</a:t>
            </a:r>
            <a:r>
              <a:rPr sz="800" spc="-10" dirty="0">
                <a:latin typeface="Times New Roman"/>
                <a:cs typeface="Times New Roman"/>
              </a:rPr>
              <a:t>.</a:t>
            </a:r>
            <a:r>
              <a:rPr sz="800" spc="-50" dirty="0">
                <a:latin typeface="Times New Roman"/>
                <a:cs typeface="Times New Roman"/>
              </a:rPr>
              <a:t>50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813797" y="5938759"/>
            <a:ext cx="4019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475.00</a:t>
            </a:r>
            <a:r>
              <a:rPr sz="800" spc="7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444371" y="6319759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629916" y="6319759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22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529064" y="6319759"/>
            <a:ext cx="7048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0851388" y="6319759"/>
            <a:ext cx="590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latin typeface="Times New Roman"/>
                <a:cs typeface="Times New Roman"/>
              </a:rPr>
              <a:t>-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9813797" y="6319759"/>
            <a:ext cx="4019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475.00</a:t>
            </a:r>
            <a:r>
              <a:rPr sz="800" spc="7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444371" y="6718920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629916" y="6718920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23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9426067" y="6718920"/>
            <a:ext cx="1733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8</a:t>
            </a:r>
            <a:r>
              <a:rPr sz="800" spc="2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9813797" y="6718920"/>
            <a:ext cx="4019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475.00</a:t>
            </a:r>
            <a:r>
              <a:rPr sz="800" spc="7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6753205" y="6891514"/>
            <a:ext cx="13970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2</a:t>
            </a:r>
            <a:r>
              <a:rPr sz="800" spc="-25" dirty="0">
                <a:latin typeface="Times New Roman"/>
                <a:cs typeface="Times New Roman"/>
              </a:rPr>
              <a:t>.</a:t>
            </a:r>
            <a:r>
              <a:rPr sz="800" spc="-50" dirty="0">
                <a:latin typeface="Times New Roman"/>
                <a:cs typeface="Times New Roman"/>
              </a:rPr>
              <a:t>3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444371" y="7023720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629916" y="7023720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24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356597" y="7023720"/>
            <a:ext cx="242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0.9</a:t>
            </a:r>
            <a:r>
              <a:rPr sz="800" spc="10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9813797" y="7023720"/>
            <a:ext cx="4019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475.00</a:t>
            </a:r>
            <a:r>
              <a:rPr sz="800" spc="7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6753205" y="7483207"/>
            <a:ext cx="13970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0</a:t>
            </a:r>
            <a:r>
              <a:rPr sz="800" spc="-25" dirty="0">
                <a:latin typeface="Times New Roman"/>
                <a:cs typeface="Times New Roman"/>
              </a:rPr>
              <a:t>.</a:t>
            </a:r>
            <a:r>
              <a:rPr sz="800" spc="-50" dirty="0">
                <a:latin typeface="Times New Roman"/>
                <a:cs typeface="Times New Roman"/>
              </a:rPr>
              <a:t>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444371" y="7615414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629916" y="7615414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25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9356597" y="7615414"/>
            <a:ext cx="242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1.5</a:t>
            </a:r>
            <a:r>
              <a:rPr sz="800" spc="10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0725911" y="7615414"/>
            <a:ext cx="27432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712</a:t>
            </a:r>
            <a:r>
              <a:rPr sz="800" spc="-10" dirty="0">
                <a:latin typeface="Times New Roman"/>
                <a:cs typeface="Times New Roman"/>
              </a:rPr>
              <a:t>.</a:t>
            </a:r>
            <a:r>
              <a:rPr sz="800" spc="-50" dirty="0">
                <a:latin typeface="Times New Roman"/>
                <a:cs typeface="Times New Roman"/>
              </a:rPr>
              <a:t>50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9813797" y="7615414"/>
            <a:ext cx="4019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475.00</a:t>
            </a:r>
            <a:r>
              <a:rPr sz="800" spc="7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444371" y="8005431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2629916" y="8005431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26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529064" y="8005431"/>
            <a:ext cx="7048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813797" y="8005431"/>
            <a:ext cx="4019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475.00</a:t>
            </a:r>
            <a:r>
              <a:rPr sz="800" spc="7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6753205" y="8178278"/>
            <a:ext cx="13970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0</a:t>
            </a:r>
            <a:r>
              <a:rPr sz="800" spc="-25" dirty="0">
                <a:latin typeface="Times New Roman"/>
                <a:cs typeface="Times New Roman"/>
              </a:rPr>
              <a:t>.</a:t>
            </a:r>
            <a:r>
              <a:rPr sz="800" spc="-50" dirty="0">
                <a:latin typeface="Times New Roman"/>
                <a:cs typeface="Times New Roman"/>
              </a:rPr>
              <a:t>3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444371" y="8310484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629916" y="8310484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27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9356597" y="8310484"/>
            <a:ext cx="242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3.2</a:t>
            </a:r>
            <a:r>
              <a:rPr sz="800" spc="10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9813797" y="8310484"/>
            <a:ext cx="4019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475.00</a:t>
            </a:r>
            <a:r>
              <a:rPr sz="800" spc="7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6753205" y="8830423"/>
            <a:ext cx="13970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0</a:t>
            </a:r>
            <a:r>
              <a:rPr sz="800" spc="-25" dirty="0">
                <a:latin typeface="Times New Roman"/>
                <a:cs typeface="Times New Roman"/>
              </a:rPr>
              <a:t>.</a:t>
            </a:r>
            <a:r>
              <a:rPr sz="800" spc="-50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444371" y="8962630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2629916" y="8962630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28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9356597" y="8962630"/>
            <a:ext cx="242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0.6</a:t>
            </a:r>
            <a:r>
              <a:rPr sz="800" spc="10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9813797" y="8962630"/>
            <a:ext cx="4019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475.00</a:t>
            </a:r>
            <a:r>
              <a:rPr sz="800" spc="7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6753205" y="9498316"/>
            <a:ext cx="13970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1</a:t>
            </a:r>
            <a:r>
              <a:rPr sz="800" spc="-25" dirty="0">
                <a:latin typeface="Times New Roman"/>
                <a:cs typeface="Times New Roman"/>
              </a:rPr>
              <a:t>.</a:t>
            </a:r>
            <a:r>
              <a:rPr sz="800" spc="-50" dirty="0">
                <a:latin typeface="Times New Roman"/>
                <a:cs typeface="Times New Roman"/>
              </a:rPr>
              <a:t>4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444371" y="9630777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2629916" y="9630777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29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9529064" y="9630777"/>
            <a:ext cx="7048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0851388" y="9630777"/>
            <a:ext cx="590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latin typeface="Times New Roman"/>
                <a:cs typeface="Times New Roman"/>
              </a:rPr>
              <a:t>-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9813797" y="9630777"/>
            <a:ext cx="4019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475.00</a:t>
            </a:r>
            <a:r>
              <a:rPr sz="800" spc="7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0725911" y="1536178"/>
            <a:ext cx="54876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807.50 </a:t>
            </a:r>
            <a:r>
              <a:rPr sz="800" spc="-5" dirty="0">
                <a:latin typeface="Times New Roman"/>
                <a:cs typeface="Times New Roman"/>
              </a:rPr>
              <a:t>Review new draft </a:t>
            </a:r>
            <a:r>
              <a:rPr sz="800" dirty="0">
                <a:latin typeface="Times New Roman"/>
                <a:cs typeface="Times New Roman"/>
              </a:rPr>
              <a:t>mission/core values </a:t>
            </a:r>
            <a:r>
              <a:rPr sz="800" spc="-5" dirty="0">
                <a:latin typeface="Times New Roman"/>
                <a:cs typeface="Times New Roman"/>
              </a:rPr>
              <a:t>statement and </a:t>
            </a:r>
            <a:r>
              <a:rPr sz="800" spc="-10" dirty="0">
                <a:latin typeface="Times New Roman"/>
                <a:cs typeface="Times New Roman"/>
              </a:rPr>
              <a:t>MT </a:t>
            </a:r>
            <a:r>
              <a:rPr sz="800" dirty="0">
                <a:latin typeface="Times New Roman"/>
                <a:cs typeface="Times New Roman"/>
              </a:rPr>
              <a:t>leadership </a:t>
            </a:r>
            <a:r>
              <a:rPr sz="800" spc="-5" dirty="0">
                <a:latin typeface="Times New Roman"/>
                <a:cs typeface="Times New Roman"/>
              </a:rPr>
              <a:t>comments on </a:t>
            </a:r>
            <a:r>
              <a:rPr sz="800" spc="15" dirty="0">
                <a:latin typeface="Times New Roman"/>
                <a:cs typeface="Times New Roman"/>
              </a:rPr>
              <a:t>same; </a:t>
            </a:r>
            <a:r>
              <a:rPr sz="800" spc="-5" dirty="0">
                <a:latin typeface="Times New Roman"/>
                <a:cs typeface="Times New Roman"/>
              </a:rPr>
              <a:t>emails with </a:t>
            </a:r>
            <a:r>
              <a:rPr sz="800" spc="-10" dirty="0">
                <a:latin typeface="Times New Roman"/>
                <a:cs typeface="Times New Roman"/>
              </a:rPr>
              <a:t>IUR </a:t>
            </a:r>
            <a:r>
              <a:rPr sz="800" spc="-5" dirty="0">
                <a:latin typeface="Times New Roman"/>
                <a:cs typeface="Times New Roman"/>
              </a:rPr>
              <a:t>re community</a:t>
            </a:r>
            <a:r>
              <a:rPr sz="800" spc="-13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survey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0656443" y="1872346"/>
            <a:ext cx="5647690" cy="49657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9255" marR="5080" indent="-377190">
              <a:lnSpc>
                <a:spcPts val="919"/>
              </a:lnSpc>
              <a:spcBef>
                <a:spcPts val="155"/>
              </a:spcBef>
            </a:pPr>
            <a:r>
              <a:rPr sz="800" spc="-40" dirty="0">
                <a:latin typeface="Times New Roman"/>
                <a:cs typeface="Times New Roman"/>
              </a:rPr>
              <a:t>1,757.50 </a:t>
            </a:r>
            <a:r>
              <a:rPr sz="800" spc="-5" dirty="0">
                <a:latin typeface="Times New Roman"/>
                <a:cs typeface="Times New Roman"/>
              </a:rPr>
              <a:t>Emails re </a:t>
            </a:r>
            <a:r>
              <a:rPr sz="800" dirty="0">
                <a:latin typeface="Times New Roman"/>
                <a:cs typeface="Times New Roman"/>
              </a:rPr>
              <a:t>outcome assessments </a:t>
            </a:r>
            <a:r>
              <a:rPr sz="800" spc="10" dirty="0">
                <a:latin typeface="Times New Roman"/>
                <a:cs typeface="Times New Roman"/>
              </a:rPr>
              <a:t>experts; </a:t>
            </a:r>
            <a:r>
              <a:rPr sz="800" spc="-5" dirty="0">
                <a:latin typeface="Times New Roman"/>
                <a:cs typeface="Times New Roman"/>
              </a:rPr>
              <a:t>community engagement team </a:t>
            </a:r>
            <a:r>
              <a:rPr sz="800" dirty="0">
                <a:latin typeface="Times New Roman"/>
                <a:cs typeface="Times New Roman"/>
              </a:rPr>
              <a:t>call </a:t>
            </a:r>
            <a:r>
              <a:rPr sz="800" spc="-5" dirty="0">
                <a:latin typeface="Times New Roman"/>
                <a:cs typeface="Times New Roman"/>
              </a:rPr>
              <a:t>and </a:t>
            </a:r>
            <a:r>
              <a:rPr sz="800" dirty="0">
                <a:latin typeface="Times New Roman"/>
                <a:cs typeface="Times New Roman"/>
              </a:rPr>
              <a:t>follow </a:t>
            </a:r>
            <a:r>
              <a:rPr sz="800" spc="-5" dirty="0">
                <a:latin typeface="Times New Roman"/>
                <a:cs typeface="Times New Roman"/>
              </a:rPr>
              <a:t>up </a:t>
            </a:r>
            <a:r>
              <a:rPr sz="800" spc="10" dirty="0">
                <a:latin typeface="Times New Roman"/>
                <a:cs typeface="Times New Roman"/>
              </a:rPr>
              <a:t>emails; </a:t>
            </a:r>
            <a:r>
              <a:rPr sz="800" spc="-5" dirty="0">
                <a:latin typeface="Times New Roman"/>
                <a:cs typeface="Times New Roman"/>
              </a:rPr>
              <a:t>review press re crime </a:t>
            </a:r>
            <a:r>
              <a:rPr sz="800" dirty="0">
                <a:latin typeface="Times New Roman"/>
                <a:cs typeface="Times New Roman"/>
              </a:rPr>
              <a:t>reduction  plan,</a:t>
            </a:r>
            <a:r>
              <a:rPr sz="800" spc="-25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staffing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plan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and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community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policing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plan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and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emails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with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community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engagement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team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re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spc="15" dirty="0">
                <a:latin typeface="Times New Roman"/>
                <a:cs typeface="Times New Roman"/>
              </a:rPr>
              <a:t>same;</a:t>
            </a:r>
            <a:r>
              <a:rPr sz="800" spc="-2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emails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with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leadership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re</a:t>
            </a:r>
            <a:endParaRPr sz="800">
              <a:latin typeface="Times New Roman"/>
              <a:cs typeface="Times New Roman"/>
            </a:endParaRPr>
          </a:p>
          <a:p>
            <a:pPr marL="389255">
              <a:lnSpc>
                <a:spcPts val="869"/>
              </a:lnSpc>
            </a:pPr>
            <a:r>
              <a:rPr sz="800" spc="-10" dirty="0">
                <a:latin typeface="Times New Roman"/>
                <a:cs typeface="Times New Roman"/>
              </a:rPr>
              <a:t>A.</a:t>
            </a:r>
            <a:r>
              <a:rPr sz="800" spc="-2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Williams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verdict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and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attention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to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press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re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15" dirty="0">
                <a:latin typeface="Times New Roman"/>
                <a:cs typeface="Times New Roman"/>
              </a:rPr>
              <a:t>same;</a:t>
            </a:r>
            <a:r>
              <a:rPr sz="800" spc="-3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emails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with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parties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re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arrest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in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sex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assault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spc="15" dirty="0">
                <a:latin typeface="Times New Roman"/>
                <a:cs typeface="Times New Roman"/>
              </a:rPr>
              <a:t>case;</a:t>
            </a:r>
            <a:r>
              <a:rPr sz="800" spc="-3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review</a:t>
            </a:r>
            <a:r>
              <a:rPr sz="800" spc="-25" dirty="0">
                <a:latin typeface="Times New Roman"/>
                <a:cs typeface="Times New Roman"/>
              </a:rPr>
              <a:t> </a:t>
            </a:r>
            <a:r>
              <a:rPr sz="800" spc="-10" dirty="0">
                <a:latin typeface="Times New Roman"/>
                <a:cs typeface="Times New Roman"/>
              </a:rPr>
              <a:t>DRM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comments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on</a:t>
            </a:r>
            <a:endParaRPr sz="800">
              <a:latin typeface="Times New Roman"/>
              <a:cs typeface="Times New Roman"/>
            </a:endParaRPr>
          </a:p>
          <a:p>
            <a:pPr marL="389255">
              <a:lnSpc>
                <a:spcPts val="940"/>
              </a:lnSpc>
            </a:pPr>
            <a:r>
              <a:rPr sz="800" dirty="0">
                <a:latin typeface="Times New Roman"/>
                <a:cs typeface="Times New Roman"/>
              </a:rPr>
              <a:t>policies</a:t>
            </a:r>
            <a:r>
              <a:rPr sz="800" spc="-25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addressing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interactions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with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individuals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with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behavioral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health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disabilities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0656443" y="2632441"/>
            <a:ext cx="5454015" cy="451484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9255" marR="5080" indent="-377190">
              <a:lnSpc>
                <a:spcPts val="919"/>
              </a:lnSpc>
              <a:spcBef>
                <a:spcPts val="155"/>
              </a:spcBef>
            </a:pPr>
            <a:r>
              <a:rPr sz="800" spc="-40" dirty="0">
                <a:latin typeface="Times New Roman"/>
                <a:cs typeface="Times New Roman"/>
              </a:rPr>
              <a:t>2,707.50 </a:t>
            </a:r>
            <a:r>
              <a:rPr sz="800" dirty="0">
                <a:latin typeface="Times New Roman"/>
                <a:cs typeface="Times New Roman"/>
              </a:rPr>
              <a:t>Confer/emails </a:t>
            </a:r>
            <a:r>
              <a:rPr sz="800" spc="-5" dirty="0">
                <a:latin typeface="Times New Roman"/>
                <a:cs typeface="Times New Roman"/>
              </a:rPr>
              <a:t>with Venable practice management re </a:t>
            </a:r>
            <a:r>
              <a:rPr sz="800" dirty="0">
                <a:latin typeface="Times New Roman"/>
                <a:cs typeface="Times New Roman"/>
              </a:rPr>
              <a:t>invoicing </a:t>
            </a:r>
            <a:r>
              <a:rPr sz="800" spc="-5" dirty="0">
                <a:latin typeface="Times New Roman"/>
                <a:cs typeface="Times New Roman"/>
              </a:rPr>
              <a:t>and </a:t>
            </a:r>
            <a:r>
              <a:rPr sz="800" spc="10" dirty="0">
                <a:latin typeface="Times New Roman"/>
                <a:cs typeface="Times New Roman"/>
              </a:rPr>
              <a:t>budget; </a:t>
            </a:r>
            <a:r>
              <a:rPr sz="800" spc="-5" dirty="0">
                <a:latin typeface="Times New Roman"/>
                <a:cs typeface="Times New Roman"/>
              </a:rPr>
              <a:t>emails re </a:t>
            </a:r>
            <a:r>
              <a:rPr sz="800" dirty="0">
                <a:latin typeface="Times New Roman"/>
                <a:cs typeface="Times New Roman"/>
              </a:rPr>
              <a:t>upcoming </a:t>
            </a:r>
            <a:r>
              <a:rPr sz="800" spc="-10" dirty="0">
                <a:latin typeface="Times New Roman"/>
                <a:cs typeface="Times New Roman"/>
              </a:rPr>
              <a:t>PIB </a:t>
            </a:r>
            <a:r>
              <a:rPr sz="800" dirty="0">
                <a:latin typeface="Times New Roman"/>
                <a:cs typeface="Times New Roman"/>
              </a:rPr>
              <a:t>update </a:t>
            </a:r>
            <a:r>
              <a:rPr sz="800" spc="15" dirty="0">
                <a:latin typeface="Times New Roman"/>
                <a:cs typeface="Times New Roman"/>
              </a:rPr>
              <a:t>call; </a:t>
            </a:r>
            <a:r>
              <a:rPr sz="800" spc="-5" dirty="0">
                <a:latin typeface="Times New Roman"/>
                <a:cs typeface="Times New Roman"/>
              </a:rPr>
              <a:t>emails with  community engagement team re </a:t>
            </a:r>
            <a:r>
              <a:rPr sz="800" dirty="0">
                <a:latin typeface="Times New Roman"/>
                <a:cs typeface="Times New Roman"/>
              </a:rPr>
              <a:t>upcoming</a:t>
            </a:r>
            <a:r>
              <a:rPr sz="800" spc="-9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events</a:t>
            </a:r>
            <a:endParaRPr sz="800">
              <a:latin typeface="Times New Roman"/>
              <a:cs typeface="Times New Roman"/>
            </a:endParaRPr>
          </a:p>
          <a:p>
            <a:pPr marL="81915">
              <a:lnSpc>
                <a:spcPct val="100000"/>
              </a:lnSpc>
              <a:spcBef>
                <a:spcPts val="500"/>
              </a:spcBef>
            </a:pPr>
            <a:r>
              <a:rPr sz="800" spc="-45" dirty="0">
                <a:latin typeface="Times New Roman"/>
                <a:cs typeface="Times New Roman"/>
              </a:rPr>
              <a:t>190.00</a:t>
            </a:r>
            <a:r>
              <a:rPr sz="800" spc="5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Emails with </a:t>
            </a:r>
            <a:r>
              <a:rPr sz="800" dirty="0">
                <a:latin typeface="Times New Roman"/>
                <a:cs typeface="Times New Roman"/>
              </a:rPr>
              <a:t>Foglesong </a:t>
            </a:r>
            <a:r>
              <a:rPr sz="800" spc="-5" dirty="0">
                <a:latin typeface="Times New Roman"/>
                <a:cs typeface="Times New Roman"/>
              </a:rPr>
              <a:t>and Levi re arrestee </a:t>
            </a:r>
            <a:r>
              <a:rPr sz="800" spc="10" dirty="0">
                <a:latin typeface="Times New Roman"/>
                <a:cs typeface="Times New Roman"/>
              </a:rPr>
              <a:t>survey; </a:t>
            </a:r>
            <a:r>
              <a:rPr sz="800" spc="-5" dirty="0">
                <a:latin typeface="Times New Roman"/>
                <a:cs typeface="Times New Roman"/>
              </a:rPr>
              <a:t>emails with community engagement team re </a:t>
            </a:r>
            <a:r>
              <a:rPr sz="800" dirty="0">
                <a:latin typeface="Times New Roman"/>
                <a:cs typeface="Times New Roman"/>
              </a:rPr>
              <a:t>upcoming events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0725911" y="3284587"/>
            <a:ext cx="5532120" cy="263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20040" marR="5080" indent="-307340">
              <a:lnSpc>
                <a:spcPts val="919"/>
              </a:lnSpc>
              <a:spcBef>
                <a:spcPts val="155"/>
              </a:spcBef>
            </a:pPr>
            <a:r>
              <a:rPr sz="800" spc="-45" dirty="0">
                <a:latin typeface="Times New Roman"/>
                <a:cs typeface="Times New Roman"/>
              </a:rPr>
              <a:t>522.50 </a:t>
            </a:r>
            <a:r>
              <a:rPr sz="800" spc="-5" dirty="0">
                <a:latin typeface="Times New Roman"/>
                <a:cs typeface="Times New Roman"/>
              </a:rPr>
              <a:t>Telephone conference with </a:t>
            </a:r>
            <a:r>
              <a:rPr sz="800" spc="-15" dirty="0">
                <a:latin typeface="Times New Roman"/>
                <a:cs typeface="Times New Roman"/>
              </a:rPr>
              <a:t>DOJ </a:t>
            </a:r>
            <a:r>
              <a:rPr sz="800" spc="-5" dirty="0">
                <a:latin typeface="Times New Roman"/>
                <a:cs typeface="Times New Roman"/>
              </a:rPr>
              <a:t>re </a:t>
            </a:r>
            <a:r>
              <a:rPr sz="800" dirty="0">
                <a:latin typeface="Times New Roman"/>
                <a:cs typeface="Times New Roman"/>
              </a:rPr>
              <a:t>youth </a:t>
            </a:r>
            <a:r>
              <a:rPr sz="800" spc="-5" dirty="0">
                <a:latin typeface="Times New Roman"/>
                <a:cs typeface="Times New Roman"/>
              </a:rPr>
              <a:t>ambassadors </a:t>
            </a:r>
            <a:r>
              <a:rPr sz="800" spc="10" dirty="0">
                <a:latin typeface="Times New Roman"/>
                <a:cs typeface="Times New Roman"/>
              </a:rPr>
              <a:t>proposal; </a:t>
            </a:r>
            <a:r>
              <a:rPr sz="800" dirty="0">
                <a:latin typeface="Times New Roman"/>
                <a:cs typeface="Times New Roman"/>
              </a:rPr>
              <a:t>telephone conference/emails </a:t>
            </a:r>
            <a:r>
              <a:rPr sz="800" spc="-5" dirty="0">
                <a:latin typeface="Times New Roman"/>
                <a:cs typeface="Times New Roman"/>
              </a:rPr>
              <a:t>with Smoot, Aden and Thompson  re </a:t>
            </a:r>
            <a:r>
              <a:rPr sz="800" spc="-30" dirty="0">
                <a:latin typeface="Times New Roman"/>
                <a:cs typeface="Times New Roman"/>
              </a:rPr>
              <a:t>FY20</a:t>
            </a:r>
            <a:r>
              <a:rPr sz="800" spc="-5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budget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0725911" y="8962630"/>
            <a:ext cx="5400040" cy="263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20040" marR="5080" indent="-307340">
              <a:lnSpc>
                <a:spcPts val="919"/>
              </a:lnSpc>
              <a:spcBef>
                <a:spcPts val="155"/>
              </a:spcBef>
            </a:pPr>
            <a:r>
              <a:rPr sz="800" spc="-45" dirty="0">
                <a:latin typeface="Times New Roman"/>
                <a:cs typeface="Times New Roman"/>
              </a:rPr>
              <a:t>285.00 </a:t>
            </a:r>
            <a:r>
              <a:rPr sz="800" spc="-5" dirty="0">
                <a:latin typeface="Times New Roman"/>
                <a:cs typeface="Times New Roman"/>
              </a:rPr>
              <a:t>Revise and email with parties re </a:t>
            </a:r>
            <a:r>
              <a:rPr sz="800" dirty="0">
                <a:latin typeface="Times New Roman"/>
                <a:cs typeface="Times New Roman"/>
              </a:rPr>
              <a:t>proposed </a:t>
            </a:r>
            <a:r>
              <a:rPr sz="800" spc="-30" dirty="0">
                <a:latin typeface="Times New Roman"/>
                <a:cs typeface="Times New Roman"/>
              </a:rPr>
              <a:t>FY20 </a:t>
            </a:r>
            <a:r>
              <a:rPr sz="800" spc="10" dirty="0">
                <a:latin typeface="Times New Roman"/>
                <a:cs typeface="Times New Roman"/>
              </a:rPr>
              <a:t>budget; </a:t>
            </a:r>
            <a:r>
              <a:rPr sz="800" spc="-5" dirty="0">
                <a:latin typeface="Times New Roman"/>
                <a:cs typeface="Times New Roman"/>
              </a:rPr>
              <a:t>emails with Wharton and </a:t>
            </a:r>
            <a:r>
              <a:rPr sz="800" spc="10" dirty="0">
                <a:latin typeface="Times New Roman"/>
                <a:cs typeface="Times New Roman"/>
              </a:rPr>
              <a:t>Kelly; </a:t>
            </a:r>
            <a:r>
              <a:rPr sz="800" spc="-5" dirty="0">
                <a:latin typeface="Times New Roman"/>
                <a:cs typeface="Times New Roman"/>
              </a:rPr>
              <a:t>review community feedback </a:t>
            </a:r>
            <a:r>
              <a:rPr sz="800" dirty="0">
                <a:latin typeface="Times New Roman"/>
                <a:cs typeface="Times New Roman"/>
              </a:rPr>
              <a:t>sent to  </a:t>
            </a:r>
            <a:r>
              <a:rPr sz="800" spc="-5" dirty="0">
                <a:latin typeface="Times New Roman"/>
                <a:cs typeface="Times New Roman"/>
              </a:rPr>
              <a:t>email</a:t>
            </a:r>
            <a:r>
              <a:rPr sz="800" spc="-25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account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0851388" y="3710671"/>
            <a:ext cx="242824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4310" algn="l"/>
              </a:tabLst>
            </a:pPr>
            <a:r>
              <a:rPr sz="800" spc="-5" dirty="0">
                <a:latin typeface="Times New Roman"/>
                <a:cs typeface="Times New Roman"/>
              </a:rPr>
              <a:t>-	Attention </a:t>
            </a:r>
            <a:r>
              <a:rPr sz="800" dirty="0">
                <a:latin typeface="Times New Roman"/>
                <a:cs typeface="Times New Roman"/>
              </a:rPr>
              <a:t>to </a:t>
            </a:r>
            <a:r>
              <a:rPr sz="800" spc="-5" dirty="0">
                <a:latin typeface="Times New Roman"/>
                <a:cs typeface="Times New Roman"/>
              </a:rPr>
              <a:t>recent press and emails with court re</a:t>
            </a:r>
            <a:r>
              <a:rPr sz="800" spc="-8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same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10656443" y="5096114"/>
            <a:ext cx="5275580" cy="262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9255" marR="5080" indent="-377190">
              <a:lnSpc>
                <a:spcPts val="919"/>
              </a:lnSpc>
              <a:spcBef>
                <a:spcPts val="155"/>
              </a:spcBef>
            </a:pPr>
            <a:r>
              <a:rPr sz="800" spc="-40" dirty="0">
                <a:latin typeface="Times New Roman"/>
                <a:cs typeface="Times New Roman"/>
              </a:rPr>
              <a:t>3,800.00</a:t>
            </a:r>
            <a:r>
              <a:rPr sz="800" spc="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Draft semiannual </a:t>
            </a:r>
            <a:r>
              <a:rPr sz="800" spc="10" dirty="0">
                <a:latin typeface="Times New Roman"/>
                <a:cs typeface="Times New Roman"/>
              </a:rPr>
              <a:t>report; </a:t>
            </a:r>
            <a:r>
              <a:rPr sz="800" dirty="0">
                <a:latin typeface="Times New Roman"/>
                <a:cs typeface="Times New Roman"/>
              </a:rPr>
              <a:t>attend </a:t>
            </a:r>
            <a:r>
              <a:rPr sz="800" spc="-5" dirty="0">
                <a:latin typeface="Times New Roman"/>
                <a:cs typeface="Times New Roman"/>
              </a:rPr>
              <a:t>community BBQ with R. </a:t>
            </a:r>
            <a:r>
              <a:rPr sz="800" spc="10" dirty="0">
                <a:latin typeface="Times New Roman"/>
                <a:cs typeface="Times New Roman"/>
              </a:rPr>
              <a:t>Kelly; </a:t>
            </a:r>
            <a:r>
              <a:rPr sz="800" spc="-5" dirty="0">
                <a:latin typeface="Times New Roman"/>
                <a:cs typeface="Times New Roman"/>
              </a:rPr>
              <a:t>review </a:t>
            </a:r>
            <a:r>
              <a:rPr sz="800" spc="-10" dirty="0">
                <a:latin typeface="Times New Roman"/>
                <a:cs typeface="Times New Roman"/>
              </a:rPr>
              <a:t>MT </a:t>
            </a:r>
            <a:r>
              <a:rPr sz="800" dirty="0">
                <a:latin typeface="Times New Roman"/>
                <a:cs typeface="Times New Roman"/>
              </a:rPr>
              <a:t>collective </a:t>
            </a:r>
            <a:r>
              <a:rPr sz="800" spc="-5" dirty="0">
                <a:latin typeface="Times New Roman"/>
                <a:cs typeface="Times New Roman"/>
              </a:rPr>
              <a:t>comments on </a:t>
            </a:r>
            <a:r>
              <a:rPr sz="800" dirty="0">
                <a:latin typeface="Times New Roman"/>
                <a:cs typeface="Times New Roman"/>
              </a:rPr>
              <a:t>SSA/FIP </a:t>
            </a:r>
            <a:r>
              <a:rPr sz="800" spc="-5" dirty="0">
                <a:latin typeface="Times New Roman"/>
                <a:cs typeface="Times New Roman"/>
              </a:rPr>
              <a:t>II </a:t>
            </a:r>
            <a:r>
              <a:rPr sz="800" dirty="0">
                <a:latin typeface="Times New Roman"/>
                <a:cs typeface="Times New Roman"/>
              </a:rPr>
              <a:t>training  </a:t>
            </a:r>
            <a:r>
              <a:rPr sz="800" spc="5" dirty="0">
                <a:latin typeface="Times New Roman"/>
                <a:cs typeface="Times New Roman"/>
              </a:rPr>
              <a:t>curriculum;</a:t>
            </a:r>
            <a:r>
              <a:rPr sz="800" spc="-3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emails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with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Barge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and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parties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re</a:t>
            </a:r>
            <a:r>
              <a:rPr sz="800" spc="-2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UOF/FIP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I</a:t>
            </a:r>
            <a:r>
              <a:rPr sz="800" spc="-2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e-learning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passage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rates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0656443" y="5573381"/>
            <a:ext cx="5431155" cy="263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9255" marR="5080" indent="-377190">
              <a:lnSpc>
                <a:spcPts val="919"/>
              </a:lnSpc>
              <a:spcBef>
                <a:spcPts val="155"/>
              </a:spcBef>
            </a:pPr>
            <a:r>
              <a:rPr sz="800" spc="-40" dirty="0">
                <a:latin typeface="Times New Roman"/>
                <a:cs typeface="Times New Roman"/>
              </a:rPr>
              <a:t>3,800.00</a:t>
            </a:r>
            <a:r>
              <a:rPr sz="800" spc="3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Draft semiannual </a:t>
            </a:r>
            <a:r>
              <a:rPr sz="800" spc="10" dirty="0">
                <a:latin typeface="Times New Roman"/>
                <a:cs typeface="Times New Roman"/>
              </a:rPr>
              <a:t>report; </a:t>
            </a:r>
            <a:r>
              <a:rPr sz="800" spc="-5" dirty="0">
                <a:latin typeface="Times New Roman"/>
                <a:cs typeface="Times New Roman"/>
              </a:rPr>
              <a:t>review draft report on officer </a:t>
            </a:r>
            <a:r>
              <a:rPr sz="800" dirty="0">
                <a:latin typeface="Times New Roman"/>
                <a:cs typeface="Times New Roman"/>
              </a:rPr>
              <a:t>focus groups </a:t>
            </a:r>
            <a:r>
              <a:rPr sz="800" spc="-5" dirty="0">
                <a:latin typeface="Times New Roman"/>
                <a:cs typeface="Times New Roman"/>
              </a:rPr>
              <a:t>and email comments </a:t>
            </a:r>
            <a:r>
              <a:rPr sz="800" dirty="0">
                <a:latin typeface="Times New Roman"/>
                <a:cs typeface="Times New Roman"/>
              </a:rPr>
              <a:t>to </a:t>
            </a:r>
            <a:r>
              <a:rPr sz="800" spc="-5" dirty="0">
                <a:latin typeface="Times New Roman"/>
                <a:cs typeface="Times New Roman"/>
              </a:rPr>
              <a:t>CJI re </a:t>
            </a:r>
            <a:r>
              <a:rPr sz="800" spc="15" dirty="0">
                <a:latin typeface="Times New Roman"/>
                <a:cs typeface="Times New Roman"/>
              </a:rPr>
              <a:t>same; </a:t>
            </a:r>
            <a:r>
              <a:rPr sz="800" dirty="0">
                <a:latin typeface="Times New Roman"/>
                <a:cs typeface="Times New Roman"/>
              </a:rPr>
              <a:t>attend </a:t>
            </a:r>
            <a:r>
              <a:rPr sz="800" spc="-5" dirty="0">
                <a:latin typeface="Times New Roman"/>
                <a:cs typeface="Times New Roman"/>
              </a:rPr>
              <a:t>and </a:t>
            </a:r>
            <a:r>
              <a:rPr sz="800" dirty="0">
                <a:latin typeface="Times New Roman"/>
                <a:cs typeface="Times New Roman"/>
              </a:rPr>
              <a:t>observe  </a:t>
            </a:r>
            <a:r>
              <a:rPr sz="800" spc="-5" dirty="0">
                <a:latin typeface="Times New Roman"/>
                <a:cs typeface="Times New Roman"/>
              </a:rPr>
              <a:t>UOF/FIP</a:t>
            </a:r>
            <a:r>
              <a:rPr sz="800" spc="-2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I</a:t>
            </a:r>
            <a:r>
              <a:rPr sz="800" spc="-25" dirty="0">
                <a:latin typeface="Times New Roman"/>
                <a:cs typeface="Times New Roman"/>
              </a:rPr>
              <a:t> </a:t>
            </a:r>
            <a:r>
              <a:rPr sz="800" spc="10" dirty="0">
                <a:latin typeface="Times New Roman"/>
                <a:cs typeface="Times New Roman"/>
              </a:rPr>
              <a:t>training;</a:t>
            </a:r>
            <a:r>
              <a:rPr sz="800" spc="-3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emails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with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Thompson,</a:t>
            </a:r>
            <a:r>
              <a:rPr sz="800" spc="-3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Aden,</a:t>
            </a:r>
            <a:r>
              <a:rPr sz="800" spc="-3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Smooth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re</a:t>
            </a:r>
            <a:r>
              <a:rPr sz="800" spc="-25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budget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0656443" y="4878437"/>
            <a:ext cx="392811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0" dirty="0">
                <a:latin typeface="Times New Roman"/>
                <a:cs typeface="Times New Roman"/>
              </a:rPr>
              <a:t>1,852.50 </a:t>
            </a:r>
            <a:r>
              <a:rPr sz="800" spc="-5" dirty="0">
                <a:latin typeface="Times New Roman"/>
                <a:cs typeface="Times New Roman"/>
              </a:rPr>
              <a:t>Community engagement team </a:t>
            </a:r>
            <a:r>
              <a:rPr sz="800" spc="15" dirty="0">
                <a:latin typeface="Times New Roman"/>
                <a:cs typeface="Times New Roman"/>
              </a:rPr>
              <a:t>call; </a:t>
            </a:r>
            <a:r>
              <a:rPr sz="800" spc="-5" dirty="0">
                <a:latin typeface="Times New Roman"/>
                <a:cs typeface="Times New Roman"/>
              </a:rPr>
              <a:t>emails with </a:t>
            </a:r>
            <a:r>
              <a:rPr sz="800" spc="-10" dirty="0">
                <a:latin typeface="Times New Roman"/>
                <a:cs typeface="Times New Roman"/>
              </a:rPr>
              <a:t>IUR </a:t>
            </a:r>
            <a:r>
              <a:rPr sz="800" spc="-5" dirty="0">
                <a:latin typeface="Times New Roman"/>
                <a:cs typeface="Times New Roman"/>
              </a:rPr>
              <a:t>re community survey</a:t>
            </a:r>
            <a:r>
              <a:rPr sz="800" spc="-14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update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10656443" y="6718920"/>
            <a:ext cx="136842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0" dirty="0">
                <a:latin typeface="Times New Roman"/>
                <a:cs typeface="Times New Roman"/>
              </a:rPr>
              <a:t>3,800.00 </a:t>
            </a:r>
            <a:r>
              <a:rPr sz="800" spc="-5" dirty="0">
                <a:latin typeface="Times New Roman"/>
                <a:cs typeface="Times New Roman"/>
              </a:rPr>
              <a:t>Draft semiannual</a:t>
            </a:r>
            <a:r>
              <a:rPr sz="800" spc="-6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report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0725911" y="7023720"/>
            <a:ext cx="5553710" cy="37973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20040" marR="5080" indent="-307340">
              <a:lnSpc>
                <a:spcPts val="919"/>
              </a:lnSpc>
              <a:spcBef>
                <a:spcPts val="155"/>
              </a:spcBef>
            </a:pPr>
            <a:r>
              <a:rPr sz="800" spc="-45" dirty="0">
                <a:latin typeface="Times New Roman"/>
                <a:cs typeface="Times New Roman"/>
              </a:rPr>
              <a:t>427.50 </a:t>
            </a:r>
            <a:r>
              <a:rPr sz="800" spc="-5" dirty="0">
                <a:latin typeface="Times New Roman"/>
                <a:cs typeface="Times New Roman"/>
              </a:rPr>
              <a:t>Emails with </a:t>
            </a:r>
            <a:r>
              <a:rPr sz="800" dirty="0">
                <a:latin typeface="Times New Roman"/>
                <a:cs typeface="Times New Roman"/>
              </a:rPr>
              <a:t>Foglesong </a:t>
            </a:r>
            <a:r>
              <a:rPr sz="800" spc="-5" dirty="0">
                <a:latin typeface="Times New Roman"/>
                <a:cs typeface="Times New Roman"/>
              </a:rPr>
              <a:t>and Levi re </a:t>
            </a:r>
            <a:r>
              <a:rPr sz="800" dirty="0">
                <a:latin typeface="Times New Roman"/>
                <a:cs typeface="Times New Roman"/>
              </a:rPr>
              <a:t>obtaining ethics </a:t>
            </a:r>
            <a:r>
              <a:rPr sz="800" spc="-5" dirty="0">
                <a:latin typeface="Times New Roman"/>
                <a:cs typeface="Times New Roman"/>
              </a:rPr>
              <a:t>board approval for </a:t>
            </a:r>
            <a:r>
              <a:rPr sz="800" dirty="0">
                <a:latin typeface="Times New Roman"/>
                <a:cs typeface="Times New Roman"/>
              </a:rPr>
              <a:t>custodial </a:t>
            </a:r>
            <a:r>
              <a:rPr sz="800" spc="-5" dirty="0">
                <a:latin typeface="Times New Roman"/>
                <a:cs typeface="Times New Roman"/>
              </a:rPr>
              <a:t>arrestee </a:t>
            </a:r>
            <a:r>
              <a:rPr sz="800" spc="10" dirty="0">
                <a:latin typeface="Times New Roman"/>
                <a:cs typeface="Times New Roman"/>
              </a:rPr>
              <a:t>survey; </a:t>
            </a:r>
            <a:r>
              <a:rPr sz="800" spc="-5" dirty="0">
                <a:latin typeface="Times New Roman"/>
                <a:cs typeface="Times New Roman"/>
              </a:rPr>
              <a:t>review </a:t>
            </a:r>
            <a:r>
              <a:rPr sz="800" dirty="0">
                <a:latin typeface="Times New Roman"/>
                <a:cs typeface="Times New Roman"/>
              </a:rPr>
              <a:t>civilian video of </a:t>
            </a:r>
            <a:r>
              <a:rPr sz="800" spc="-5" dirty="0">
                <a:latin typeface="Times New Roman"/>
                <a:cs typeface="Times New Roman"/>
              </a:rPr>
              <a:t>Cherry  Hill </a:t>
            </a:r>
            <a:r>
              <a:rPr sz="800" dirty="0">
                <a:latin typeface="Times New Roman"/>
                <a:cs typeface="Times New Roman"/>
              </a:rPr>
              <a:t>incident </a:t>
            </a:r>
            <a:r>
              <a:rPr sz="800" spc="-5" dirty="0">
                <a:latin typeface="Times New Roman"/>
                <a:cs typeface="Times New Roman"/>
              </a:rPr>
              <a:t>and email with </a:t>
            </a:r>
            <a:r>
              <a:rPr sz="800" spc="-10" dirty="0">
                <a:latin typeface="Times New Roman"/>
                <a:cs typeface="Times New Roman"/>
              </a:rPr>
              <a:t>MT </a:t>
            </a:r>
            <a:r>
              <a:rPr sz="800" dirty="0">
                <a:latin typeface="Times New Roman"/>
                <a:cs typeface="Times New Roman"/>
              </a:rPr>
              <a:t>leadership </a:t>
            </a:r>
            <a:r>
              <a:rPr sz="800" spc="-5" dirty="0">
                <a:latin typeface="Times New Roman"/>
                <a:cs typeface="Times New Roman"/>
              </a:rPr>
              <a:t>and community engagement team re </a:t>
            </a:r>
            <a:r>
              <a:rPr sz="800" spc="15" dirty="0">
                <a:latin typeface="Times New Roman"/>
                <a:cs typeface="Times New Roman"/>
              </a:rPr>
              <a:t>same; </a:t>
            </a:r>
            <a:r>
              <a:rPr sz="800" spc="-5" dirty="0">
                <a:latin typeface="Times New Roman"/>
                <a:cs typeface="Times New Roman"/>
              </a:rPr>
              <a:t>emails with </a:t>
            </a:r>
            <a:r>
              <a:rPr sz="800" spc="-10" dirty="0">
                <a:latin typeface="Times New Roman"/>
                <a:cs typeface="Times New Roman"/>
              </a:rPr>
              <a:t>IUR </a:t>
            </a:r>
            <a:r>
              <a:rPr sz="800" spc="-5" dirty="0">
                <a:latin typeface="Times New Roman"/>
                <a:cs typeface="Times New Roman"/>
              </a:rPr>
              <a:t>re community survey  </a:t>
            </a:r>
            <a:r>
              <a:rPr sz="800" spc="10" dirty="0">
                <a:latin typeface="Times New Roman"/>
                <a:cs typeface="Times New Roman"/>
              </a:rPr>
              <a:t>update;</a:t>
            </a:r>
            <a:r>
              <a:rPr sz="800" spc="-15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emails with Barge re </a:t>
            </a:r>
            <a:r>
              <a:rPr sz="800" dirty="0">
                <a:latin typeface="Times New Roman"/>
                <a:cs typeface="Times New Roman"/>
              </a:rPr>
              <a:t>training observation schedule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0851388" y="8005431"/>
            <a:ext cx="390207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4310" algn="l"/>
              </a:tabLst>
            </a:pPr>
            <a:r>
              <a:rPr sz="800" spc="-5" dirty="0">
                <a:latin typeface="Times New Roman"/>
                <a:cs typeface="Times New Roman"/>
              </a:rPr>
              <a:t>-	Emails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with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court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re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-30" dirty="0">
                <a:latin typeface="Times New Roman"/>
                <a:cs typeface="Times New Roman"/>
              </a:rPr>
              <a:t>FY20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10" dirty="0">
                <a:latin typeface="Times New Roman"/>
                <a:cs typeface="Times New Roman"/>
              </a:rPr>
              <a:t>budget;</a:t>
            </a:r>
            <a:r>
              <a:rPr sz="800" spc="-2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emails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with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Thompson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re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review</a:t>
            </a:r>
            <a:r>
              <a:rPr sz="800" spc="-3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of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Cherry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Hill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incident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10656443" y="8310484"/>
            <a:ext cx="264668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0" dirty="0">
                <a:latin typeface="Times New Roman"/>
                <a:cs typeface="Times New Roman"/>
              </a:rPr>
              <a:t>1,520.00 </a:t>
            </a:r>
            <a:r>
              <a:rPr sz="800" spc="-5" dirty="0">
                <a:latin typeface="Times New Roman"/>
                <a:cs typeface="Times New Roman"/>
              </a:rPr>
              <a:t>Emails with Venable practice management re</a:t>
            </a:r>
            <a:r>
              <a:rPr sz="800" spc="-9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invoicing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943537" y="1257553"/>
            <a:ext cx="0" cy="8984615"/>
          </a:xfrm>
          <a:custGeom>
            <a:avLst/>
            <a:gdLst/>
            <a:ahLst/>
            <a:cxnLst/>
            <a:rect l="l" t="t" r="r" b="b"/>
            <a:pathLst>
              <a:path h="8984615">
                <a:moveTo>
                  <a:pt x="0" y="0"/>
                </a:moveTo>
                <a:lnTo>
                  <a:pt x="0" y="8984348"/>
                </a:lnTo>
              </a:path>
            </a:pathLst>
          </a:custGeom>
          <a:ln w="22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7272410" y="1257553"/>
            <a:ext cx="0" cy="8984615"/>
          </a:xfrm>
          <a:custGeom>
            <a:avLst/>
            <a:gdLst/>
            <a:ahLst/>
            <a:cxnLst/>
            <a:rect l="l" t="t" r="r" b="b"/>
            <a:pathLst>
              <a:path h="8984615">
                <a:moveTo>
                  <a:pt x="0" y="0"/>
                </a:moveTo>
                <a:lnTo>
                  <a:pt x="0" y="8984348"/>
                </a:lnTo>
              </a:path>
            </a:pathLst>
          </a:custGeom>
          <a:ln w="22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3" name="object 123"/>
          <p:cNvGraphicFramePr>
            <a:graphicFrameLocks noGrp="1"/>
          </p:cNvGraphicFramePr>
          <p:nvPr/>
        </p:nvGraphicFramePr>
        <p:xfrm>
          <a:off x="3211817" y="1253081"/>
          <a:ext cx="5666740" cy="89776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740"/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5915">
                <a:tc>
                  <a:txBody>
                    <a:bodyPr/>
                    <a:lstStyle/>
                    <a:p>
                      <a:pPr marL="22225">
                        <a:lnSpc>
                          <a:spcPts val="819"/>
                        </a:lnSpc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Telephone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conference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Barge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CJI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potential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CJI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assistance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outcome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5" dirty="0">
                          <a:latin typeface="Times New Roman"/>
                          <a:cs typeface="Times New Roman"/>
                        </a:rPr>
                        <a:t>assessments;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notice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revisions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5" dirty="0">
                          <a:latin typeface="Times New Roman"/>
                          <a:cs typeface="Times New Roman"/>
                        </a:rPr>
                        <a:t>"deadly/lethal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ts val="940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force" definition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 emails with parties re</a:t>
                      </a:r>
                      <a:r>
                        <a:rPr sz="80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same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59460">
                <a:tc>
                  <a:txBody>
                    <a:bodyPr/>
                    <a:lstStyle/>
                    <a:p>
                      <a:pPr marL="22225">
                        <a:lnSpc>
                          <a:spcPts val="819"/>
                        </a:lnSpc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comment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SSA/FIP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II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training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5" dirty="0">
                          <a:latin typeface="Times New Roman"/>
                          <a:cs typeface="Times New Roman"/>
                        </a:rPr>
                        <a:t>curriculum;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finalize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filing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notice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revisions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5" dirty="0">
                          <a:latin typeface="Times New Roman"/>
                          <a:cs typeface="Times New Roman"/>
                        </a:rPr>
                        <a:t>"deadly/lethal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force"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definition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BPD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ts val="940"/>
                        </a:lnSpc>
                      </a:pPr>
                      <a:r>
                        <a:rPr sz="800" spc="10" dirty="0">
                          <a:latin typeface="Times New Roman"/>
                          <a:cs typeface="Times New Roman"/>
                        </a:rPr>
                        <a:t>policies;</a:t>
                      </a:r>
                      <a:r>
                        <a:rPr sz="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parties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materials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related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Newberg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prosecution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22225">
                        <a:lnSpc>
                          <a:spcPts val="819"/>
                        </a:lnSpc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 comment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SSA/FIP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II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training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curriculum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emails/telephone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conference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 Barge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5" dirty="0">
                          <a:latin typeface="Times New Roman"/>
                          <a:cs typeface="Times New Roman"/>
                        </a:rPr>
                        <a:t>same;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telephone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conference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ts val="940"/>
                        </a:lnSpc>
                      </a:pPr>
                      <a:r>
                        <a:rPr sz="800" spc="-10" dirty="0">
                          <a:latin typeface="Times New Roman"/>
                          <a:cs typeface="Times New Roman"/>
                        </a:rPr>
                        <a:t>IUR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Barge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update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community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survey;</a:t>
                      </a:r>
                      <a:r>
                        <a:rPr sz="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confer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Thompson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21CP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FY20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budget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7345">
                <a:tc>
                  <a:txBody>
                    <a:bodyPr/>
                    <a:lstStyle/>
                    <a:p>
                      <a:pPr marL="22225">
                        <a:lnSpc>
                          <a:spcPts val="840"/>
                        </a:lnSpc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 with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MT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members re semiannual</a:t>
                      </a:r>
                      <a:r>
                        <a:rPr sz="8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report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marL="22225">
                        <a:lnSpc>
                          <a:spcPts val="840"/>
                        </a:lnSpc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MT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members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semiannual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report;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telephone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conference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MT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members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DOJ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monitoring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UOF/FIP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training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0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5915">
                <a:tc>
                  <a:txBody>
                    <a:bodyPr/>
                    <a:lstStyle/>
                    <a:p>
                      <a:pPr marL="22225">
                        <a:lnSpc>
                          <a:spcPts val="819"/>
                        </a:lnSpc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semiannual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report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MT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members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5" dirty="0">
                          <a:latin typeface="Times New Roman"/>
                          <a:cs typeface="Times New Roman"/>
                        </a:rPr>
                        <a:t>same;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Drake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amended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monitoring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plan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5" dirty="0">
                          <a:latin typeface="Times New Roman"/>
                          <a:cs typeface="Times New Roman"/>
                        </a:rPr>
                        <a:t>chronology;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attention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to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ts val="940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circuit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court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dismissal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0" dirty="0"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disciplinary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cases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MT</a:t>
                      </a:r>
                      <a:r>
                        <a:rPr sz="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leadership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court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same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7170">
                <a:tc>
                  <a:txBody>
                    <a:bodyPr/>
                    <a:lstStyle/>
                    <a:p>
                      <a:pPr marL="22225">
                        <a:lnSpc>
                          <a:spcPts val="840"/>
                        </a:lnSpc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Draft semiannual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report;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training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call with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parties;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review and emails with Barge and BPD re UOF/FIP I e-learning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passage</a:t>
                      </a:r>
                      <a:r>
                        <a:rPr sz="800" spc="-1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rates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7520">
                <a:tc>
                  <a:txBody>
                    <a:bodyPr/>
                    <a:lstStyle/>
                    <a:p>
                      <a:pPr marL="22225">
                        <a:lnSpc>
                          <a:spcPts val="840"/>
                        </a:lnSpc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Attend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observe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UOF/FIP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training;</a:t>
                      </a:r>
                      <a:r>
                        <a:rPr sz="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semiannual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report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22225">
                        <a:lnSpc>
                          <a:spcPts val="819"/>
                        </a:lnSpc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Attend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observe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UOF/FIP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training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debrief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Academy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supervisors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5" dirty="0">
                          <a:latin typeface="Times New Roman"/>
                          <a:cs typeface="Times New Roman"/>
                        </a:rPr>
                        <a:t>afterward;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report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officer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focus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groups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ts val="940"/>
                        </a:lnSpc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 comments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CJI re</a:t>
                      </a:r>
                      <a:r>
                        <a:rPr sz="8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same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22225">
                        <a:lnSpc>
                          <a:spcPts val="819"/>
                        </a:lnSpc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Call and emails with 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DOJ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 Barge re feedback on UOF/FIP I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training;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draft semiannaul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report;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 with parties re semiannual</a:t>
                      </a:r>
                      <a:r>
                        <a:rPr sz="80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report,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ts val="940"/>
                        </a:lnSpc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budget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community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survey;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parties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stops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reporting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updated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BPD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8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22225">
                        <a:lnSpc>
                          <a:spcPts val="840"/>
                        </a:lnSpc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Draft semiannual report and email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parties re</a:t>
                      </a:r>
                      <a:r>
                        <a:rPr sz="800" spc="-1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same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1185">
                <a:tc>
                  <a:txBody>
                    <a:bodyPr/>
                    <a:lstStyle/>
                    <a:p>
                      <a:pPr marL="22225">
                        <a:lnSpc>
                          <a:spcPts val="840"/>
                        </a:lnSpc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comments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DOJ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collective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MT/DOJ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comments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UOF/FIP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training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observations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prior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week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9890">
                <a:tc>
                  <a:txBody>
                    <a:bodyPr/>
                    <a:lstStyle/>
                    <a:p>
                      <a:pPr marL="22225">
                        <a:lnSpc>
                          <a:spcPts val="819"/>
                        </a:lnSpc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DOJ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proposed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budget;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Dupont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notice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approval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revised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crisis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intervention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policies;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IUR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ts val="940"/>
                        </a:lnSpc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community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survey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revise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FY20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budget;</a:t>
                      </a:r>
                      <a:r>
                        <a:rPr sz="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FY20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budget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Aden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Smoot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same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51510">
                <a:tc>
                  <a:txBody>
                    <a:bodyPr/>
                    <a:lstStyle/>
                    <a:p>
                      <a:pPr marL="22225">
                        <a:lnSpc>
                          <a:spcPts val="819"/>
                        </a:lnSpc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BWC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footage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from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incident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Cherry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Hill,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draft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analysis,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MT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leadership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5" dirty="0">
                          <a:latin typeface="Times New Roman"/>
                          <a:cs typeface="Times New Roman"/>
                        </a:rPr>
                        <a:t>same;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critical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incident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2225" marR="318770">
                        <a:lnSpc>
                          <a:spcPts val="919"/>
                        </a:lnSpc>
                        <a:spcBef>
                          <a:spcPts val="40"/>
                        </a:spcBef>
                      </a:pPr>
                      <a:r>
                        <a:rPr sz="800" dirty="0">
                          <a:latin typeface="Times New Roman"/>
                          <a:cs typeface="Times New Roman"/>
                        </a:rPr>
                        <a:t>reporting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protocol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comments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MT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leadership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5" dirty="0">
                          <a:latin typeface="Times New Roman"/>
                          <a:cs typeface="Times New Roman"/>
                        </a:rPr>
                        <a:t>same;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telephone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conference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DOJ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proposed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budget;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emails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 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Foglesong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Levi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arrestee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survey;</a:t>
                      </a:r>
                      <a:r>
                        <a:rPr sz="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final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version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MT/DOJ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feedback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UOF/FIP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training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sessions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68020">
                <a:tc>
                  <a:txBody>
                    <a:bodyPr/>
                    <a:lstStyle/>
                    <a:p>
                      <a:pPr marL="22225">
                        <a:lnSpc>
                          <a:spcPts val="819"/>
                        </a:lnSpc>
                      </a:pP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Confer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Thompson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EPIC,</a:t>
                      </a:r>
                      <a:r>
                        <a:rPr sz="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Cherry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Hill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incident,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neighborhood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liaisons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upcoming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meeting</a:t>
                      </a:r>
                      <a:r>
                        <a:rPr sz="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0" dirty="0">
                          <a:latin typeface="Times New Roman"/>
                          <a:cs typeface="Times New Roman"/>
                        </a:rPr>
                        <a:t>Court;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preliminary</a:t>
                      </a:r>
                      <a:r>
                        <a:rPr sz="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review</a:t>
                      </a:r>
                      <a:r>
                        <a:rPr sz="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of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ts val="940"/>
                        </a:lnSpc>
                      </a:pPr>
                      <a:r>
                        <a:rPr sz="800" spc="-10" dirty="0">
                          <a:latin typeface="Times New Roman"/>
                          <a:cs typeface="Times New Roman"/>
                        </a:rPr>
                        <a:t>FOP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comments on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exculpatory </a:t>
                      </a:r>
                      <a:r>
                        <a:rPr sz="800" spc="-5" dirty="0">
                          <a:latin typeface="Times New Roman"/>
                          <a:cs typeface="Times New Roman"/>
                        </a:rPr>
                        <a:t>evidence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disclosure</a:t>
                      </a:r>
                      <a:r>
                        <a:rPr sz="8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dirty="0">
                          <a:latin typeface="Times New Roman"/>
                          <a:cs typeface="Times New Roman"/>
                        </a:rPr>
                        <a:t>policy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82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4" name="object 124"/>
          <p:cNvSpPr txBox="1"/>
          <p:nvPr/>
        </p:nvSpPr>
        <p:spPr>
          <a:xfrm>
            <a:off x="901700" y="311708"/>
            <a:ext cx="1250950" cy="276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05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  <a:p>
            <a:pPr marL="50800">
              <a:lnSpc>
                <a:spcPts val="1165"/>
              </a:lnSpc>
            </a:pPr>
            <a:r>
              <a:rPr sz="1100" spc="-30" dirty="0">
                <a:latin typeface="Arial"/>
                <a:cs typeface="Arial"/>
              </a:rPr>
              <a:t>7/31/2019 </a:t>
            </a:r>
            <a:r>
              <a:rPr sz="1100" spc="114" dirty="0">
                <a:latin typeface="Arial"/>
                <a:cs typeface="Arial"/>
              </a:rPr>
              <a:t>/</a:t>
            </a:r>
            <a:r>
              <a:rPr sz="1100" spc="-170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9:11 </a:t>
            </a:r>
            <a:r>
              <a:rPr sz="1100" spc="-45" dirty="0">
                <a:latin typeface="Arial"/>
                <a:cs typeface="Arial"/>
              </a:rPr>
              <a:t>AM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17361027" y="311708"/>
            <a:ext cx="563880" cy="276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805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7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30" dirty="0">
                <a:latin typeface="Times New Roman"/>
                <a:cs typeface="Times New Roman"/>
              </a:rPr>
              <a:t> </a:t>
            </a:r>
            <a:r>
              <a:rPr sz="800" spc="-25" dirty="0">
                <a:latin typeface="Times New Roman"/>
                <a:cs typeface="Times New Roman"/>
              </a:rPr>
              <a:t>126</a:t>
            </a:r>
            <a:endParaRPr sz="800">
              <a:latin typeface="Times New Roman"/>
              <a:cs typeface="Times New Roman"/>
            </a:endParaRPr>
          </a:p>
          <a:p>
            <a:pPr marL="91440" algn="ctr">
              <a:lnSpc>
                <a:spcPts val="1165"/>
              </a:lnSpc>
            </a:pPr>
            <a:r>
              <a:rPr sz="1100" spc="-110" dirty="0">
                <a:latin typeface="Arial"/>
                <a:cs typeface="Arial"/>
              </a:rPr>
              <a:t>Page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spc="-6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916" y="264668"/>
            <a:ext cx="9448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7/8/2019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6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3:14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680" y="244983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181" y="264667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015" y="681228"/>
          <a:ext cx="12171045" cy="402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3300"/>
                <a:gridCol w="895350"/>
                <a:gridCol w="3428365"/>
                <a:gridCol w="1083944"/>
                <a:gridCol w="828040"/>
                <a:gridCol w="760729"/>
                <a:gridCol w="4145914"/>
              </a:tblGrid>
              <a:tr h="147955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19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marL="25400" algn="ctr">
                        <a:lnSpc>
                          <a:spcPts val="1070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11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messages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II</a:t>
                      </a:r>
                      <a:r>
                        <a:rPr sz="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E-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070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.5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70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70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352.50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Learning,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Notification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Procedure, </a:t>
                      </a:r>
                      <a:r>
                        <a:rPr sz="900" spc="-9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Weekly Reports, and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stops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0"/>
                        </a:lnSpc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reporting.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955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 marL="25400" algn="ctr">
                        <a:lnSpc>
                          <a:spcPts val="1070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11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messages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DOJ/MT/BPD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Bi-Weekly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Policy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070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.6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70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70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141.00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Call,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Academy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Major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Interviews,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Stops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Reporting,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marL="25400" algn="ctr">
                        <a:lnSpc>
                          <a:spcPts val="1070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Prepared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participated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phone call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discuss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070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.8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70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70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423.00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16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materials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submission.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11</a:t>
                      </a:r>
                      <a:r>
                        <a:rPr sz="9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messages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10" dirty="0">
                          <a:latin typeface="Arial"/>
                          <a:cs typeface="Arial"/>
                        </a:rPr>
                        <a:t>ref 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Notification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Procedure,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Academy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Major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5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Interviews,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Stops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Reporting.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marL="25400" algn="ctr">
                        <a:lnSpc>
                          <a:spcPts val="1070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26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messages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 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BPD,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070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.5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70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70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352.50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15" dirty="0">
                          <a:latin typeface="Arial"/>
                          <a:cs typeface="Arial"/>
                        </a:rPr>
                        <a:t>Notification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Procedure,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ideo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Police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Interaction,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Cherry</a:t>
                      </a:r>
                      <a:r>
                        <a:rPr sz="9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Hill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Incident/BWC,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Updated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Newberg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Dotson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Materials, 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SIRT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Presentation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5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19J-0007, PInd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Report,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II.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25400" algn="ctr">
                        <a:lnSpc>
                          <a:spcPts val="1070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30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Reviewed/responded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4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messages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ref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II.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070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.6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70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70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141.00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25400" algn="ctr">
                        <a:lnSpc>
                          <a:spcPts val="1070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31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70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70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670">
                <a:tc gridSpan="4">
                  <a:txBody>
                    <a:bodyPr/>
                    <a:lstStyle/>
                    <a:p>
                      <a:pPr marR="3810" algn="r">
                        <a:lnSpc>
                          <a:spcPts val="103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26.7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30"/>
                        </a:lnSpc>
                      </a:pPr>
                      <a:r>
                        <a:rPr sz="900" b="1" spc="-80" dirty="0">
                          <a:latin typeface="Trebuchet MS"/>
                          <a:cs typeface="Trebuchet MS"/>
                        </a:rPr>
                        <a:t>TOTAL: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30"/>
                        </a:lnSpc>
                        <a:tabLst>
                          <a:tab pos="306070" algn="l"/>
                        </a:tabLst>
                      </a:pP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6,274.50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724535" algn="r">
                        <a:lnSpc>
                          <a:spcPts val="103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916" y="264668"/>
            <a:ext cx="9448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7/8/2019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6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3:14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680" y="244983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181" y="264667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015" y="681380"/>
          <a:ext cx="12171045" cy="630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394"/>
                <a:gridCol w="897255"/>
                <a:gridCol w="3428365"/>
                <a:gridCol w="1083944"/>
                <a:gridCol w="828040"/>
                <a:gridCol w="761365"/>
                <a:gridCol w="869315"/>
                <a:gridCol w="985520"/>
                <a:gridCol w="2292985"/>
              </a:tblGrid>
              <a:tr h="264795">
                <a:tc gridSpan="9">
                  <a:txBody>
                    <a:bodyPr/>
                    <a:lstStyle/>
                    <a:p>
                      <a:pPr marL="40640">
                        <a:lnSpc>
                          <a:spcPts val="1875"/>
                        </a:lnSpc>
                      </a:pPr>
                      <a:r>
                        <a:rPr sz="1650" spc="-28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367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33070">
                        <a:lnSpc>
                          <a:spcPts val="1019"/>
                        </a:lnSpc>
                      </a:pPr>
                      <a:r>
                        <a:rPr sz="900" b="1" spc="-3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9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31495">
                        <a:lnSpc>
                          <a:spcPts val="1019"/>
                        </a:lnSpc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30" dirty="0">
                          <a:latin typeface="Trebuchet MS"/>
                          <a:cs typeface="Trebuchet MS"/>
                        </a:rPr>
                        <a:t>MEALS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4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805"/>
                        </a:lnSpc>
                      </a:pPr>
                      <a:r>
                        <a:rPr sz="900" b="1" spc="-5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900" b="1" spc="-10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9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+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16839" marR="94615" indent="33020">
                        <a:lnSpc>
                          <a:spcPct val="107900"/>
                        </a:lnSpc>
                      </a:pPr>
                      <a:r>
                        <a:rPr sz="900" b="1" spc="-2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es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900" b="1" spc="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iptio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45745" marR="182245" indent="-41275">
                        <a:lnSpc>
                          <a:spcPct val="107900"/>
                        </a:lnSpc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-Me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900" b="1" spc="-60" dirty="0">
                          <a:latin typeface="Trebuchet MS"/>
                          <a:cs typeface="Trebuchet MS"/>
                        </a:rPr>
                        <a:t>Expense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985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9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60" dirty="0">
                          <a:latin typeface="Trebuchet MS"/>
                          <a:cs typeface="Trebuchet MS"/>
                        </a:rPr>
                        <a:t>(per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19050" algn="ctr">
                        <a:lnSpc>
                          <a:spcPts val="985"/>
                        </a:lnSpc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Date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ts val="985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Category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46175">
                        <a:lnSpc>
                          <a:spcPts val="985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900" b="1" spc="-5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5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ts val="985"/>
                        </a:lnSpc>
                      </a:pPr>
                      <a:r>
                        <a:rPr sz="900" b="1" spc="-6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Day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985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9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985"/>
                        </a:lnSpc>
                      </a:pPr>
                      <a:r>
                        <a:rPr sz="900" b="1" spc="-55" dirty="0">
                          <a:latin typeface="Trebuchet MS"/>
                          <a:cs typeface="Trebuchet MS"/>
                        </a:rPr>
                        <a:t>Total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985"/>
                        </a:lnSpc>
                      </a:pPr>
                      <a:r>
                        <a:rPr sz="900" b="1" spc="-6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900" b="1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60" dirty="0">
                          <a:latin typeface="Trebuchet MS"/>
                          <a:cs typeface="Trebuchet MS"/>
                        </a:rPr>
                        <a:t>per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03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720"/>
                        </a:lnSpc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day)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 marL="1029969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Transportation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916" y="264668"/>
            <a:ext cx="9448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7/8/2019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6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3:14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680" y="244983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181" y="264667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65741" y="76301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1841" y="76301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5741" y="9992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1841" y="9992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65741" y="1235583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41841" y="1235583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65741" y="147167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41841" y="147167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65741" y="170802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41841" y="170802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65741" y="194411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41841" y="194411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65741" y="21803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41841" y="21803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65741" y="2416683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41841" y="2416683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65741" y="265277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41841" y="265277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65741" y="288912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141841" y="288912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65741" y="312521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41841" y="312521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65741" y="33614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141841" y="33614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65741" y="3597783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41841" y="3597783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65741" y="383387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141841" y="383387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865741" y="407022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141841" y="407022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865741" y="430631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41841" y="430631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865741" y="45425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141841" y="45425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865741" y="477888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141841" y="477888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865741" y="501497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141841" y="501497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865741" y="525132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141841" y="525132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865741" y="548741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141841" y="548741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865741" y="57236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141841" y="57236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865741" y="595998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141841" y="595998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865741" y="619607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141841" y="619607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865741" y="643242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141841" y="643242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865741" y="666851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141841" y="666851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865741" y="69047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141841" y="69047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33095" y="690372"/>
            <a:ext cx="0" cy="6379845"/>
          </a:xfrm>
          <a:custGeom>
            <a:avLst/>
            <a:gdLst/>
            <a:ahLst/>
            <a:cxnLst/>
            <a:rect l="l" t="t" r="r" b="b"/>
            <a:pathLst>
              <a:path h="6379845">
                <a:moveTo>
                  <a:pt x="0" y="0"/>
                </a:moveTo>
                <a:lnTo>
                  <a:pt x="0" y="6379464"/>
                </a:lnTo>
              </a:path>
            </a:pathLst>
          </a:custGeom>
          <a:ln w="18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084307" y="690372"/>
            <a:ext cx="0" cy="6379845"/>
          </a:xfrm>
          <a:custGeom>
            <a:avLst/>
            <a:gdLst/>
            <a:ahLst/>
            <a:cxnLst/>
            <a:rect l="l" t="t" r="r" b="b"/>
            <a:pathLst>
              <a:path h="6379845">
                <a:moveTo>
                  <a:pt x="0" y="0"/>
                </a:moveTo>
                <a:lnTo>
                  <a:pt x="0" y="6379464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5550255" y="685800"/>
          <a:ext cx="3568065" cy="6387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3310"/>
                <a:gridCol w="827404"/>
                <a:gridCol w="760730"/>
                <a:gridCol w="868680"/>
              </a:tblGrid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916" y="264668"/>
            <a:ext cx="9448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7/8/2019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6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3:14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680" y="244983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181" y="264667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015" y="685800"/>
          <a:ext cx="9878695" cy="1349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6380"/>
                <a:gridCol w="1083945"/>
                <a:gridCol w="828040"/>
                <a:gridCol w="761365"/>
                <a:gridCol w="869315"/>
                <a:gridCol w="985520"/>
              </a:tblGrid>
              <a:tr h="23622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86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0960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78486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0960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78486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0960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78486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0960">
                        <a:lnSpc>
                          <a:spcPct val="100000"/>
                        </a:lnSpc>
                        <a:spcBef>
                          <a:spcPts val="710"/>
                        </a:spcBef>
                        <a:tabLst>
                          <a:tab pos="78486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6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6670">
                        <a:lnSpc>
                          <a:spcPts val="1030"/>
                        </a:lnSpc>
                        <a:tabLst>
                          <a:tab pos="930275" algn="l"/>
                          <a:tab pos="1654175" algn="l"/>
                        </a:tabLst>
                      </a:pPr>
                      <a:r>
                        <a:rPr sz="900" spc="-90" dirty="0">
                          <a:latin typeface="Arial"/>
                          <a:cs typeface="Arial"/>
                        </a:rPr>
                        <a:t>TOTAL:	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4015" y="2170201"/>
          <a:ext cx="7265034" cy="962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394"/>
                <a:gridCol w="893444"/>
                <a:gridCol w="5343525"/>
              </a:tblGrid>
              <a:tr h="147320">
                <a:tc>
                  <a:txBody>
                    <a:bodyPr/>
                    <a:lstStyle/>
                    <a:p>
                      <a:pPr marR="3175" algn="r">
                        <a:lnSpc>
                          <a:spcPts val="1055"/>
                        </a:lnSpc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900" b="1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75" dirty="0">
                          <a:latin typeface="Trebuchet MS"/>
                          <a:cs typeface="Trebuchet MS"/>
                        </a:rPr>
                        <a:t>Time: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55"/>
                        </a:lnSpc>
                        <a:tabLst>
                          <a:tab pos="440055" algn="l"/>
                        </a:tabLst>
                      </a:pP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6,274.50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R="3175" algn="r">
                        <a:lnSpc>
                          <a:spcPts val="1055"/>
                        </a:lnSpc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900" b="1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6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55"/>
                        </a:lnSpc>
                        <a:tabLst>
                          <a:tab pos="695960" algn="l"/>
                        </a:tabLst>
                      </a:pP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900" b="1" spc="-55" dirty="0">
                          <a:latin typeface="Trebuchet MS"/>
                          <a:cs typeface="Trebuchet MS"/>
                        </a:rPr>
                        <a:t>-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R="3175" algn="r">
                        <a:lnSpc>
                          <a:spcPts val="1030"/>
                        </a:lnSpc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TA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L: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030"/>
                        </a:lnSpc>
                        <a:tabLst>
                          <a:tab pos="440055" algn="l"/>
                        </a:tabLst>
                      </a:pP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6,274.50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R="3175" algn="r">
                        <a:lnSpc>
                          <a:spcPts val="1030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9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79450">
                        <a:lnSpc>
                          <a:spcPts val="1030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39725">
                <a:tc gridSpan="3">
                  <a:txBody>
                    <a:bodyPr/>
                    <a:lstStyle/>
                    <a:p>
                      <a:pPr marR="196850" algn="r">
                        <a:lnSpc>
                          <a:spcPts val="1055"/>
                        </a:lnSpc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900" b="1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LS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473190" algn="l"/>
                        </a:tabLst>
                      </a:pPr>
                      <a:r>
                        <a:rPr sz="1150" spc="-7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15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5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50" spc="-3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50" spc="-40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11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are </a:t>
                      </a:r>
                      <a:r>
                        <a:rPr sz="11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accurate:	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TLB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289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5" dirty="0">
                <a:latin typeface="Arial"/>
                <a:cs typeface="Arial"/>
              </a:rPr>
              <a:t>7/8/2019 </a:t>
            </a:r>
            <a:r>
              <a:rPr sz="700" spc="70" dirty="0">
                <a:latin typeface="Arial"/>
                <a:cs typeface="Arial"/>
              </a:rPr>
              <a:t>/</a:t>
            </a:r>
            <a:r>
              <a:rPr sz="700" spc="-1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3:04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58688" y="247167"/>
            <a:ext cx="1283335" cy="257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0855" marR="5080" indent="-478790">
              <a:lnSpc>
                <a:spcPct val="1087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Baltimore </a:t>
            </a:r>
            <a:r>
              <a:rPr sz="700" spc="-45" dirty="0">
                <a:latin typeface="Arial"/>
                <a:cs typeface="Arial"/>
              </a:rPr>
              <a:t>Consent Decree </a:t>
            </a:r>
            <a:r>
              <a:rPr sz="700" spc="-5" dirty="0">
                <a:latin typeface="Arial"/>
                <a:cs typeface="Arial"/>
              </a:rPr>
              <a:t>Monitor  </a:t>
            </a:r>
            <a:r>
              <a:rPr sz="700" spc="-80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3456" y="264794"/>
            <a:ext cx="2641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5" dirty="0">
                <a:latin typeface="Arial"/>
                <a:cs typeface="Arial"/>
              </a:rPr>
              <a:t> </a:t>
            </a:r>
            <a:r>
              <a:rPr sz="700" spc="-40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344"/>
          <a:ext cx="11285220" cy="6139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4540"/>
                <a:gridCol w="681354"/>
                <a:gridCol w="890269"/>
                <a:gridCol w="2714625"/>
                <a:gridCol w="828039"/>
                <a:gridCol w="631190"/>
                <a:gridCol w="663575"/>
                <a:gridCol w="2790825"/>
                <a:gridCol w="196850"/>
                <a:gridCol w="328295"/>
                <a:gridCol w="777240"/>
              </a:tblGrid>
              <a:tr h="953135">
                <a:tc gridSpan="11">
                  <a:txBody>
                    <a:bodyPr/>
                    <a:lstStyle/>
                    <a:p>
                      <a:pPr marL="34925">
                        <a:lnSpc>
                          <a:spcPts val="1190"/>
                        </a:lnSpc>
                        <a:tabLst>
                          <a:tab pos="6531609" algn="l"/>
                        </a:tabLst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Monitor	</a:t>
                      </a:r>
                      <a:r>
                        <a:rPr sz="1050" b="1" spc="-60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15"/>
                        </a:lnSpc>
                        <a:tabLst>
                          <a:tab pos="6531609" algn="l"/>
                        </a:tabLst>
                      </a:pPr>
                      <a:r>
                        <a:rPr sz="1500" spc="-75" baseline="-13888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500" spc="-150" baseline="-13888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1500" spc="7" baseline="-13888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1500" spc="-157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104" baseline="-13888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500" spc="-44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15" baseline="-13888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1. Complete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rate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55"/>
                        </a:lnSpc>
                        <a:tabLst>
                          <a:tab pos="6531609" algn="l"/>
                        </a:tabLst>
                      </a:pPr>
                      <a:r>
                        <a:rPr sz="1650" spc="-15" baseline="-20202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650" spc="-30" baseline="-20202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650" spc="-15" baseline="-20202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120" baseline="-20202" dirty="0">
                          <a:latin typeface="Arial"/>
                          <a:cs typeface="Arial"/>
                        </a:rPr>
                        <a:t>21202	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2. Enter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descriptions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531609" marR="30480">
                        <a:lnSpc>
                          <a:spcPct val="108600"/>
                        </a:lnSpc>
                        <a:spcBef>
                          <a:spcPts val="375"/>
                        </a:spcBef>
                        <a:buAutoNum type="arabicPeriod" startAt="3"/>
                        <a:tabLst>
                          <a:tab pos="6619240" algn="l"/>
                        </a:tabLst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day, even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if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will. 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must authorize more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 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"unbilled."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638290" indent="-106680">
                        <a:lnSpc>
                          <a:spcPts val="830"/>
                        </a:lnSpc>
                        <a:buAutoNum type="arabicPeriod" startAt="3"/>
                        <a:tabLst>
                          <a:tab pos="6638925" algn="l"/>
                        </a:tabLst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anywhere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non-reimbursable.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8290">
                        <a:lnSpc>
                          <a:spcPts val="930"/>
                        </a:lnSpc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OF: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85"/>
                        </a:lnSpc>
                      </a:pPr>
                      <a:r>
                        <a:rPr sz="850" b="1" i="1" u="sng" spc="1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4925" marR="21590" indent="-3175" algn="ctr">
                        <a:lnSpc>
                          <a:spcPct val="114999"/>
                        </a:lnSpc>
                        <a:spcBef>
                          <a:spcPts val="330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0640" marR="28575" algn="ctr">
                        <a:lnSpc>
                          <a:spcPct val="114900"/>
                        </a:lnSpc>
                        <a:spcBef>
                          <a:spcPts val="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191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652780">
                        <a:lnSpc>
                          <a:spcPts val="83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5.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sure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expenses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 the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listed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 the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Billing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tab.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8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58140">
                        <a:lnSpc>
                          <a:spcPts val="935"/>
                        </a:lnSpc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BY: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940"/>
                        </a:lnSpc>
                      </a:pPr>
                      <a:r>
                        <a:rPr sz="1000" spc="-55" dirty="0">
                          <a:latin typeface="Arial"/>
                          <a:cs typeface="Arial"/>
                        </a:rPr>
                        <a:t>Parker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652780">
                        <a:lnSpc>
                          <a:spcPts val="83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6.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box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accuracy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673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SUBMITTED: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7/2/2019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652780">
                        <a:lnSpc>
                          <a:spcPts val="83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Aden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Seth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Rosenthal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63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542290">
                        <a:lnSpc>
                          <a:spcPts val="1130"/>
                        </a:lnSpc>
                      </a:pPr>
                      <a:r>
                        <a:rPr sz="1000" spc="-8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45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900430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29628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750" b="1" i="1" spc="-65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750" b="1" i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b="1" i="1" spc="-55" dirty="0">
                          <a:latin typeface="Arial"/>
                          <a:cs typeface="Arial"/>
                        </a:rPr>
                        <a:t>Description: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468755" marR="4958715">
                        <a:lnSpc>
                          <a:spcPct val="109300"/>
                        </a:lnSpc>
                      </a:pPr>
                      <a:r>
                        <a:rPr sz="75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 review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with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Ms. 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1123455.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7010">
                <a:tc gridSpan="11">
                  <a:txBody>
                    <a:bodyPr/>
                    <a:lstStyle/>
                    <a:p>
                      <a:pPr marL="33020">
                        <a:lnSpc>
                          <a:spcPts val="1450"/>
                        </a:lnSpc>
                      </a:pPr>
                      <a:r>
                        <a:rPr sz="1250" spc="-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828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850" b="1" spc="10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85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20" dirty="0">
                          <a:latin typeface="Trebuchet MS"/>
                          <a:cs typeface="Trebuchet MS"/>
                        </a:rPr>
                        <a:t>of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524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850" b="1" spc="-15" dirty="0">
                          <a:latin typeface="Trebuchet MS"/>
                          <a:cs typeface="Trebuchet MS"/>
                        </a:rPr>
                        <a:t>Day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524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850" b="1" spc="-3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08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850" b="1" spc="-25" dirty="0">
                          <a:latin typeface="Trebuchet MS"/>
                          <a:cs typeface="Trebuchet MS"/>
                        </a:rPr>
                        <a:t>Hours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524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850" b="1" spc="-30" dirty="0">
                          <a:latin typeface="Trebuchet MS"/>
                          <a:cs typeface="Trebuchet MS"/>
                        </a:rPr>
                        <a:t>Rate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524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059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(Unbilled</a:t>
                      </a:r>
                      <a:r>
                        <a:rPr sz="70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159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59385" marR="95250" indent="-45720">
                        <a:lnSpc>
                          <a:spcPts val="910"/>
                        </a:lnSpc>
                        <a:spcBef>
                          <a:spcPts val="25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bille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d 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20955" algn="ctr">
                        <a:lnSpc>
                          <a:spcPts val="835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83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835"/>
                        </a:lnSpc>
                        <a:tabLst>
                          <a:tab pos="31242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tabLst>
                          <a:tab pos="50927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830"/>
                        </a:lnSpc>
                        <a:tabLst>
                          <a:tab pos="31242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0"/>
                        </a:lnSpc>
                        <a:tabLst>
                          <a:tab pos="50927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830"/>
                        </a:lnSpc>
                        <a:tabLst>
                          <a:tab pos="31242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0"/>
                        </a:lnSpc>
                        <a:tabLst>
                          <a:tab pos="50927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830"/>
                        </a:lnSpc>
                        <a:tabLst>
                          <a:tab pos="31242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0"/>
                        </a:lnSpc>
                        <a:tabLst>
                          <a:tab pos="50927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830"/>
                        </a:lnSpc>
                        <a:tabLst>
                          <a:tab pos="31242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0"/>
                        </a:lnSpc>
                        <a:tabLst>
                          <a:tab pos="50927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23189"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Reviewing 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materials,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outline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PPT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presentations.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83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830"/>
                        </a:lnSpc>
                        <a:tabLst>
                          <a:tab pos="31242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0"/>
                        </a:lnSpc>
                        <a:tabLst>
                          <a:tab pos="31559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1,125.00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0"/>
                        </a:lnSpc>
                      </a:pPr>
                      <a:r>
                        <a:rPr sz="700" spc="-75" dirty="0">
                          <a:latin typeface="Arial"/>
                          <a:cs typeface="Arial"/>
                        </a:rPr>
                        <a:t>[PRO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BONO]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Reviewing 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materials,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outline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PPT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83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07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75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presentations.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22555"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83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materials.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83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830"/>
                        </a:lnSpc>
                        <a:tabLst>
                          <a:tab pos="31242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5"/>
                        </a:lnSpc>
                        <a:tabLst>
                          <a:tab pos="38100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150.00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5"/>
                        </a:lnSpc>
                      </a:pPr>
                      <a:r>
                        <a:rPr sz="700" spc="-75" dirty="0">
                          <a:latin typeface="Arial"/>
                          <a:cs typeface="Arial"/>
                        </a:rPr>
                        <a:t>[PRO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BONO]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online 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SSA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training.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08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755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830"/>
                        </a:lnSpc>
                        <a:tabLst>
                          <a:tab pos="31242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0"/>
                        </a:lnSpc>
                        <a:tabLst>
                          <a:tab pos="50927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830"/>
                        </a:lnSpc>
                        <a:tabLst>
                          <a:tab pos="31242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0"/>
                        </a:lnSpc>
                        <a:tabLst>
                          <a:tab pos="50927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830"/>
                        </a:lnSpc>
                        <a:tabLst>
                          <a:tab pos="31242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0"/>
                        </a:lnSpc>
                        <a:tabLst>
                          <a:tab pos="50927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830"/>
                        </a:lnSpc>
                        <a:tabLst>
                          <a:tab pos="31242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0"/>
                        </a:lnSpc>
                        <a:tabLst>
                          <a:tab pos="50927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830"/>
                        </a:lnSpc>
                        <a:tabLst>
                          <a:tab pos="31242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0"/>
                        </a:lnSpc>
                        <a:tabLst>
                          <a:tab pos="50927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22555"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830"/>
                        </a:lnSpc>
                        <a:tabLst>
                          <a:tab pos="31242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0"/>
                        </a:lnSpc>
                        <a:tabLst>
                          <a:tab pos="50927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0"/>
                        </a:lnSpc>
                      </a:pPr>
                      <a:r>
                        <a:rPr sz="700" spc="-75" dirty="0">
                          <a:latin typeface="Arial"/>
                          <a:cs typeface="Arial"/>
                        </a:rPr>
                        <a:t>[PRO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BONO]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Multiple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e-mails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setting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telephone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SSA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08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75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investigation review;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[PRO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BONO]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Setting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computer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ts val="755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830"/>
                        </a:lnSpc>
                        <a:tabLst>
                          <a:tab pos="31242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0"/>
                        </a:lnSpc>
                        <a:tabLst>
                          <a:tab pos="50927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289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5" dirty="0">
                <a:latin typeface="Arial"/>
                <a:cs typeface="Arial"/>
              </a:rPr>
              <a:t>7/8/2019 </a:t>
            </a:r>
            <a:r>
              <a:rPr sz="700" spc="70" dirty="0">
                <a:latin typeface="Arial"/>
                <a:cs typeface="Arial"/>
              </a:rPr>
              <a:t>/</a:t>
            </a:r>
            <a:r>
              <a:rPr sz="700" spc="-1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3:04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58688" y="247167"/>
            <a:ext cx="1283335" cy="257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0855" marR="5080" indent="-478790">
              <a:lnSpc>
                <a:spcPct val="1087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Baltimore </a:t>
            </a:r>
            <a:r>
              <a:rPr sz="700" spc="-45" dirty="0">
                <a:latin typeface="Arial"/>
                <a:cs typeface="Arial"/>
              </a:rPr>
              <a:t>Consent Decree </a:t>
            </a:r>
            <a:r>
              <a:rPr sz="700" spc="-5" dirty="0">
                <a:latin typeface="Arial"/>
                <a:cs typeface="Arial"/>
              </a:rPr>
              <a:t>Monitor  </a:t>
            </a:r>
            <a:r>
              <a:rPr sz="700" spc="-80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3456" y="264794"/>
            <a:ext cx="2641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5" dirty="0">
                <a:latin typeface="Arial"/>
                <a:cs typeface="Arial"/>
              </a:rPr>
              <a:t> </a:t>
            </a:r>
            <a:r>
              <a:rPr sz="700" spc="-40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182"/>
          <a:ext cx="11285220" cy="4150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5810"/>
                <a:gridCol w="680085"/>
                <a:gridCol w="3604895"/>
                <a:gridCol w="827404"/>
                <a:gridCol w="632459"/>
                <a:gridCol w="662304"/>
                <a:gridCol w="2936240"/>
                <a:gridCol w="1156334"/>
              </a:tblGrid>
              <a:tr h="231775"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3498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0"/>
                        </a:lnSpc>
                        <a:tabLst>
                          <a:tab pos="508634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3498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0"/>
                        </a:lnSpc>
                        <a:tabLst>
                          <a:tab pos="508634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Reviewing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Investigative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Manual.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83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3498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0"/>
                        </a:lnSpc>
                        <a:tabLst>
                          <a:tab pos="38036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725.00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30"/>
                        </a:lnSpc>
                      </a:pPr>
                      <a:r>
                        <a:rPr sz="700" spc="-75" dirty="0">
                          <a:latin typeface="Arial"/>
                          <a:cs typeface="Arial"/>
                        </a:rPr>
                        <a:t>[PRO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BONO]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Reviewing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Investigative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Manual.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ts val="77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1.10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3498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0"/>
                        </a:lnSpc>
                        <a:tabLst>
                          <a:tab pos="508634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3189"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Reviewing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audit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form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and also making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training run through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online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audit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form;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815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15"/>
                        </a:lnSpc>
                        <a:tabLst>
                          <a:tab pos="3498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5"/>
                        </a:lnSpc>
                        <a:tabLst>
                          <a:tab pos="38036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900.00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7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75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complaint on Officer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Supreme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Jones.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3498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0"/>
                        </a:lnSpc>
                        <a:tabLst>
                          <a:tab pos="508634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3498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0"/>
                        </a:lnSpc>
                        <a:tabLst>
                          <a:tab pos="508634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3498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0"/>
                        </a:lnSpc>
                        <a:tabLst>
                          <a:tab pos="508634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3498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0"/>
                        </a:lnSpc>
                        <a:tabLst>
                          <a:tab pos="508634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48285"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3498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0"/>
                        </a:lnSpc>
                        <a:tabLst>
                          <a:tab pos="508634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0014"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830"/>
                        </a:lnSpc>
                      </a:pPr>
                      <a:r>
                        <a:rPr sz="700" spc="-12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curriculum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prep.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83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3498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0"/>
                        </a:lnSpc>
                        <a:tabLst>
                          <a:tab pos="38036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30"/>
                        </a:lnSpc>
                      </a:pPr>
                      <a:r>
                        <a:rPr sz="700" spc="-75" dirty="0">
                          <a:latin typeface="Arial"/>
                          <a:cs typeface="Arial"/>
                        </a:rPr>
                        <a:t>[PRO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BONO]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sample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investigative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files.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Also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problems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6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74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connecting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venconnect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phone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helpdesk. Unresolved.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ts val="74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48285"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3498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0"/>
                        </a:lnSpc>
                        <a:tabLst>
                          <a:tab pos="508634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3498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0"/>
                        </a:lnSpc>
                        <a:tabLst>
                          <a:tab pos="508634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2555"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regarding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investigative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manual.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83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3498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0"/>
                        </a:lnSpc>
                        <a:tabLst>
                          <a:tab pos="38036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175.00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30"/>
                        </a:lnSpc>
                      </a:pPr>
                      <a:r>
                        <a:rPr sz="700" spc="-75" dirty="0">
                          <a:latin typeface="Arial"/>
                          <a:cs typeface="Arial"/>
                        </a:rPr>
                        <a:t>[PRO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BONO]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Reviewing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latest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edits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OPR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8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755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Investigative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Manaual.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ts val="755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0.40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3498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0"/>
                        </a:lnSpc>
                        <a:tabLst>
                          <a:tab pos="508634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48285">
                <a:tc>
                  <a:txBody>
                    <a:bodyPr/>
                    <a:lstStyle/>
                    <a:p>
                      <a:pPr marL="20955" algn="ctr">
                        <a:lnSpc>
                          <a:spcPts val="83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May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3498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0"/>
                        </a:lnSpc>
                        <a:tabLst>
                          <a:tab pos="508634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tabLst>
                          <a:tab pos="34988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250.00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0"/>
                        </a:lnSpc>
                        <a:tabLst>
                          <a:tab pos="508634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0014">
                <a:tc gridSpan="4">
                  <a:txBody>
                    <a:bodyPr/>
                    <a:lstStyle/>
                    <a:p>
                      <a:pPr marR="635" algn="r">
                        <a:lnSpc>
                          <a:spcPts val="800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13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2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00"/>
                        </a:lnSpc>
                      </a:pPr>
                      <a:r>
                        <a:rPr sz="700" b="1" spc="-65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00"/>
                        </a:lnSpc>
                        <a:tabLst>
                          <a:tab pos="313690" algn="l"/>
                        </a:tabLst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3,300.00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779780" algn="r">
                        <a:lnSpc>
                          <a:spcPts val="800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5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8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289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5" dirty="0">
                <a:latin typeface="Arial"/>
                <a:cs typeface="Arial"/>
              </a:rPr>
              <a:t>7/8/2019 </a:t>
            </a:r>
            <a:r>
              <a:rPr sz="700" spc="70" dirty="0">
                <a:latin typeface="Arial"/>
                <a:cs typeface="Arial"/>
              </a:rPr>
              <a:t>/</a:t>
            </a:r>
            <a:r>
              <a:rPr sz="700" spc="-1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3:04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58688" y="247167"/>
            <a:ext cx="1283335" cy="257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0855" marR="5080" indent="-478790">
              <a:lnSpc>
                <a:spcPct val="1087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Baltimore </a:t>
            </a:r>
            <a:r>
              <a:rPr sz="700" spc="-45" dirty="0">
                <a:latin typeface="Arial"/>
                <a:cs typeface="Arial"/>
              </a:rPr>
              <a:t>Consent Decree </a:t>
            </a:r>
            <a:r>
              <a:rPr sz="700" spc="-5" dirty="0">
                <a:latin typeface="Arial"/>
                <a:cs typeface="Arial"/>
              </a:rPr>
              <a:t>Monitor  </a:t>
            </a:r>
            <a:r>
              <a:rPr sz="700" spc="-80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3456" y="264794"/>
            <a:ext cx="2641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5" dirty="0">
                <a:latin typeface="Arial"/>
                <a:cs typeface="Arial"/>
              </a:rPr>
              <a:t> </a:t>
            </a:r>
            <a:r>
              <a:rPr sz="700" spc="-40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344"/>
          <a:ext cx="11285220" cy="6174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3270"/>
                <a:gridCol w="681355"/>
                <a:gridCol w="890269"/>
                <a:gridCol w="2714625"/>
                <a:gridCol w="828675"/>
                <a:gridCol w="630554"/>
                <a:gridCol w="664209"/>
                <a:gridCol w="662940"/>
                <a:gridCol w="846454"/>
                <a:gridCol w="2583814"/>
              </a:tblGrid>
              <a:tr h="207010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50"/>
                        </a:lnSpc>
                      </a:pPr>
                      <a:r>
                        <a:rPr sz="1250" spc="-21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0014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27025">
                        <a:lnSpc>
                          <a:spcPts val="790"/>
                        </a:lnSpc>
                      </a:pPr>
                      <a:r>
                        <a:rPr sz="700" b="1" spc="-25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46405">
                        <a:lnSpc>
                          <a:spcPts val="79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5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77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30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29539" marR="107314" indent="25400">
                        <a:lnSpc>
                          <a:spcPct val="108500"/>
                        </a:lnSpc>
                      </a:pPr>
                      <a:r>
                        <a:rPr sz="700" b="1" spc="-2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tio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87325" marR="132715" indent="-33655">
                        <a:lnSpc>
                          <a:spcPct val="108500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-M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 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4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770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 marL="18415" algn="ctr">
                        <a:lnSpc>
                          <a:spcPts val="76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4150">
                        <a:lnSpc>
                          <a:spcPts val="76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Category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76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Vendor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6940">
                        <a:lnSpc>
                          <a:spcPts val="76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Comments (if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7965">
                        <a:lnSpc>
                          <a:spcPts val="765"/>
                        </a:lnSpc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77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765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5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770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0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53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64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59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84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59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84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41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59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84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59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84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59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84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64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65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65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65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785">
                <a:tc rowSpan="15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1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25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20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20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415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2150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4"/>
            <a:ext cx="7289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5" dirty="0">
                <a:latin typeface="Arial"/>
                <a:cs typeface="Arial"/>
              </a:rPr>
              <a:t>7/8/2019 </a:t>
            </a:r>
            <a:r>
              <a:rPr sz="700" spc="70" dirty="0">
                <a:latin typeface="Arial"/>
                <a:cs typeface="Arial"/>
              </a:rPr>
              <a:t>/</a:t>
            </a:r>
            <a:r>
              <a:rPr sz="700" spc="-1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3:04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58688" y="247167"/>
            <a:ext cx="1283335" cy="257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0855" marR="5080" indent="-478790">
              <a:lnSpc>
                <a:spcPct val="1087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Baltimore </a:t>
            </a:r>
            <a:r>
              <a:rPr sz="700" spc="-45" dirty="0">
                <a:latin typeface="Arial"/>
                <a:cs typeface="Arial"/>
              </a:rPr>
              <a:t>Consent Decree </a:t>
            </a:r>
            <a:r>
              <a:rPr sz="700" spc="-5" dirty="0">
                <a:latin typeface="Arial"/>
                <a:cs typeface="Arial"/>
              </a:rPr>
              <a:t>Monitor  </a:t>
            </a:r>
            <a:r>
              <a:rPr sz="700" spc="-80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3456" y="264794"/>
            <a:ext cx="2641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70" dirty="0">
                <a:latin typeface="Arial"/>
                <a:cs typeface="Arial"/>
              </a:rPr>
              <a:t>Page</a:t>
            </a:r>
            <a:r>
              <a:rPr sz="700" spc="-95" dirty="0">
                <a:latin typeface="Arial"/>
                <a:cs typeface="Arial"/>
              </a:rPr>
              <a:t> </a:t>
            </a:r>
            <a:r>
              <a:rPr sz="700" spc="-40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1928"/>
          <a:ext cx="8702040" cy="437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8885"/>
                <a:gridCol w="828039"/>
                <a:gridCol w="629920"/>
                <a:gridCol w="663575"/>
                <a:gridCol w="662304"/>
                <a:gridCol w="845820"/>
              </a:tblGrid>
              <a:tr h="184150">
                <a:tc rowSpan="2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20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15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35"/>
                        </a:lnSpc>
                        <a:spcBef>
                          <a:spcPts val="520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35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455"/>
                        </a:spcBef>
                        <a:tabLst>
                          <a:tab pos="695325" algn="l"/>
                        </a:tabLst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77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0014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800"/>
                        </a:lnSpc>
                      </a:pPr>
                      <a:r>
                        <a:rPr sz="700" b="1" spc="-65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00"/>
                        </a:lnSpc>
                        <a:tabLst>
                          <a:tab pos="695325" algn="l"/>
                        </a:tabLst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-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71" y="5329554"/>
          <a:ext cx="6530340" cy="753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4540"/>
                <a:gridCol w="680720"/>
                <a:gridCol w="5063490"/>
              </a:tblGrid>
              <a:tr h="116205">
                <a:tc>
                  <a:txBody>
                    <a:bodyPr/>
                    <a:lstStyle/>
                    <a:p>
                      <a:pPr marR="635" algn="r">
                        <a:lnSpc>
                          <a:spcPts val="819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19"/>
                        </a:lnSpc>
                        <a:tabLst>
                          <a:tab pos="299085" algn="l"/>
                        </a:tabLst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3,300.00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5570">
                <a:tc>
                  <a:txBody>
                    <a:bodyPr/>
                    <a:lstStyle/>
                    <a:p>
                      <a:pPr marR="1270" algn="r">
                        <a:lnSpc>
                          <a:spcPts val="81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65405" algn="ctr">
                        <a:lnSpc>
                          <a:spcPts val="810"/>
                        </a:lnSpc>
                        <a:tabLst>
                          <a:tab pos="478155" algn="l"/>
                        </a:tabLst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-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9380">
                <a:tc>
                  <a:txBody>
                    <a:bodyPr/>
                    <a:lstStyle/>
                    <a:p>
                      <a:pPr marR="635" algn="r">
                        <a:lnSpc>
                          <a:spcPts val="79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795"/>
                        </a:lnSpc>
                        <a:tabLst>
                          <a:tab pos="299085" algn="l"/>
                        </a:tabLst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3,300.00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014">
                <a:tc>
                  <a:txBody>
                    <a:bodyPr/>
                    <a:lstStyle/>
                    <a:p>
                      <a:pPr marR="635" algn="r">
                        <a:lnSpc>
                          <a:spcPts val="80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16890">
                        <a:lnSpc>
                          <a:spcPts val="8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5.80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795">
                <a:tc gridSpan="3">
                  <a:txBody>
                    <a:bodyPr/>
                    <a:lstStyle/>
                    <a:p>
                      <a:pPr marR="145415" algn="r">
                        <a:lnSpc>
                          <a:spcPts val="825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75"/>
                        </a:spcBef>
                        <a:tabLst>
                          <a:tab pos="592772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8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850" spc="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accurate:	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SCP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2:55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416" y="247828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6036" y="859536"/>
            <a:ext cx="11486515" cy="904240"/>
          </a:xfrm>
          <a:custGeom>
            <a:avLst/>
            <a:gdLst/>
            <a:ahLst/>
            <a:cxnLst/>
            <a:rect l="l" t="t" r="r" b="b"/>
            <a:pathLst>
              <a:path w="11486515" h="904239">
                <a:moveTo>
                  <a:pt x="0" y="0"/>
                </a:moveTo>
                <a:lnTo>
                  <a:pt x="11486388" y="0"/>
                </a:lnTo>
                <a:lnTo>
                  <a:pt x="11486388" y="903731"/>
                </a:lnTo>
                <a:lnTo>
                  <a:pt x="0" y="903731"/>
                </a:lnTo>
                <a:lnTo>
                  <a:pt x="0" y="0"/>
                </a:lnTo>
                <a:close/>
              </a:path>
            </a:pathLst>
          </a:custGeom>
          <a:solidFill>
            <a:srgbClr val="CCC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6036" y="1761769"/>
            <a:ext cx="6078220" cy="608330"/>
          </a:xfrm>
          <a:custGeom>
            <a:avLst/>
            <a:gdLst/>
            <a:ahLst/>
            <a:cxnLst/>
            <a:rect l="l" t="t" r="r" b="b"/>
            <a:pathLst>
              <a:path w="6078220" h="608330">
                <a:moveTo>
                  <a:pt x="0" y="0"/>
                </a:moveTo>
                <a:lnTo>
                  <a:pt x="6077686" y="0"/>
                </a:lnTo>
                <a:lnTo>
                  <a:pt x="6077686" y="608076"/>
                </a:lnTo>
                <a:lnTo>
                  <a:pt x="0" y="608076"/>
                </a:lnTo>
                <a:lnTo>
                  <a:pt x="0" y="0"/>
                </a:lnTo>
                <a:close/>
              </a:path>
            </a:pathLst>
          </a:custGeom>
          <a:solidFill>
            <a:srgbClr val="C5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22364" y="1761769"/>
            <a:ext cx="5410200" cy="608330"/>
          </a:xfrm>
          <a:custGeom>
            <a:avLst/>
            <a:gdLst/>
            <a:ahLst/>
            <a:cxnLst/>
            <a:rect l="l" t="t" r="r" b="b"/>
            <a:pathLst>
              <a:path w="5410200" h="608330">
                <a:moveTo>
                  <a:pt x="0" y="0"/>
                </a:moveTo>
                <a:lnTo>
                  <a:pt x="5410200" y="0"/>
                </a:lnTo>
                <a:lnTo>
                  <a:pt x="5410200" y="608076"/>
                </a:lnTo>
                <a:lnTo>
                  <a:pt x="0" y="608076"/>
                </a:lnTo>
                <a:lnTo>
                  <a:pt x="0" y="0"/>
                </a:lnTo>
                <a:close/>
              </a:path>
            </a:pathLst>
          </a:custGeom>
          <a:solidFill>
            <a:srgbClr val="CCC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036" y="3281171"/>
            <a:ext cx="11486515" cy="212090"/>
          </a:xfrm>
          <a:custGeom>
            <a:avLst/>
            <a:gdLst/>
            <a:ahLst/>
            <a:cxnLst/>
            <a:rect l="l" t="t" r="r" b="b"/>
            <a:pathLst>
              <a:path w="11486515" h="212089">
                <a:moveTo>
                  <a:pt x="0" y="0"/>
                </a:moveTo>
                <a:lnTo>
                  <a:pt x="11486388" y="0"/>
                </a:lnTo>
                <a:lnTo>
                  <a:pt x="11486388" y="211696"/>
                </a:lnTo>
                <a:lnTo>
                  <a:pt x="0" y="211696"/>
                </a:lnTo>
                <a:lnTo>
                  <a:pt x="0" y="0"/>
                </a:lnTo>
                <a:close/>
              </a:path>
            </a:pathLst>
          </a:custGeom>
          <a:solidFill>
            <a:srgbClr val="CCC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80223" y="842391"/>
            <a:ext cx="58483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30" dirty="0">
                <a:latin typeface="Trebuchet MS"/>
                <a:cs typeface="Trebuchet MS"/>
              </a:rPr>
              <a:t>INSTRUCTIONS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3287" y="836307"/>
            <a:ext cx="210121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z="1150" spc="-20" dirty="0">
                <a:latin typeface="Arial"/>
                <a:cs typeface="Arial"/>
              </a:rPr>
              <a:t>Baltimore </a:t>
            </a:r>
            <a:r>
              <a:rPr sz="1150" spc="-80" dirty="0">
                <a:latin typeface="Arial"/>
                <a:cs typeface="Arial"/>
              </a:rPr>
              <a:t>Consent </a:t>
            </a:r>
            <a:r>
              <a:rPr sz="1150" spc="-75" dirty="0">
                <a:latin typeface="Arial"/>
                <a:cs typeface="Arial"/>
              </a:rPr>
              <a:t>Decree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Monitor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ts val="1190"/>
              </a:lnSpc>
              <a:spcBef>
                <a:spcPts val="15"/>
              </a:spcBef>
            </a:pPr>
            <a:r>
              <a:rPr sz="1000" spc="-50" dirty="0">
                <a:latin typeface="Arial"/>
                <a:cs typeface="Arial"/>
              </a:rPr>
              <a:t>750 </a:t>
            </a:r>
            <a:r>
              <a:rPr sz="1000" spc="-90" dirty="0">
                <a:latin typeface="Arial"/>
                <a:cs typeface="Arial"/>
              </a:rPr>
              <a:t>E. </a:t>
            </a:r>
            <a:r>
              <a:rPr sz="1000" spc="5" dirty="0">
                <a:latin typeface="Arial"/>
                <a:cs typeface="Arial"/>
              </a:rPr>
              <a:t>Pratt, </a:t>
            </a:r>
            <a:r>
              <a:rPr sz="1000" spc="-65" dirty="0">
                <a:latin typeface="Arial"/>
                <a:cs typeface="Arial"/>
              </a:rPr>
              <a:t>Ste</a:t>
            </a:r>
            <a:r>
              <a:rPr sz="1000" spc="-170" dirty="0">
                <a:latin typeface="Arial"/>
                <a:cs typeface="Arial"/>
              </a:rPr>
              <a:t> </a:t>
            </a:r>
            <a:r>
              <a:rPr sz="1000" spc="25" dirty="0">
                <a:latin typeface="Arial"/>
                <a:cs typeface="Arial"/>
              </a:rPr>
              <a:t>900</a:t>
            </a:r>
            <a:endParaRPr sz="1000">
              <a:latin typeface="Arial"/>
              <a:cs typeface="Arial"/>
            </a:endParaRPr>
          </a:p>
          <a:p>
            <a:pPr marL="15240">
              <a:lnSpc>
                <a:spcPts val="1370"/>
              </a:lnSpc>
            </a:pPr>
            <a:r>
              <a:rPr sz="1150" spc="-25" dirty="0">
                <a:latin typeface="Arial"/>
                <a:cs typeface="Arial"/>
              </a:rPr>
              <a:t>Baltimore, </a:t>
            </a:r>
            <a:r>
              <a:rPr sz="1150" spc="-55" dirty="0">
                <a:latin typeface="Arial"/>
                <a:cs typeface="Arial"/>
              </a:rPr>
              <a:t>MD</a:t>
            </a:r>
            <a:r>
              <a:rPr sz="1150" spc="-50" dirty="0">
                <a:latin typeface="Arial"/>
                <a:cs typeface="Arial"/>
              </a:rPr>
              <a:t> </a:t>
            </a:r>
            <a:r>
              <a:rPr sz="1150" spc="-105" dirty="0">
                <a:latin typeface="Arial"/>
                <a:cs typeface="Arial"/>
              </a:rPr>
              <a:t>21202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39900" y="1733803"/>
            <a:ext cx="1308735" cy="29718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80645" marR="5080" indent="-68580">
              <a:lnSpc>
                <a:spcPts val="1060"/>
              </a:lnSpc>
              <a:spcBef>
                <a:spcPts val="150"/>
              </a:spcBef>
            </a:pPr>
            <a:r>
              <a:rPr sz="900" spc="-60" dirty="0">
                <a:latin typeface="Arial"/>
                <a:cs typeface="Arial"/>
              </a:rPr>
              <a:t>INVOICE </a:t>
            </a:r>
            <a:r>
              <a:rPr sz="900" spc="-85" dirty="0">
                <a:latin typeface="Arial"/>
                <a:cs typeface="Arial"/>
              </a:rPr>
              <a:t>FOR </a:t>
            </a:r>
            <a:r>
              <a:rPr sz="900" spc="-40" dirty="0">
                <a:latin typeface="Arial"/>
                <a:cs typeface="Arial"/>
              </a:rPr>
              <a:t>MONTH </a:t>
            </a:r>
            <a:r>
              <a:rPr sz="900" spc="-70" dirty="0">
                <a:latin typeface="Arial"/>
                <a:cs typeface="Arial"/>
              </a:rPr>
              <a:t>OF:  </a:t>
            </a:r>
            <a:r>
              <a:rPr sz="900" spc="-60" dirty="0">
                <a:latin typeface="Arial"/>
                <a:cs typeface="Arial"/>
              </a:rPr>
              <a:t>INVOICE </a:t>
            </a:r>
            <a:r>
              <a:rPr sz="900" spc="-80" dirty="0">
                <a:latin typeface="Arial"/>
                <a:cs typeface="Arial"/>
              </a:rPr>
              <a:t>SUBMITTED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spc="-70" dirty="0">
                <a:latin typeface="Arial"/>
                <a:cs typeface="Arial"/>
              </a:rPr>
              <a:t>BY: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52848" y="1727708"/>
            <a:ext cx="422909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ts val="1030"/>
              </a:lnSpc>
              <a:spcBef>
                <a:spcPts val="100"/>
              </a:spcBef>
            </a:pPr>
            <a:r>
              <a:rPr sz="900" b="1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June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150"/>
              </a:lnSpc>
            </a:pPr>
            <a:r>
              <a:rPr sz="1000" spc="-105" dirty="0">
                <a:latin typeface="Arial"/>
                <a:cs typeface="Arial"/>
              </a:rPr>
              <a:t>D</a:t>
            </a:r>
            <a:r>
              <a:rPr sz="1000" spc="-25" dirty="0">
                <a:latin typeface="Arial"/>
                <a:cs typeface="Arial"/>
              </a:rPr>
              <a:t>u</a:t>
            </a:r>
            <a:r>
              <a:rPr sz="1000" spc="-20" dirty="0">
                <a:latin typeface="Arial"/>
                <a:cs typeface="Arial"/>
              </a:rPr>
              <a:t>po</a:t>
            </a:r>
            <a:r>
              <a:rPr sz="1000" spc="-25" dirty="0">
                <a:latin typeface="Arial"/>
                <a:cs typeface="Arial"/>
              </a:rPr>
              <a:t>n</a:t>
            </a:r>
            <a:r>
              <a:rPr sz="1000" spc="60" dirty="0"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23820" y="2031110"/>
            <a:ext cx="92519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latin typeface="Arial"/>
                <a:cs typeface="Arial"/>
              </a:rPr>
              <a:t>DATE</a:t>
            </a:r>
            <a:r>
              <a:rPr sz="900" spc="-55" dirty="0">
                <a:latin typeface="Arial"/>
                <a:cs typeface="Arial"/>
              </a:rPr>
              <a:t> </a:t>
            </a:r>
            <a:r>
              <a:rPr sz="900" spc="-80" dirty="0">
                <a:latin typeface="Arial"/>
                <a:cs typeface="Arial"/>
              </a:rPr>
              <a:t>SUBMITTED: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04080" y="2012822"/>
            <a:ext cx="51943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-5" dirty="0">
                <a:latin typeface="Arial"/>
                <a:cs typeface="Arial"/>
              </a:rPr>
              <a:t>7/3/2019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4684" y="3261105"/>
            <a:ext cx="364490" cy="2209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-45" dirty="0">
                <a:solidFill>
                  <a:srgbClr val="006000"/>
                </a:solidFill>
                <a:latin typeface="Arial"/>
                <a:cs typeface="Arial"/>
              </a:rPr>
              <a:t>TIM</a:t>
            </a:r>
            <a:r>
              <a:rPr sz="1250" spc="-210" dirty="0">
                <a:solidFill>
                  <a:srgbClr val="006000"/>
                </a:solidFill>
                <a:latin typeface="Arial"/>
                <a:cs typeface="Arial"/>
              </a:rPr>
              <a:t>E</a:t>
            </a:r>
            <a:endParaRPr sz="12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2512" y="3529076"/>
            <a:ext cx="4718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5" dirty="0">
                <a:latin typeface="Trebuchet MS"/>
                <a:cs typeface="Trebuchet MS"/>
              </a:rPr>
              <a:t>Month</a:t>
            </a:r>
            <a:r>
              <a:rPr sz="900" b="1" spc="-130" dirty="0">
                <a:latin typeface="Trebuchet MS"/>
                <a:cs typeface="Trebuchet MS"/>
              </a:rPr>
              <a:t> </a:t>
            </a:r>
            <a:r>
              <a:rPr sz="900" b="1" spc="-40" dirty="0">
                <a:latin typeface="Trebuchet MS"/>
                <a:cs typeface="Trebuchet MS"/>
              </a:rPr>
              <a:t>of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81988" y="3529076"/>
            <a:ext cx="2076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0" dirty="0">
                <a:latin typeface="Trebuchet MS"/>
                <a:cs typeface="Trebuchet MS"/>
              </a:rPr>
              <a:t>D</a:t>
            </a:r>
            <a:r>
              <a:rPr sz="900" b="1" spc="-45" dirty="0">
                <a:latin typeface="Trebuchet MS"/>
                <a:cs typeface="Trebuchet MS"/>
              </a:rPr>
              <a:t>ay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42609" y="3529076"/>
            <a:ext cx="3060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5" dirty="0">
                <a:latin typeface="Trebuchet MS"/>
                <a:cs typeface="Trebuchet MS"/>
              </a:rPr>
              <a:t>H</a:t>
            </a:r>
            <a:r>
              <a:rPr sz="900" b="1" spc="-35" dirty="0">
                <a:latin typeface="Trebuchet MS"/>
                <a:cs typeface="Trebuchet MS"/>
              </a:rPr>
              <a:t>o</a:t>
            </a:r>
            <a:r>
              <a:rPr sz="900" b="1" spc="-55" dirty="0">
                <a:latin typeface="Trebuchet MS"/>
                <a:cs typeface="Trebuchet MS"/>
              </a:rPr>
              <a:t>u</a:t>
            </a:r>
            <a:r>
              <a:rPr sz="900" b="1" spc="-65" dirty="0">
                <a:latin typeface="Trebuchet MS"/>
                <a:cs typeface="Trebuchet MS"/>
              </a:rPr>
              <a:t>r</a:t>
            </a:r>
            <a:r>
              <a:rPr sz="900" b="1" spc="-30" dirty="0"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41108" y="3529076"/>
            <a:ext cx="24320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45" dirty="0">
                <a:latin typeface="Trebuchet MS"/>
                <a:cs typeface="Trebuchet MS"/>
              </a:rPr>
              <a:t>Ra</a:t>
            </a:r>
            <a:r>
              <a:rPr sz="900" b="1" spc="-55" dirty="0">
                <a:latin typeface="Trebuchet MS"/>
                <a:cs typeface="Trebuchet MS"/>
              </a:rPr>
              <a:t>te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48320" y="3546094"/>
            <a:ext cx="2152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85" dirty="0">
                <a:latin typeface="Trebuchet MS"/>
                <a:cs typeface="Trebuchet MS"/>
              </a:rPr>
              <a:t>T</a:t>
            </a:r>
            <a:r>
              <a:rPr sz="700" b="1" spc="-20" dirty="0">
                <a:latin typeface="Trebuchet MS"/>
                <a:cs typeface="Trebuchet MS"/>
              </a:rPr>
              <a:t>o</a:t>
            </a:r>
            <a:r>
              <a:rPr sz="700" b="1" spc="-40" dirty="0">
                <a:latin typeface="Trebuchet MS"/>
                <a:cs typeface="Trebuchet MS"/>
              </a:rPr>
              <a:t>t</a:t>
            </a:r>
            <a:r>
              <a:rPr sz="700" b="1" spc="-30" dirty="0">
                <a:latin typeface="Trebuchet MS"/>
                <a:cs typeface="Trebuchet MS"/>
              </a:rPr>
              <a:t>a</a:t>
            </a:r>
            <a:r>
              <a:rPr sz="700" b="1" spc="-35" dirty="0">
                <a:latin typeface="Trebuchet MS"/>
                <a:cs typeface="Trebuchet MS"/>
              </a:rPr>
              <a:t>l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21517" y="3477183"/>
            <a:ext cx="34036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690" marR="5080" indent="-47625">
              <a:lnSpc>
                <a:spcPct val="109900"/>
              </a:lnSpc>
              <a:spcBef>
                <a:spcPts val="95"/>
              </a:spcBef>
            </a:pPr>
            <a:r>
              <a:rPr sz="700" b="1" spc="-10" dirty="0">
                <a:latin typeface="Trebuchet MS"/>
                <a:cs typeface="Trebuchet MS"/>
              </a:rPr>
              <a:t>U</a:t>
            </a:r>
            <a:r>
              <a:rPr sz="700" b="1" spc="-35" dirty="0">
                <a:latin typeface="Trebuchet MS"/>
                <a:cs typeface="Trebuchet MS"/>
              </a:rPr>
              <a:t>n</a:t>
            </a:r>
            <a:r>
              <a:rPr sz="700" b="1" spc="-30" dirty="0">
                <a:latin typeface="Trebuchet MS"/>
                <a:cs typeface="Trebuchet MS"/>
              </a:rPr>
              <a:t>b</a:t>
            </a:r>
            <a:r>
              <a:rPr sz="700" b="1" spc="-45" dirty="0">
                <a:latin typeface="Trebuchet MS"/>
                <a:cs typeface="Trebuchet MS"/>
              </a:rPr>
              <a:t>ill</a:t>
            </a:r>
            <a:r>
              <a:rPr sz="700" b="1" spc="-50" dirty="0">
                <a:latin typeface="Trebuchet MS"/>
                <a:cs typeface="Trebuchet MS"/>
              </a:rPr>
              <a:t>e</a:t>
            </a:r>
            <a:r>
              <a:rPr sz="700" b="1" spc="-20" dirty="0">
                <a:latin typeface="Trebuchet MS"/>
                <a:cs typeface="Trebuchet MS"/>
              </a:rPr>
              <a:t>d  </a:t>
            </a:r>
            <a:r>
              <a:rPr sz="700" b="1" spc="-35" dirty="0">
                <a:latin typeface="Trebuchet MS"/>
                <a:cs typeface="Trebuchet MS"/>
              </a:rPr>
              <a:t>Hours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44244" y="3730497"/>
            <a:ext cx="19367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125" dirty="0">
                <a:latin typeface="Arial"/>
                <a:cs typeface="Arial"/>
              </a:rPr>
              <a:t>J</a:t>
            </a:r>
            <a:r>
              <a:rPr sz="700" spc="-30" dirty="0">
                <a:latin typeface="Arial"/>
                <a:cs typeface="Arial"/>
              </a:rPr>
              <a:t>une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53488" y="3730497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53859" y="3730497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59216" y="3730497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69327" y="3730497"/>
            <a:ext cx="40957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0" dirty="0">
                <a:latin typeface="Arial"/>
                <a:cs typeface="Arial"/>
              </a:rPr>
              <a:t>235.00</a:t>
            </a:r>
            <a:r>
              <a:rPr sz="700" spc="8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42108" y="2177541"/>
            <a:ext cx="4966970" cy="7505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56260">
              <a:lnSpc>
                <a:spcPct val="100000"/>
              </a:lnSpc>
              <a:spcBef>
                <a:spcPts val="114"/>
              </a:spcBef>
              <a:tabLst>
                <a:tab pos="2190115" algn="l"/>
              </a:tabLst>
            </a:pPr>
            <a:r>
              <a:rPr sz="1000" spc="-75" dirty="0">
                <a:latin typeface="Arial"/>
                <a:cs typeface="Arial"/>
              </a:rPr>
              <a:t>YEAR:	</a:t>
            </a:r>
            <a:r>
              <a:rPr sz="1500" spc="-67" baseline="5555" dirty="0">
                <a:latin typeface="Arial"/>
                <a:cs typeface="Arial"/>
              </a:rPr>
              <a:t>2019</a:t>
            </a:r>
            <a:endParaRPr sz="1500" baseline="5555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Times New Roman"/>
              <a:cs typeface="Times New Roman"/>
            </a:endParaRPr>
          </a:p>
          <a:p>
            <a:pPr marL="1910080">
              <a:lnSpc>
                <a:spcPct val="100000"/>
              </a:lnSpc>
              <a:spcBef>
                <a:spcPts val="5"/>
              </a:spcBef>
            </a:pPr>
            <a:r>
              <a:rPr sz="750" b="1" i="1" spc="-55" dirty="0">
                <a:latin typeface="Arial"/>
                <a:cs typeface="Arial"/>
              </a:rPr>
              <a:t>Sample</a:t>
            </a:r>
            <a:r>
              <a:rPr sz="750" b="1" i="1" spc="-50" dirty="0">
                <a:latin typeface="Arial"/>
                <a:cs typeface="Arial"/>
              </a:rPr>
              <a:t> Description:</a:t>
            </a:r>
            <a:endParaRPr sz="750">
              <a:latin typeface="Arial"/>
              <a:cs typeface="Arial"/>
            </a:endParaRPr>
          </a:p>
          <a:p>
            <a:pPr marL="12700" marR="5080">
              <a:lnSpc>
                <a:spcPct val="110700"/>
              </a:lnSpc>
            </a:pPr>
            <a:r>
              <a:rPr sz="750" i="1" spc="-30" dirty="0">
                <a:latin typeface="Trebuchet MS"/>
                <a:cs typeface="Trebuchet MS"/>
              </a:rPr>
              <a:t>Prepare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45" dirty="0">
                <a:latin typeface="Trebuchet MS"/>
                <a:cs typeface="Trebuchet MS"/>
              </a:rPr>
              <a:t>for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15" dirty="0">
                <a:latin typeface="Trebuchet MS"/>
                <a:cs typeface="Trebuchet MS"/>
              </a:rPr>
              <a:t>and</a:t>
            </a:r>
            <a:r>
              <a:rPr sz="750" i="1" spc="-45" dirty="0">
                <a:latin typeface="Trebuchet MS"/>
                <a:cs typeface="Trebuchet MS"/>
              </a:rPr>
              <a:t> </a:t>
            </a:r>
            <a:r>
              <a:rPr sz="750" i="1" spc="-35" dirty="0">
                <a:latin typeface="Trebuchet MS"/>
                <a:cs typeface="Trebuchet MS"/>
              </a:rPr>
              <a:t>attend</a:t>
            </a:r>
            <a:r>
              <a:rPr sz="750" i="1" spc="-45" dirty="0">
                <a:latin typeface="Trebuchet MS"/>
                <a:cs typeface="Trebuchet MS"/>
              </a:rPr>
              <a:t> </a:t>
            </a:r>
            <a:r>
              <a:rPr sz="750" i="1" spc="-30" dirty="0">
                <a:latin typeface="Trebuchet MS"/>
                <a:cs typeface="Trebuchet MS"/>
              </a:rPr>
              <a:t>meeting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with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5" dirty="0">
                <a:latin typeface="Trebuchet MS"/>
                <a:cs typeface="Trebuchet MS"/>
              </a:rPr>
              <a:t>BPD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30" dirty="0">
                <a:latin typeface="Trebuchet MS"/>
                <a:cs typeface="Trebuchet MS"/>
              </a:rPr>
              <a:t>North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30" dirty="0">
                <a:latin typeface="Trebuchet MS"/>
                <a:cs typeface="Trebuchet MS"/>
              </a:rPr>
              <a:t>Division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DC;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35" dirty="0">
                <a:latin typeface="Trebuchet MS"/>
                <a:cs typeface="Trebuchet MS"/>
              </a:rPr>
              <a:t>prepare</a:t>
            </a:r>
            <a:r>
              <a:rPr sz="750" i="1" spc="-45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checklist</a:t>
            </a:r>
            <a:r>
              <a:rPr sz="750" i="1" spc="-60" dirty="0">
                <a:latin typeface="Trebuchet MS"/>
                <a:cs typeface="Trebuchet MS"/>
              </a:rPr>
              <a:t> </a:t>
            </a:r>
            <a:r>
              <a:rPr sz="750" i="1" spc="-45" dirty="0">
                <a:latin typeface="Trebuchet MS"/>
                <a:cs typeface="Trebuchet MS"/>
              </a:rPr>
              <a:t>for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35" dirty="0">
                <a:latin typeface="Trebuchet MS"/>
                <a:cs typeface="Trebuchet MS"/>
              </a:rPr>
              <a:t>review</a:t>
            </a:r>
            <a:r>
              <a:rPr sz="750" i="1" spc="-45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of</a:t>
            </a:r>
            <a:r>
              <a:rPr sz="750" i="1" spc="-45" dirty="0">
                <a:latin typeface="Trebuchet MS"/>
                <a:cs typeface="Trebuchet MS"/>
              </a:rPr>
              <a:t> </a:t>
            </a:r>
            <a:r>
              <a:rPr sz="750" i="1" spc="-35" dirty="0">
                <a:latin typeface="Trebuchet MS"/>
                <a:cs typeface="Trebuchet MS"/>
              </a:rPr>
              <a:t>in-service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35" dirty="0">
                <a:latin typeface="Trebuchet MS"/>
                <a:cs typeface="Trebuchet MS"/>
              </a:rPr>
              <a:t>training;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meet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with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dirty="0">
                <a:latin typeface="Trebuchet MS"/>
                <a:cs typeface="Trebuchet MS"/>
              </a:rPr>
              <a:t>Ms.  </a:t>
            </a:r>
            <a:r>
              <a:rPr sz="750" i="1" spc="-30" dirty="0">
                <a:latin typeface="Trebuchet MS"/>
                <a:cs typeface="Trebuchet MS"/>
              </a:rPr>
              <a:t>Williams</a:t>
            </a:r>
            <a:r>
              <a:rPr sz="750" i="1" spc="-60" dirty="0">
                <a:latin typeface="Trebuchet MS"/>
                <a:cs typeface="Trebuchet MS"/>
              </a:rPr>
              <a:t> </a:t>
            </a:r>
            <a:r>
              <a:rPr sz="750" i="1" spc="-45" dirty="0">
                <a:latin typeface="Trebuchet MS"/>
                <a:cs typeface="Trebuchet MS"/>
              </a:rPr>
              <a:t>re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15" dirty="0">
                <a:latin typeface="Trebuchet MS"/>
                <a:cs typeface="Trebuchet MS"/>
              </a:rPr>
              <a:t>changes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to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30" dirty="0">
                <a:latin typeface="Trebuchet MS"/>
                <a:cs typeface="Trebuchet MS"/>
              </a:rPr>
              <a:t>compliance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45" dirty="0">
                <a:latin typeface="Trebuchet MS"/>
                <a:cs typeface="Trebuchet MS"/>
              </a:rPr>
              <a:t>matrix;</a:t>
            </a:r>
            <a:r>
              <a:rPr sz="750" i="1" spc="-60" dirty="0">
                <a:latin typeface="Trebuchet MS"/>
                <a:cs typeface="Trebuchet MS"/>
              </a:rPr>
              <a:t> </a:t>
            </a:r>
            <a:r>
              <a:rPr sz="750" i="1" spc="-30" dirty="0">
                <a:latin typeface="Trebuchet MS"/>
                <a:cs typeface="Trebuchet MS"/>
              </a:rPr>
              <a:t>copied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25" dirty="0">
                <a:latin typeface="Trebuchet MS"/>
                <a:cs typeface="Trebuchet MS"/>
              </a:rPr>
              <a:t>use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of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force</a:t>
            </a:r>
            <a:r>
              <a:rPr sz="750" i="1" spc="-50" dirty="0">
                <a:latin typeface="Trebuchet MS"/>
                <a:cs typeface="Trebuchet MS"/>
              </a:rPr>
              <a:t> </a:t>
            </a:r>
            <a:r>
              <a:rPr sz="750" i="1" spc="-40" dirty="0">
                <a:latin typeface="Trebuchet MS"/>
                <a:cs typeface="Trebuchet MS"/>
              </a:rPr>
              <a:t>reports;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35" dirty="0">
                <a:latin typeface="Trebuchet MS"/>
                <a:cs typeface="Trebuchet MS"/>
              </a:rPr>
              <a:t>reviewed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10" dirty="0">
                <a:latin typeface="Trebuchet MS"/>
                <a:cs typeface="Trebuchet MS"/>
              </a:rPr>
              <a:t>UNDF</a:t>
            </a:r>
            <a:r>
              <a:rPr sz="750" i="1" spc="-60" dirty="0">
                <a:latin typeface="Trebuchet MS"/>
                <a:cs typeface="Trebuchet MS"/>
              </a:rPr>
              <a:t> </a:t>
            </a:r>
            <a:r>
              <a:rPr sz="750" i="1" spc="-35" dirty="0">
                <a:latin typeface="Trebuchet MS"/>
                <a:cs typeface="Trebuchet MS"/>
              </a:rPr>
              <a:t>reports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10" dirty="0">
                <a:latin typeface="Trebuchet MS"/>
                <a:cs typeface="Trebuchet MS"/>
              </a:rPr>
              <a:t>1123454</a:t>
            </a:r>
            <a:r>
              <a:rPr sz="750" i="1" spc="-60" dirty="0">
                <a:latin typeface="Trebuchet MS"/>
                <a:cs typeface="Trebuchet MS"/>
              </a:rPr>
              <a:t> </a:t>
            </a:r>
            <a:r>
              <a:rPr sz="750" i="1" spc="-15" dirty="0">
                <a:latin typeface="Trebuchet MS"/>
                <a:cs typeface="Trebuchet MS"/>
              </a:rPr>
              <a:t>and</a:t>
            </a:r>
            <a:r>
              <a:rPr sz="750" i="1" spc="-55" dirty="0">
                <a:latin typeface="Trebuchet MS"/>
                <a:cs typeface="Trebuchet MS"/>
              </a:rPr>
              <a:t> </a:t>
            </a:r>
            <a:r>
              <a:rPr sz="750" i="1" spc="-20" dirty="0">
                <a:latin typeface="Trebuchet MS"/>
                <a:cs typeface="Trebuchet MS"/>
              </a:rPr>
              <a:t>1123455.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80223" y="972996"/>
            <a:ext cx="4242435" cy="3302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00965" indent="-88265">
              <a:lnSpc>
                <a:spcPct val="100000"/>
              </a:lnSpc>
              <a:spcBef>
                <a:spcPts val="455"/>
              </a:spcBef>
              <a:buAutoNum type="arabicPeriod"/>
              <a:tabLst>
                <a:tab pos="101600" algn="l"/>
              </a:tabLst>
            </a:pPr>
            <a:r>
              <a:rPr sz="700" spc="-30" dirty="0">
                <a:latin typeface="Arial"/>
                <a:cs typeface="Arial"/>
              </a:rPr>
              <a:t>Complete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the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blue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box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to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left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first.</a:t>
            </a:r>
            <a:r>
              <a:rPr sz="700" spc="135" dirty="0">
                <a:latin typeface="Arial"/>
                <a:cs typeface="Arial"/>
              </a:rPr>
              <a:t> </a:t>
            </a:r>
            <a:r>
              <a:rPr sz="700" spc="-45" dirty="0">
                <a:latin typeface="Arial"/>
                <a:cs typeface="Arial"/>
              </a:rPr>
              <a:t>This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will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50" dirty="0">
                <a:latin typeface="Arial"/>
                <a:cs typeface="Arial"/>
              </a:rPr>
              <a:t>cause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month</a:t>
            </a:r>
            <a:r>
              <a:rPr sz="700" spc="-35" dirty="0">
                <a:latin typeface="Arial"/>
                <a:cs typeface="Arial"/>
              </a:rPr>
              <a:t> and </a:t>
            </a:r>
            <a:r>
              <a:rPr sz="700" spc="-10" dirty="0">
                <a:latin typeface="Arial"/>
                <a:cs typeface="Arial"/>
              </a:rPr>
              <a:t>rate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information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to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populate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spreadsheet.</a:t>
            </a:r>
            <a:endParaRPr sz="700">
              <a:latin typeface="Arial"/>
              <a:cs typeface="Arial"/>
            </a:endParaRPr>
          </a:p>
          <a:p>
            <a:pPr marL="100965" indent="-88265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101600" algn="l"/>
              </a:tabLst>
            </a:pPr>
            <a:r>
              <a:rPr sz="700" spc="-30" dirty="0">
                <a:latin typeface="Arial"/>
                <a:cs typeface="Arial"/>
              </a:rPr>
              <a:t>Enter </a:t>
            </a:r>
            <a:r>
              <a:rPr sz="700" spc="-20" dirty="0">
                <a:latin typeface="Arial"/>
                <a:cs typeface="Arial"/>
              </a:rPr>
              <a:t>descriptions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and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hours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in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the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"Time"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portion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of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the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matrix</a:t>
            </a:r>
            <a:r>
              <a:rPr sz="700" spc="-25" dirty="0">
                <a:latin typeface="Arial"/>
                <a:cs typeface="Arial"/>
              </a:rPr>
              <a:t> consistent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with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35" dirty="0">
                <a:latin typeface="Arial"/>
                <a:cs typeface="Arial"/>
              </a:rPr>
              <a:t> "Sample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Description"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below.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80223" y="1335709"/>
            <a:ext cx="4662805" cy="426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95"/>
              </a:spcBef>
              <a:buAutoNum type="arabicPeriod" startAt="3"/>
              <a:tabLst>
                <a:tab pos="101600" algn="l"/>
              </a:tabLst>
            </a:pPr>
            <a:r>
              <a:rPr sz="700" spc="-55" dirty="0">
                <a:latin typeface="Arial"/>
                <a:cs typeface="Arial"/>
              </a:rPr>
              <a:t>You</a:t>
            </a:r>
            <a:r>
              <a:rPr sz="700" spc="-40" dirty="0">
                <a:latin typeface="Arial"/>
                <a:cs typeface="Arial"/>
              </a:rPr>
              <a:t> may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not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bill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more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than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eight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(8)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hours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in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5" dirty="0">
                <a:latin typeface="Arial"/>
                <a:cs typeface="Arial"/>
              </a:rPr>
              <a:t>a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day,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even </a:t>
            </a:r>
            <a:r>
              <a:rPr sz="700" spc="15" dirty="0">
                <a:latin typeface="Arial"/>
                <a:cs typeface="Arial"/>
              </a:rPr>
              <a:t>if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you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work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more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than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eight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(8)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hours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in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55" dirty="0">
                <a:latin typeface="Arial"/>
                <a:cs typeface="Arial"/>
              </a:rPr>
              <a:t>a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day,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which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you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inevitably  </a:t>
            </a:r>
            <a:r>
              <a:rPr sz="700" dirty="0">
                <a:latin typeface="Arial"/>
                <a:cs typeface="Arial"/>
              </a:rPr>
              <a:t>will.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Leadership </a:t>
            </a:r>
            <a:r>
              <a:rPr sz="700" spc="-20" dirty="0">
                <a:latin typeface="Arial"/>
                <a:cs typeface="Arial"/>
              </a:rPr>
              <a:t>must authorize </a:t>
            </a:r>
            <a:r>
              <a:rPr sz="700" spc="-15" dirty="0">
                <a:latin typeface="Arial"/>
                <a:cs typeface="Arial"/>
              </a:rPr>
              <a:t>more than eight </a:t>
            </a:r>
            <a:r>
              <a:rPr sz="700" spc="-25" dirty="0">
                <a:latin typeface="Arial"/>
                <a:cs typeface="Arial"/>
              </a:rPr>
              <a:t>hours </a:t>
            </a:r>
            <a:r>
              <a:rPr sz="700" spc="-10" dirty="0">
                <a:latin typeface="Arial"/>
                <a:cs typeface="Arial"/>
              </a:rPr>
              <a:t>billed </a:t>
            </a:r>
            <a:r>
              <a:rPr sz="700" spc="-5" dirty="0">
                <a:latin typeface="Arial"/>
                <a:cs typeface="Arial"/>
              </a:rPr>
              <a:t>in </a:t>
            </a:r>
            <a:r>
              <a:rPr sz="700" spc="-55" dirty="0">
                <a:latin typeface="Arial"/>
                <a:cs typeface="Arial"/>
              </a:rPr>
              <a:t>a </a:t>
            </a:r>
            <a:r>
              <a:rPr sz="700" spc="-35" dirty="0">
                <a:latin typeface="Arial"/>
                <a:cs typeface="Arial"/>
              </a:rPr>
              <a:t>day, </a:t>
            </a:r>
            <a:r>
              <a:rPr sz="700" spc="-20" dirty="0">
                <a:latin typeface="Arial"/>
                <a:cs typeface="Arial"/>
              </a:rPr>
              <a:t>itemized, </a:t>
            </a:r>
            <a:r>
              <a:rPr sz="700" dirty="0">
                <a:latin typeface="Arial"/>
                <a:cs typeface="Arial"/>
              </a:rPr>
              <a:t>but </a:t>
            </a:r>
            <a:r>
              <a:rPr sz="700" spc="5" dirty="0">
                <a:latin typeface="Arial"/>
                <a:cs typeface="Arial"/>
              </a:rPr>
              <a:t>will </a:t>
            </a:r>
            <a:r>
              <a:rPr sz="700" spc="-20" dirty="0">
                <a:latin typeface="Arial"/>
                <a:cs typeface="Arial"/>
              </a:rPr>
              <a:t>do </a:t>
            </a:r>
            <a:r>
              <a:rPr sz="700" spc="-50" dirty="0">
                <a:latin typeface="Arial"/>
                <a:cs typeface="Arial"/>
              </a:rPr>
              <a:t>so </a:t>
            </a:r>
            <a:r>
              <a:rPr sz="700" spc="-25" dirty="0">
                <a:latin typeface="Arial"/>
                <a:cs typeface="Arial"/>
              </a:rPr>
              <a:t>sparingly.</a:t>
            </a:r>
            <a:endParaRPr sz="700">
              <a:latin typeface="Arial"/>
              <a:cs typeface="Arial"/>
            </a:endParaRPr>
          </a:p>
          <a:p>
            <a:pPr marL="120650" indent="-107950">
              <a:lnSpc>
                <a:spcPct val="100000"/>
              </a:lnSpc>
              <a:spcBef>
                <a:spcPts val="470"/>
              </a:spcBef>
              <a:buAutoNum type="arabicPeriod" startAt="3"/>
              <a:tabLst>
                <a:tab pos="121285" algn="l"/>
              </a:tabLst>
            </a:pPr>
            <a:r>
              <a:rPr sz="700" spc="-55" dirty="0">
                <a:latin typeface="Arial"/>
                <a:cs typeface="Arial"/>
              </a:rPr>
              <a:t>You</a:t>
            </a:r>
            <a:r>
              <a:rPr sz="700" spc="-40" dirty="0">
                <a:latin typeface="Arial"/>
                <a:cs typeface="Arial"/>
              </a:rPr>
              <a:t> may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b="1" spc="-35" dirty="0">
                <a:latin typeface="Trebuchet MS"/>
                <a:cs typeface="Trebuchet MS"/>
              </a:rPr>
              <a:t>NOT</a:t>
            </a:r>
            <a:r>
              <a:rPr sz="700" b="1" spc="-60" dirty="0">
                <a:latin typeface="Trebuchet MS"/>
                <a:cs typeface="Trebuchet MS"/>
              </a:rPr>
              <a:t> </a:t>
            </a:r>
            <a:r>
              <a:rPr sz="700" dirty="0">
                <a:latin typeface="Arial"/>
                <a:cs typeface="Arial"/>
              </a:rPr>
              <a:t>bill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for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time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spent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traveling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to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or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from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Baltimore</a:t>
            </a:r>
            <a:r>
              <a:rPr sz="700" spc="-4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or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anywhere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else. Travel </a:t>
            </a:r>
            <a:r>
              <a:rPr sz="700" spc="-5" dirty="0">
                <a:latin typeface="Arial"/>
                <a:cs typeface="Arial"/>
              </a:rPr>
              <a:t>time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is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non-reimbursable.</a:t>
            </a:r>
            <a:endParaRPr sz="7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80223" y="1723059"/>
            <a:ext cx="3576320" cy="43370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00965" indent="-88265">
              <a:lnSpc>
                <a:spcPct val="100000"/>
              </a:lnSpc>
              <a:spcBef>
                <a:spcPts val="310"/>
              </a:spcBef>
              <a:buAutoNum type="arabicPeriod" startAt="5"/>
              <a:tabLst>
                <a:tab pos="101600" algn="l"/>
              </a:tabLst>
            </a:pPr>
            <a:r>
              <a:rPr sz="700" spc="-55" dirty="0">
                <a:latin typeface="Arial"/>
                <a:cs typeface="Arial"/>
              </a:rPr>
              <a:t>Please</a:t>
            </a:r>
            <a:r>
              <a:rPr sz="700" spc="-45" dirty="0">
                <a:latin typeface="Arial"/>
                <a:cs typeface="Arial"/>
              </a:rPr>
              <a:t> </a:t>
            </a:r>
            <a:r>
              <a:rPr sz="700" spc="-40" dirty="0">
                <a:latin typeface="Arial"/>
                <a:cs typeface="Arial"/>
              </a:rPr>
              <a:t>make</a:t>
            </a:r>
            <a:r>
              <a:rPr sz="700" spc="-45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sure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all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45" dirty="0">
                <a:latin typeface="Arial"/>
                <a:cs typeface="Arial"/>
              </a:rPr>
              <a:t>expenses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meet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45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Guidelines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listed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in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Billing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Guidelines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tab.</a:t>
            </a:r>
            <a:endParaRPr sz="700">
              <a:latin typeface="Arial"/>
              <a:cs typeface="Arial"/>
            </a:endParaRPr>
          </a:p>
          <a:p>
            <a:pPr marL="100965" indent="-88265">
              <a:lnSpc>
                <a:spcPct val="100000"/>
              </a:lnSpc>
              <a:spcBef>
                <a:spcPts val="215"/>
              </a:spcBef>
              <a:buAutoNum type="arabicPeriod" startAt="5"/>
              <a:tabLst>
                <a:tab pos="101600" algn="l"/>
              </a:tabLst>
            </a:pPr>
            <a:r>
              <a:rPr sz="700" spc="-50" dirty="0">
                <a:latin typeface="Arial"/>
                <a:cs typeface="Arial"/>
              </a:rPr>
              <a:t>Do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not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forget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to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initial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box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attesting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to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the</a:t>
            </a:r>
            <a:r>
              <a:rPr sz="700" spc="-45" dirty="0">
                <a:latin typeface="Arial"/>
                <a:cs typeface="Arial"/>
              </a:rPr>
              <a:t> </a:t>
            </a:r>
            <a:r>
              <a:rPr sz="700" spc="-40" dirty="0">
                <a:latin typeface="Arial"/>
                <a:cs typeface="Arial"/>
              </a:rPr>
              <a:t>accuracy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of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this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statement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before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you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submit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it.</a:t>
            </a:r>
            <a:endParaRPr sz="700">
              <a:latin typeface="Arial"/>
              <a:cs typeface="Arial"/>
            </a:endParaRPr>
          </a:p>
          <a:p>
            <a:pPr marL="100965" indent="-88265">
              <a:lnSpc>
                <a:spcPct val="100000"/>
              </a:lnSpc>
              <a:spcBef>
                <a:spcPts val="265"/>
              </a:spcBef>
              <a:buAutoNum type="arabicPeriod" startAt="5"/>
              <a:tabLst>
                <a:tab pos="101600" algn="l"/>
              </a:tabLst>
            </a:pPr>
            <a:r>
              <a:rPr sz="700" spc="-50" dirty="0">
                <a:latin typeface="Arial"/>
                <a:cs typeface="Arial"/>
              </a:rPr>
              <a:t>Do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not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hesitate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to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call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Deputy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Monitors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60" dirty="0">
                <a:latin typeface="Arial"/>
                <a:cs typeface="Arial"/>
              </a:rPr>
              <a:t>Hassan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Aden </a:t>
            </a:r>
            <a:r>
              <a:rPr sz="700" spc="-5" dirty="0">
                <a:latin typeface="Arial"/>
                <a:cs typeface="Arial"/>
              </a:rPr>
              <a:t>or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45" dirty="0">
                <a:latin typeface="Arial"/>
                <a:cs typeface="Arial"/>
              </a:rPr>
              <a:t>Seth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Rosenthal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5" dirty="0">
                <a:latin typeface="Arial"/>
                <a:cs typeface="Arial"/>
              </a:rPr>
              <a:t>with</a:t>
            </a:r>
            <a:r>
              <a:rPr sz="700" spc="-40" dirty="0">
                <a:latin typeface="Arial"/>
                <a:cs typeface="Arial"/>
              </a:rPr>
              <a:t> any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questions.</a:t>
            </a:r>
            <a:endParaRPr sz="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21100" y="3526154"/>
            <a:ext cx="5670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0" dirty="0">
                <a:latin typeface="Trebuchet MS"/>
                <a:cs typeface="Trebuchet MS"/>
              </a:rPr>
              <a:t>D</a:t>
            </a:r>
            <a:r>
              <a:rPr sz="900" b="1" spc="-65" dirty="0">
                <a:latin typeface="Trebuchet MS"/>
                <a:cs typeface="Trebuchet MS"/>
              </a:rPr>
              <a:t>e</a:t>
            </a:r>
            <a:r>
              <a:rPr sz="900" b="1" spc="-30" dirty="0">
                <a:latin typeface="Trebuchet MS"/>
                <a:cs typeface="Trebuchet MS"/>
              </a:rPr>
              <a:t>s</a:t>
            </a:r>
            <a:r>
              <a:rPr sz="900" b="1" spc="-95" dirty="0">
                <a:latin typeface="Trebuchet MS"/>
                <a:cs typeface="Trebuchet MS"/>
              </a:rPr>
              <a:t>c</a:t>
            </a:r>
            <a:r>
              <a:rPr sz="900" b="1" spc="-60" dirty="0">
                <a:latin typeface="Trebuchet MS"/>
                <a:cs typeface="Trebuchet MS"/>
              </a:rPr>
              <a:t>r</a:t>
            </a:r>
            <a:r>
              <a:rPr sz="900" b="1" spc="-55" dirty="0">
                <a:latin typeface="Trebuchet MS"/>
                <a:cs typeface="Trebuchet MS"/>
              </a:rPr>
              <a:t>i</a:t>
            </a:r>
            <a:r>
              <a:rPr sz="900" b="1" spc="-50" dirty="0">
                <a:latin typeface="Trebuchet MS"/>
                <a:cs typeface="Trebuchet MS"/>
              </a:rPr>
              <a:t>p</a:t>
            </a:r>
            <a:r>
              <a:rPr sz="900" b="1" spc="-55" dirty="0">
                <a:latin typeface="Trebuchet MS"/>
                <a:cs typeface="Trebuchet MS"/>
              </a:rPr>
              <a:t>t</a:t>
            </a:r>
            <a:r>
              <a:rPr sz="900" b="1" spc="-45" dirty="0">
                <a:latin typeface="Trebuchet MS"/>
                <a:cs typeface="Trebuchet MS"/>
              </a:rPr>
              <a:t>i</a:t>
            </a:r>
            <a:r>
              <a:rPr sz="900" b="1" spc="-35" dirty="0">
                <a:latin typeface="Trebuchet MS"/>
                <a:cs typeface="Trebuchet MS"/>
              </a:rPr>
              <a:t>o</a:t>
            </a:r>
            <a:r>
              <a:rPr sz="900" b="1" spc="-50" dirty="0">
                <a:latin typeface="Trebuchet MS"/>
                <a:cs typeface="Trebuchet MS"/>
              </a:rPr>
              <a:t>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34297" y="1782197"/>
            <a:ext cx="737235" cy="5613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20320">
              <a:lnSpc>
                <a:spcPts val="695"/>
              </a:lnSpc>
            </a:pPr>
            <a:r>
              <a:rPr sz="600" spc="-15" dirty="0">
                <a:latin typeface="Arial"/>
                <a:cs typeface="Arial"/>
              </a:rPr>
              <a:t>Complete</a:t>
            </a:r>
            <a:r>
              <a:rPr sz="600" spc="-5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these</a:t>
            </a:r>
            <a:endParaRPr sz="600">
              <a:latin typeface="Arial"/>
              <a:cs typeface="Arial"/>
            </a:endParaRPr>
          </a:p>
          <a:p>
            <a:pPr marL="12700" marR="5080" algn="ctr">
              <a:lnSpc>
                <a:spcPct val="114900"/>
              </a:lnSpc>
            </a:pPr>
            <a:r>
              <a:rPr sz="600" spc="10" dirty="0">
                <a:latin typeface="Arial"/>
                <a:cs typeface="Arial"/>
              </a:rPr>
              <a:t>four </a:t>
            </a:r>
            <a:r>
              <a:rPr sz="600" spc="-20" dirty="0">
                <a:latin typeface="Arial"/>
                <a:cs typeface="Arial"/>
              </a:rPr>
              <a:t>cells</a:t>
            </a:r>
            <a:r>
              <a:rPr sz="600" spc="-13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before  starting  </a:t>
            </a:r>
            <a:r>
              <a:rPr sz="600" spc="-15" dirty="0">
                <a:latin typeface="Arial"/>
                <a:cs typeface="Arial"/>
              </a:rPr>
              <a:t>spreadsheet.</a:t>
            </a:r>
            <a:endParaRPr sz="600">
              <a:latin typeface="Arial"/>
              <a:cs typeface="Arial"/>
            </a:endParaRPr>
          </a:p>
          <a:p>
            <a:pPr marL="18415" marR="12065" algn="ctr">
              <a:lnSpc>
                <a:spcPct val="114900"/>
              </a:lnSpc>
            </a:pPr>
            <a:r>
              <a:rPr sz="600" spc="-35" dirty="0">
                <a:latin typeface="Arial"/>
                <a:cs typeface="Arial"/>
              </a:rPr>
              <a:t>Rates </a:t>
            </a:r>
            <a:r>
              <a:rPr sz="600" spc="-15" dirty="0">
                <a:latin typeface="Arial"/>
                <a:cs typeface="Arial"/>
              </a:rPr>
              <a:t>and</a:t>
            </a:r>
            <a:r>
              <a:rPr sz="600" spc="-60" dirty="0">
                <a:latin typeface="Arial"/>
                <a:cs typeface="Arial"/>
              </a:rPr>
              <a:t> </a:t>
            </a:r>
            <a:r>
              <a:rPr sz="600" spc="5" dirty="0">
                <a:latin typeface="Arial"/>
                <a:cs typeface="Arial"/>
              </a:rPr>
              <a:t>other  info </a:t>
            </a:r>
            <a:r>
              <a:rPr sz="600" spc="10" dirty="0">
                <a:latin typeface="Arial"/>
                <a:cs typeface="Arial"/>
              </a:rPr>
              <a:t>will </a:t>
            </a:r>
            <a:r>
              <a:rPr sz="600" spc="-15" dirty="0">
                <a:latin typeface="Arial"/>
                <a:cs typeface="Arial"/>
              </a:rPr>
              <a:t>self-  </a:t>
            </a:r>
            <a:r>
              <a:rPr sz="600" spc="-5" dirty="0">
                <a:latin typeface="Arial"/>
                <a:cs typeface="Arial"/>
              </a:rPr>
              <a:t>populate.</a:t>
            </a:r>
            <a:endParaRPr sz="6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49211" y="854963"/>
            <a:ext cx="7486015" cy="0"/>
          </a:xfrm>
          <a:custGeom>
            <a:avLst/>
            <a:gdLst/>
            <a:ahLst/>
            <a:cxnLst/>
            <a:rect l="l" t="t" r="r" b="b"/>
            <a:pathLst>
              <a:path w="7486015">
                <a:moveTo>
                  <a:pt x="0" y="0"/>
                </a:moveTo>
                <a:lnTo>
                  <a:pt x="7485748" y="0"/>
                </a:lnTo>
              </a:path>
            </a:pathLst>
          </a:custGeom>
          <a:ln w="152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134972" y="855738"/>
            <a:ext cx="684530" cy="0"/>
          </a:xfrm>
          <a:custGeom>
            <a:avLst/>
            <a:gdLst/>
            <a:ahLst/>
            <a:cxnLst/>
            <a:rect l="l" t="t" r="r" b="b"/>
            <a:pathLst>
              <a:path w="684529">
                <a:moveTo>
                  <a:pt x="0" y="0"/>
                </a:moveTo>
                <a:lnTo>
                  <a:pt x="684276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130951" y="862711"/>
            <a:ext cx="0" cy="766445"/>
          </a:xfrm>
          <a:custGeom>
            <a:avLst/>
            <a:gdLst/>
            <a:ahLst/>
            <a:cxnLst/>
            <a:rect l="l" t="t" r="r" b="b"/>
            <a:pathLst>
              <a:path h="766444">
                <a:moveTo>
                  <a:pt x="0" y="0"/>
                </a:moveTo>
                <a:lnTo>
                  <a:pt x="0" y="766445"/>
                </a:lnTo>
              </a:path>
            </a:pathLst>
          </a:custGeom>
          <a:ln w="15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9211" y="2368257"/>
            <a:ext cx="5222875" cy="0"/>
          </a:xfrm>
          <a:custGeom>
            <a:avLst/>
            <a:gdLst/>
            <a:ahLst/>
            <a:cxnLst/>
            <a:rect l="l" t="t" r="r" b="b"/>
            <a:pathLst>
              <a:path w="5222875">
                <a:moveTo>
                  <a:pt x="0" y="0"/>
                </a:moveTo>
                <a:lnTo>
                  <a:pt x="5222621" y="0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71845" y="2369057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217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33194" y="1766316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38857" y="2203704"/>
            <a:ext cx="0" cy="156845"/>
          </a:xfrm>
          <a:custGeom>
            <a:avLst/>
            <a:gdLst/>
            <a:ahLst/>
            <a:cxnLst/>
            <a:rect l="l" t="t" r="r" b="b"/>
            <a:pathLst>
              <a:path h="156844">
                <a:moveTo>
                  <a:pt x="0" y="0"/>
                </a:moveTo>
                <a:lnTo>
                  <a:pt x="0" y="156845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68098" y="1766316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22998" y="1766316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138857" y="3499103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68098" y="3499103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38857" y="3750690"/>
            <a:ext cx="0" cy="1076325"/>
          </a:xfrm>
          <a:custGeom>
            <a:avLst/>
            <a:gdLst/>
            <a:ahLst/>
            <a:cxnLst/>
            <a:rect l="l" t="t" r="r" b="b"/>
            <a:pathLst>
              <a:path h="1076325">
                <a:moveTo>
                  <a:pt x="0" y="0"/>
                </a:moveTo>
                <a:lnTo>
                  <a:pt x="0" y="1075816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68098" y="3750690"/>
            <a:ext cx="0" cy="1076325"/>
          </a:xfrm>
          <a:custGeom>
            <a:avLst/>
            <a:gdLst/>
            <a:ahLst/>
            <a:cxnLst/>
            <a:rect l="l" t="t" r="r" b="b"/>
            <a:pathLst>
              <a:path h="1076325">
                <a:moveTo>
                  <a:pt x="0" y="0"/>
                </a:moveTo>
                <a:lnTo>
                  <a:pt x="0" y="1075816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1527" y="847344"/>
            <a:ext cx="0" cy="6088380"/>
          </a:xfrm>
          <a:custGeom>
            <a:avLst/>
            <a:gdLst/>
            <a:ahLst/>
            <a:cxnLst/>
            <a:rect l="l" t="t" r="r" b="b"/>
            <a:pathLst>
              <a:path h="6088380">
                <a:moveTo>
                  <a:pt x="0" y="0"/>
                </a:moveTo>
                <a:lnTo>
                  <a:pt x="0" y="6088354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130951" y="1761769"/>
            <a:ext cx="0" cy="5173980"/>
          </a:xfrm>
          <a:custGeom>
            <a:avLst/>
            <a:gdLst/>
            <a:ahLst/>
            <a:cxnLst/>
            <a:rect l="l" t="t" r="r" b="b"/>
            <a:pathLst>
              <a:path h="5173980">
                <a:moveTo>
                  <a:pt x="0" y="0"/>
                </a:moveTo>
                <a:lnTo>
                  <a:pt x="0" y="5173954"/>
                </a:lnTo>
              </a:path>
            </a:pathLst>
          </a:custGeom>
          <a:ln w="15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33194" y="3499103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059365" y="1766316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22998" y="3499103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76782" y="3499103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134222" y="3499103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020728" y="3499103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563222" y="3499103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2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819388" y="854963"/>
            <a:ext cx="3319145" cy="0"/>
          </a:xfrm>
          <a:custGeom>
            <a:avLst/>
            <a:gdLst/>
            <a:ahLst/>
            <a:cxnLst/>
            <a:rect l="l" t="t" r="r" b="b"/>
            <a:pathLst>
              <a:path w="3319145">
                <a:moveTo>
                  <a:pt x="0" y="0"/>
                </a:moveTo>
                <a:lnTo>
                  <a:pt x="3319145" y="0"/>
                </a:lnTo>
              </a:path>
            </a:pathLst>
          </a:custGeom>
          <a:ln w="152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9211" y="1762568"/>
            <a:ext cx="6077585" cy="0"/>
          </a:xfrm>
          <a:custGeom>
            <a:avLst/>
            <a:gdLst/>
            <a:ahLst/>
            <a:cxnLst/>
            <a:rect l="l" t="t" r="r" b="b"/>
            <a:pathLst>
              <a:path w="6077584">
                <a:moveTo>
                  <a:pt x="0" y="0"/>
                </a:moveTo>
                <a:lnTo>
                  <a:pt x="6077572" y="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49211" y="1896630"/>
            <a:ext cx="5222875" cy="0"/>
          </a:xfrm>
          <a:custGeom>
            <a:avLst/>
            <a:gdLst/>
            <a:ahLst/>
            <a:cxnLst/>
            <a:rect l="l" t="t" r="r" b="b"/>
            <a:pathLst>
              <a:path w="5222875">
                <a:moveTo>
                  <a:pt x="0" y="0"/>
                </a:moveTo>
                <a:lnTo>
                  <a:pt x="5222621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9211" y="2036826"/>
            <a:ext cx="5222875" cy="0"/>
          </a:xfrm>
          <a:custGeom>
            <a:avLst/>
            <a:gdLst/>
            <a:ahLst/>
            <a:cxnLst/>
            <a:rect l="l" t="t" r="r" b="b"/>
            <a:pathLst>
              <a:path w="5222875">
                <a:moveTo>
                  <a:pt x="0" y="0"/>
                </a:moveTo>
                <a:lnTo>
                  <a:pt x="5222621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9211" y="2199956"/>
            <a:ext cx="5222875" cy="0"/>
          </a:xfrm>
          <a:custGeom>
            <a:avLst/>
            <a:gdLst/>
            <a:ahLst/>
            <a:cxnLst/>
            <a:rect l="l" t="t" r="r" b="b"/>
            <a:pathLst>
              <a:path w="5222875">
                <a:moveTo>
                  <a:pt x="0" y="0"/>
                </a:moveTo>
                <a:lnTo>
                  <a:pt x="5222621" y="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19189" y="2360701"/>
            <a:ext cx="5419725" cy="15240"/>
          </a:xfrm>
          <a:custGeom>
            <a:avLst/>
            <a:gdLst/>
            <a:ahLst/>
            <a:cxnLst/>
            <a:rect l="l" t="t" r="r" b="b"/>
            <a:pathLst>
              <a:path w="5419725" h="15239">
                <a:moveTo>
                  <a:pt x="0" y="15113"/>
                </a:moveTo>
                <a:lnTo>
                  <a:pt x="5419344" y="15113"/>
                </a:lnTo>
                <a:lnTo>
                  <a:pt x="5419344" y="0"/>
                </a:lnTo>
                <a:lnTo>
                  <a:pt x="0" y="0"/>
                </a:lnTo>
                <a:lnTo>
                  <a:pt x="0" y="15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9211" y="3273678"/>
            <a:ext cx="11489690" cy="15240"/>
          </a:xfrm>
          <a:custGeom>
            <a:avLst/>
            <a:gdLst/>
            <a:ahLst/>
            <a:cxnLst/>
            <a:rect l="l" t="t" r="r" b="b"/>
            <a:pathLst>
              <a:path w="11489690" h="15239">
                <a:moveTo>
                  <a:pt x="0" y="15113"/>
                </a:moveTo>
                <a:lnTo>
                  <a:pt x="11489296" y="15113"/>
                </a:lnTo>
                <a:lnTo>
                  <a:pt x="11489296" y="0"/>
                </a:lnTo>
                <a:lnTo>
                  <a:pt x="0" y="0"/>
                </a:lnTo>
                <a:lnTo>
                  <a:pt x="0" y="15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9211" y="3491547"/>
            <a:ext cx="11489690" cy="0"/>
          </a:xfrm>
          <a:custGeom>
            <a:avLst/>
            <a:gdLst/>
            <a:ahLst/>
            <a:cxnLst/>
            <a:rect l="l" t="t" r="r" b="b"/>
            <a:pathLst>
              <a:path w="11489690">
                <a:moveTo>
                  <a:pt x="0" y="0"/>
                </a:moveTo>
                <a:lnTo>
                  <a:pt x="11489296" y="0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9211" y="3743032"/>
            <a:ext cx="11489690" cy="0"/>
          </a:xfrm>
          <a:custGeom>
            <a:avLst/>
            <a:gdLst/>
            <a:ahLst/>
            <a:cxnLst/>
            <a:rect l="l" t="t" r="r" b="b"/>
            <a:pathLst>
              <a:path w="11489690">
                <a:moveTo>
                  <a:pt x="0" y="0"/>
                </a:moveTo>
                <a:lnTo>
                  <a:pt x="11489296" y="0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934846" y="4118609"/>
          <a:ext cx="10634980" cy="2715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109"/>
                <a:gridCol w="704215"/>
                <a:gridCol w="3728720"/>
                <a:gridCol w="1078229"/>
                <a:gridCol w="429260"/>
                <a:gridCol w="3748405"/>
                <a:gridCol w="443229"/>
              </a:tblGrid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0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tabLst>
                          <a:tab pos="59690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City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Agency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proposed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Crisis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Policy,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Public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Communications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0.9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0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tabLst>
                          <a:tab pos="464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211.50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Committee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Minutes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proposed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curriculum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0.2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0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tabLst>
                          <a:tab pos="5105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Gap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Analysis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Progress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0.5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0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tabLst>
                          <a:tab pos="464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117.50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Crisis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Compliance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Division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1.5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0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tabLst>
                          <a:tab pos="464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1.8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0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tabLst>
                          <a:tab pos="464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423.00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Crisis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advocate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0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tabLst>
                          <a:tab pos="464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Gap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Analysis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deadlines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Monitor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(K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Thompson)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1.7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0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tabLst>
                          <a:tab pos="464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399.50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1.7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0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tabLst>
                          <a:tab pos="464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399.50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0.6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0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tabLst>
                          <a:tab pos="464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141.00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0.2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0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tabLst>
                          <a:tab pos="5105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33350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</a:pP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Committee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Compliance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Division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1.6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$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0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tabLst>
                          <a:tab pos="4648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376.00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5" name="object 65"/>
          <p:cNvSpPr/>
          <p:nvPr/>
        </p:nvSpPr>
        <p:spPr>
          <a:xfrm>
            <a:off x="2142617" y="4822761"/>
            <a:ext cx="3729354" cy="0"/>
          </a:xfrm>
          <a:custGeom>
            <a:avLst/>
            <a:gdLst/>
            <a:ahLst/>
            <a:cxnLst/>
            <a:rect l="l" t="t" r="r" b="b"/>
            <a:pathLst>
              <a:path w="3729354">
                <a:moveTo>
                  <a:pt x="0" y="0"/>
                </a:moveTo>
                <a:lnTo>
                  <a:pt x="3729228" y="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2135111" y="5053710"/>
          <a:ext cx="3740785" cy="16503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9354"/>
              </a:tblGrid>
              <a:tr h="234315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Writing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Semi-annual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report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Writing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Semi-annual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report,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incorporate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responses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Crisis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9685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Compliance 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Patrol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Divisions,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Writing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Semi-annual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report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Crisis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advocate,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Editing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Monitoring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9685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Sem-annual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report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Crisis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Compliance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Division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advocacy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9685">
                        <a:lnSpc>
                          <a:spcPts val="825"/>
                        </a:lnSpc>
                        <a:spcBef>
                          <a:spcPts val="8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agency.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city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agency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advocacy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group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Compliance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9685">
                        <a:lnSpc>
                          <a:spcPts val="819"/>
                        </a:lnSpc>
                        <a:spcBef>
                          <a:spcPts val="8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Division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DOJ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Compliance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Division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Consent Decree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Newsletter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7" name="object 67"/>
          <p:cNvSpPr/>
          <p:nvPr/>
        </p:nvSpPr>
        <p:spPr>
          <a:xfrm>
            <a:off x="2138045" y="6935024"/>
            <a:ext cx="3731260" cy="0"/>
          </a:xfrm>
          <a:custGeom>
            <a:avLst/>
            <a:gdLst/>
            <a:ahLst/>
            <a:cxnLst/>
            <a:rect l="l" t="t" r="r" b="b"/>
            <a:pathLst>
              <a:path w="3731260">
                <a:moveTo>
                  <a:pt x="0" y="0"/>
                </a:moveTo>
                <a:lnTo>
                  <a:pt x="3730752" y="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2:55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416" y="247828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563222" y="3803903"/>
            <a:ext cx="0" cy="234950"/>
          </a:xfrm>
          <a:custGeom>
            <a:avLst/>
            <a:gdLst/>
            <a:ahLst/>
            <a:cxnLst/>
            <a:rect l="l" t="t" r="r" b="b"/>
            <a:pathLst>
              <a:path h="234950">
                <a:moveTo>
                  <a:pt x="0" y="0"/>
                </a:moveTo>
                <a:lnTo>
                  <a:pt x="0" y="234683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019917" y="3800156"/>
            <a:ext cx="547370" cy="0"/>
          </a:xfrm>
          <a:custGeom>
            <a:avLst/>
            <a:gdLst/>
            <a:ahLst/>
            <a:cxnLst/>
            <a:rect l="l" t="t" r="r" b="b"/>
            <a:pathLst>
              <a:path w="547370">
                <a:moveTo>
                  <a:pt x="0" y="0"/>
                </a:moveTo>
                <a:lnTo>
                  <a:pt x="547116" y="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19917" y="4034790"/>
            <a:ext cx="547370" cy="0"/>
          </a:xfrm>
          <a:custGeom>
            <a:avLst/>
            <a:gdLst/>
            <a:ahLst/>
            <a:cxnLst/>
            <a:rect l="l" t="t" r="r" b="b"/>
            <a:pathLst>
              <a:path w="547370">
                <a:moveTo>
                  <a:pt x="0" y="0"/>
                </a:moveTo>
                <a:lnTo>
                  <a:pt x="547116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33971" y="848182"/>
          <a:ext cx="11512550" cy="4488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4215"/>
                <a:gridCol w="3728720"/>
                <a:gridCol w="853439"/>
                <a:gridCol w="654050"/>
                <a:gridCol w="756284"/>
                <a:gridCol w="3059429"/>
                <a:gridCol w="937259"/>
              </a:tblGrid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Reponse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advocacy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agency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Crisis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wih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Compliance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3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30"/>
                        </a:lnSpc>
                        <a:tabLst>
                          <a:tab pos="5175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94.00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Division,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Gap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Analysis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progress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258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university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presentation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CPIC/BPD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Committee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5175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progress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Issues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 Monitoring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member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(K.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019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8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Bethel)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CPIC/BPD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Committee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revised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coursework,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revisions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proposed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3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30"/>
                        </a:lnSpc>
                        <a:tabLst>
                          <a:tab pos="4724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282.00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83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regarding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Dispatch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Curriculum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mapping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6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Crisis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815"/>
                        </a:lnSpc>
                      </a:pP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Training Division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Committee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0190">
                        <a:lnSpc>
                          <a:spcPts val="815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Committee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Issues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Division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724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587.50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advocacy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foundation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regarding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role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individuals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019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760"/>
                        </a:lnSpc>
                      </a:pP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lived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experience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Monitoring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member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(S.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0040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(on-site),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Committee meeting,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discusison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3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30"/>
                        </a:lnSpc>
                        <a:tabLst>
                          <a:tab pos="4724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940.00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83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6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advocate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regarding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81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treatment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resources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advocate,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diversion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3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30"/>
                        </a:lnSpc>
                        <a:tabLst>
                          <a:tab pos="4724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117.50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83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Discussion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Monitor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(K.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Thompson)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regarding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impact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treatement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6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bulletin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Committee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815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resources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Crisis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Response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strategies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0190">
                        <a:lnSpc>
                          <a:spcPts val="815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3689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045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 algn="r">
                        <a:lnSpc>
                          <a:spcPts val="81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20.6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5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5"/>
                        </a:lnSpc>
                        <a:tabLst>
                          <a:tab pos="40195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4,841.00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564515" algn="r">
                        <a:lnSpc>
                          <a:spcPts val="81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19.1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6003" y="369290"/>
            <a:ext cx="2010410" cy="38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0255" marR="5080" indent="-758190">
              <a:lnSpc>
                <a:spcPct val="108300"/>
              </a:lnSpc>
              <a:spcBef>
                <a:spcPts val="100"/>
              </a:spcBef>
            </a:pPr>
            <a:r>
              <a:rPr sz="1100" spc="-35" dirty="0">
                <a:latin typeface="Arial"/>
                <a:cs typeface="Arial"/>
              </a:rPr>
              <a:t>Baltimore </a:t>
            </a:r>
            <a:r>
              <a:rPr sz="1100" spc="-65" dirty="0">
                <a:latin typeface="Arial"/>
                <a:cs typeface="Arial"/>
              </a:rPr>
              <a:t>Consent </a:t>
            </a:r>
            <a:r>
              <a:rPr sz="1100" spc="-70" dirty="0">
                <a:latin typeface="Arial"/>
                <a:cs typeface="Arial"/>
              </a:rPr>
              <a:t>Decree </a:t>
            </a:r>
            <a:r>
              <a:rPr sz="1100" spc="-5" dirty="0">
                <a:latin typeface="Arial"/>
                <a:cs typeface="Arial"/>
              </a:rPr>
              <a:t>Monitor  </a:t>
            </a:r>
            <a:r>
              <a:rPr sz="1100" spc="-120" dirty="0">
                <a:latin typeface="Arial"/>
                <a:cs typeface="Arial"/>
              </a:rPr>
              <a:t>INVOICE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99193" y="2674302"/>
            <a:ext cx="1530985" cy="193040"/>
          </a:xfrm>
          <a:custGeom>
            <a:avLst/>
            <a:gdLst/>
            <a:ahLst/>
            <a:cxnLst/>
            <a:rect l="l" t="t" r="r" b="b"/>
            <a:pathLst>
              <a:path w="1530984" h="193039">
                <a:moveTo>
                  <a:pt x="0" y="192722"/>
                </a:moveTo>
                <a:lnTo>
                  <a:pt x="1530984" y="192722"/>
                </a:lnTo>
                <a:lnTo>
                  <a:pt x="1530984" y="0"/>
                </a:lnTo>
                <a:lnTo>
                  <a:pt x="0" y="0"/>
                </a:lnTo>
                <a:lnTo>
                  <a:pt x="0" y="192722"/>
                </a:lnTo>
                <a:close/>
              </a:path>
            </a:pathLst>
          </a:custGeom>
          <a:solidFill>
            <a:srgbClr val="D9ED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44371" y="1231378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29916" y="1231378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30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56597" y="1231378"/>
            <a:ext cx="242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1.2</a:t>
            </a:r>
            <a:r>
              <a:rPr sz="800" spc="10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13797" y="1231378"/>
            <a:ext cx="40195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475.00</a:t>
            </a:r>
            <a:r>
              <a:rPr sz="800" spc="7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53205" y="1950832"/>
            <a:ext cx="13970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imes New Roman"/>
                <a:cs typeface="Times New Roman"/>
              </a:rPr>
              <a:t>0</a:t>
            </a:r>
            <a:r>
              <a:rPr sz="800" spc="-25" dirty="0">
                <a:latin typeface="Times New Roman"/>
                <a:cs typeface="Times New Roman"/>
              </a:rPr>
              <a:t>.</a:t>
            </a:r>
            <a:r>
              <a:rPr sz="800" spc="-50" dirty="0">
                <a:latin typeface="Times New Roman"/>
                <a:cs typeface="Times New Roman"/>
              </a:rPr>
              <a:t>2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4371" y="2083040"/>
            <a:ext cx="2152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imes New Roman"/>
                <a:cs typeface="Times New Roman"/>
              </a:rPr>
              <a:t>June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29916" y="2083040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31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13797" y="2083040"/>
            <a:ext cx="27432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475</a:t>
            </a:r>
            <a:r>
              <a:rPr sz="800" spc="-10" dirty="0">
                <a:latin typeface="Times New Roman"/>
                <a:cs typeface="Times New Roman"/>
              </a:rPr>
              <a:t>.</a:t>
            </a:r>
            <a:r>
              <a:rPr sz="800" spc="-50" dirty="0">
                <a:latin typeface="Times New Roman"/>
                <a:cs typeface="Times New Roman"/>
              </a:rPr>
              <a:t>00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29064" y="2083040"/>
            <a:ext cx="7048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11767" y="2695179"/>
            <a:ext cx="64071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0" dirty="0">
                <a:latin typeface="Times New Roman"/>
                <a:cs typeface="Times New Roman"/>
              </a:rPr>
              <a:t>73.6</a:t>
            </a:r>
            <a:r>
              <a:rPr sz="800" spc="85" dirty="0">
                <a:latin typeface="Times New Roman"/>
                <a:cs typeface="Times New Roman"/>
              </a:rPr>
              <a:t> </a:t>
            </a:r>
            <a:r>
              <a:rPr sz="800" b="1" dirty="0">
                <a:latin typeface="Times New Roman"/>
                <a:cs typeface="Times New Roman"/>
              </a:rPr>
              <a:t>TOTAL: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13135" y="2695179"/>
            <a:ext cx="38036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00" b="1" spc="-40" dirty="0">
                <a:latin typeface="Times New Roman"/>
                <a:cs typeface="Times New Roman"/>
              </a:rPr>
              <a:t>34,960.00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64826" y="2695179"/>
            <a:ext cx="5778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latin typeface="Times New Roman"/>
                <a:cs typeface="Times New Roman"/>
              </a:rPr>
              <a:t>$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777969" y="2695179"/>
            <a:ext cx="11557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Times New Roman"/>
                <a:cs typeface="Times New Roman"/>
              </a:rPr>
              <a:t>26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25911" y="1231378"/>
            <a:ext cx="238061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latin typeface="Times New Roman"/>
                <a:cs typeface="Times New Roman"/>
              </a:rPr>
              <a:t>570.00 </a:t>
            </a:r>
            <a:r>
              <a:rPr sz="800" spc="-5" dirty="0">
                <a:latin typeface="Times New Roman"/>
                <a:cs typeface="Times New Roman"/>
              </a:rPr>
              <a:t>Emails with Thompson re community</a:t>
            </a:r>
            <a:r>
              <a:rPr sz="800" spc="-3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engagement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34308" y="1231378"/>
            <a:ext cx="1945639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latin typeface="Times New Roman"/>
                <a:cs typeface="Times New Roman"/>
              </a:rPr>
              <a:t>Draft request for court approval </a:t>
            </a:r>
            <a:r>
              <a:rPr sz="800" dirty="0">
                <a:latin typeface="Times New Roman"/>
                <a:cs typeface="Times New Roman"/>
              </a:rPr>
              <a:t>of </a:t>
            </a:r>
            <a:r>
              <a:rPr sz="800" spc="-30" dirty="0">
                <a:latin typeface="Times New Roman"/>
                <a:cs typeface="Times New Roman"/>
              </a:rPr>
              <a:t>FY20</a:t>
            </a:r>
            <a:r>
              <a:rPr sz="800" spc="-12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budget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54735" y="2674349"/>
            <a:ext cx="7934959" cy="0"/>
          </a:xfrm>
          <a:custGeom>
            <a:avLst/>
            <a:gdLst/>
            <a:ahLst/>
            <a:cxnLst/>
            <a:rect l="l" t="t" r="r" b="b"/>
            <a:pathLst>
              <a:path w="7934959">
                <a:moveTo>
                  <a:pt x="0" y="0"/>
                </a:moveTo>
                <a:lnTo>
                  <a:pt x="7934820" y="0"/>
                </a:lnTo>
              </a:path>
            </a:pathLst>
          </a:custGeom>
          <a:ln w="22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10369" y="2674349"/>
            <a:ext cx="6852284" cy="0"/>
          </a:xfrm>
          <a:custGeom>
            <a:avLst/>
            <a:gdLst/>
            <a:ahLst/>
            <a:cxnLst/>
            <a:rect l="l" t="t" r="r" b="b"/>
            <a:pathLst>
              <a:path w="6852284">
                <a:moveTo>
                  <a:pt x="0" y="0"/>
                </a:moveTo>
                <a:lnTo>
                  <a:pt x="6852145" y="0"/>
                </a:lnTo>
              </a:path>
            </a:pathLst>
          </a:custGeom>
          <a:ln w="22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4735" y="2864849"/>
            <a:ext cx="7930515" cy="0"/>
          </a:xfrm>
          <a:custGeom>
            <a:avLst/>
            <a:gdLst/>
            <a:ahLst/>
            <a:cxnLst/>
            <a:rect l="l" t="t" r="r" b="b"/>
            <a:pathLst>
              <a:path w="7930515">
                <a:moveTo>
                  <a:pt x="0" y="0"/>
                </a:moveTo>
                <a:lnTo>
                  <a:pt x="7930388" y="0"/>
                </a:lnTo>
              </a:path>
            </a:pathLst>
          </a:custGeom>
          <a:ln w="22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10369" y="2864849"/>
            <a:ext cx="6852284" cy="0"/>
          </a:xfrm>
          <a:custGeom>
            <a:avLst/>
            <a:gdLst/>
            <a:ahLst/>
            <a:cxnLst/>
            <a:rect l="l" t="t" r="r" b="b"/>
            <a:pathLst>
              <a:path w="6852284">
                <a:moveTo>
                  <a:pt x="0" y="0"/>
                </a:moveTo>
                <a:lnTo>
                  <a:pt x="6852145" y="0"/>
                </a:lnTo>
              </a:path>
            </a:pathLst>
          </a:custGeom>
          <a:ln w="22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43537" y="1257693"/>
            <a:ext cx="0" cy="1618615"/>
          </a:xfrm>
          <a:custGeom>
            <a:avLst/>
            <a:gdLst/>
            <a:ahLst/>
            <a:cxnLst/>
            <a:rect l="l" t="t" r="r" b="b"/>
            <a:pathLst>
              <a:path h="1618614">
                <a:moveTo>
                  <a:pt x="0" y="0"/>
                </a:moveTo>
                <a:lnTo>
                  <a:pt x="0" y="1618361"/>
                </a:lnTo>
              </a:path>
            </a:pathLst>
          </a:custGeom>
          <a:ln w="22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12973" y="1254264"/>
            <a:ext cx="0" cy="1407795"/>
          </a:xfrm>
          <a:custGeom>
            <a:avLst/>
            <a:gdLst/>
            <a:ahLst/>
            <a:cxnLst/>
            <a:rect l="l" t="t" r="r" b="b"/>
            <a:pathLst>
              <a:path h="1407795">
                <a:moveTo>
                  <a:pt x="0" y="0"/>
                </a:moveTo>
                <a:lnTo>
                  <a:pt x="0" y="14076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17419" y="1253121"/>
            <a:ext cx="0" cy="1410335"/>
          </a:xfrm>
          <a:custGeom>
            <a:avLst/>
            <a:gdLst/>
            <a:ahLst/>
            <a:cxnLst/>
            <a:rect l="l" t="t" r="r" b="b"/>
            <a:pathLst>
              <a:path h="1410335">
                <a:moveTo>
                  <a:pt x="0" y="0"/>
                </a:moveTo>
                <a:lnTo>
                  <a:pt x="0" y="1409953"/>
                </a:lnTo>
              </a:path>
            </a:pathLst>
          </a:custGeom>
          <a:ln w="11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79573" y="1265440"/>
            <a:ext cx="0" cy="1397000"/>
          </a:xfrm>
          <a:custGeom>
            <a:avLst/>
            <a:gdLst/>
            <a:ahLst/>
            <a:cxnLst/>
            <a:rect l="l" t="t" r="r" b="b"/>
            <a:pathLst>
              <a:path h="1397000">
                <a:moveTo>
                  <a:pt x="0" y="0"/>
                </a:moveTo>
                <a:lnTo>
                  <a:pt x="0" y="13964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84045" y="1264310"/>
            <a:ext cx="0" cy="1398905"/>
          </a:xfrm>
          <a:custGeom>
            <a:avLst/>
            <a:gdLst/>
            <a:ahLst/>
            <a:cxnLst/>
            <a:rect l="l" t="t" r="r" b="b"/>
            <a:pathLst>
              <a:path h="1398905">
                <a:moveTo>
                  <a:pt x="0" y="0"/>
                </a:moveTo>
                <a:lnTo>
                  <a:pt x="0" y="1398765"/>
                </a:lnTo>
              </a:path>
            </a:pathLst>
          </a:custGeom>
          <a:ln w="11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272410" y="1257693"/>
            <a:ext cx="0" cy="1618615"/>
          </a:xfrm>
          <a:custGeom>
            <a:avLst/>
            <a:gdLst/>
            <a:ahLst/>
            <a:cxnLst/>
            <a:rect l="l" t="t" r="r" b="b"/>
            <a:pathLst>
              <a:path h="1618614">
                <a:moveTo>
                  <a:pt x="0" y="0"/>
                </a:moveTo>
                <a:lnTo>
                  <a:pt x="0" y="1618361"/>
                </a:lnTo>
              </a:path>
            </a:pathLst>
          </a:custGeom>
          <a:ln w="22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499248" y="2663151"/>
            <a:ext cx="0" cy="213360"/>
          </a:xfrm>
          <a:custGeom>
            <a:avLst/>
            <a:gdLst/>
            <a:ahLst/>
            <a:cxnLst/>
            <a:rect l="l" t="t" r="r" b="b"/>
            <a:pathLst>
              <a:path h="213360">
                <a:moveTo>
                  <a:pt x="0" y="0"/>
                </a:moveTo>
                <a:lnTo>
                  <a:pt x="0" y="212902"/>
                </a:lnTo>
              </a:path>
            </a:pathLst>
          </a:custGeom>
          <a:ln w="22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027947" y="2685554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90500"/>
                </a:lnTo>
              </a:path>
            </a:pathLst>
          </a:custGeom>
          <a:ln w="22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24276" y="1254264"/>
            <a:ext cx="5664200" cy="0"/>
          </a:xfrm>
          <a:custGeom>
            <a:avLst/>
            <a:gdLst/>
            <a:ahLst/>
            <a:cxnLst/>
            <a:rect l="l" t="t" r="r" b="b"/>
            <a:pathLst>
              <a:path w="5664200">
                <a:moveTo>
                  <a:pt x="0" y="0"/>
                </a:moveTo>
                <a:lnTo>
                  <a:pt x="56642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23120" y="1258683"/>
            <a:ext cx="5666740" cy="0"/>
          </a:xfrm>
          <a:custGeom>
            <a:avLst/>
            <a:gdLst/>
            <a:ahLst/>
            <a:cxnLst/>
            <a:rect l="l" t="t" r="r" b="b"/>
            <a:pathLst>
              <a:path w="5666740">
                <a:moveTo>
                  <a:pt x="0" y="0"/>
                </a:moveTo>
                <a:lnTo>
                  <a:pt x="5666460" y="0"/>
                </a:lnTo>
              </a:path>
            </a:pathLst>
          </a:custGeom>
          <a:ln w="11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24276" y="2105926"/>
            <a:ext cx="5664200" cy="0"/>
          </a:xfrm>
          <a:custGeom>
            <a:avLst/>
            <a:gdLst/>
            <a:ahLst/>
            <a:cxnLst/>
            <a:rect l="l" t="t" r="r" b="b"/>
            <a:pathLst>
              <a:path w="5664200">
                <a:moveTo>
                  <a:pt x="0" y="0"/>
                </a:moveTo>
                <a:lnTo>
                  <a:pt x="56642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23120" y="2110345"/>
            <a:ext cx="5666740" cy="0"/>
          </a:xfrm>
          <a:custGeom>
            <a:avLst/>
            <a:gdLst/>
            <a:ahLst/>
            <a:cxnLst/>
            <a:rect l="l" t="t" r="r" b="b"/>
            <a:pathLst>
              <a:path w="5666740">
                <a:moveTo>
                  <a:pt x="0" y="0"/>
                </a:moveTo>
                <a:lnTo>
                  <a:pt x="5666460" y="0"/>
                </a:lnTo>
              </a:path>
            </a:pathLst>
          </a:custGeom>
          <a:ln w="11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895953" y="2674349"/>
            <a:ext cx="387985" cy="0"/>
          </a:xfrm>
          <a:custGeom>
            <a:avLst/>
            <a:gdLst/>
            <a:ahLst/>
            <a:cxnLst/>
            <a:rect l="l" t="t" r="r" b="b"/>
            <a:pathLst>
              <a:path w="387984">
                <a:moveTo>
                  <a:pt x="0" y="0"/>
                </a:moveTo>
                <a:lnTo>
                  <a:pt x="387718" y="0"/>
                </a:lnTo>
              </a:path>
            </a:pathLst>
          </a:custGeom>
          <a:ln w="22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895953" y="2864849"/>
            <a:ext cx="387985" cy="0"/>
          </a:xfrm>
          <a:custGeom>
            <a:avLst/>
            <a:gdLst/>
            <a:ahLst/>
            <a:cxnLst/>
            <a:rect l="l" t="t" r="r" b="b"/>
            <a:pathLst>
              <a:path w="387984">
                <a:moveTo>
                  <a:pt x="0" y="0"/>
                </a:moveTo>
                <a:lnTo>
                  <a:pt x="387718" y="0"/>
                </a:lnTo>
              </a:path>
            </a:pathLst>
          </a:custGeom>
          <a:ln w="22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01700" y="311708"/>
            <a:ext cx="1250950" cy="276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05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  <a:p>
            <a:pPr marL="50800">
              <a:lnSpc>
                <a:spcPts val="1165"/>
              </a:lnSpc>
            </a:pPr>
            <a:r>
              <a:rPr sz="1100" spc="-30" dirty="0">
                <a:latin typeface="Arial"/>
                <a:cs typeface="Arial"/>
              </a:rPr>
              <a:t>7/31/2019 </a:t>
            </a:r>
            <a:r>
              <a:rPr sz="1100" spc="114" dirty="0">
                <a:latin typeface="Arial"/>
                <a:cs typeface="Arial"/>
              </a:rPr>
              <a:t>/</a:t>
            </a:r>
            <a:r>
              <a:rPr sz="1100" spc="-170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9:11 </a:t>
            </a:r>
            <a:r>
              <a:rPr sz="1100" spc="-45" dirty="0">
                <a:latin typeface="Arial"/>
                <a:cs typeface="Arial"/>
              </a:rPr>
              <a:t>AM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361027" y="311708"/>
            <a:ext cx="563880" cy="276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805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8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30" dirty="0">
                <a:latin typeface="Times New Roman"/>
                <a:cs typeface="Times New Roman"/>
              </a:rPr>
              <a:t> </a:t>
            </a:r>
            <a:r>
              <a:rPr sz="800" spc="-25" dirty="0">
                <a:latin typeface="Times New Roman"/>
                <a:cs typeface="Times New Roman"/>
              </a:rPr>
              <a:t>126</a:t>
            </a:r>
            <a:endParaRPr sz="800">
              <a:latin typeface="Times New Roman"/>
              <a:cs typeface="Times New Roman"/>
            </a:endParaRPr>
          </a:p>
          <a:p>
            <a:pPr marL="91440" algn="ctr">
              <a:lnSpc>
                <a:spcPts val="1165"/>
              </a:lnSpc>
            </a:pPr>
            <a:r>
              <a:rPr sz="1100" spc="-110" dirty="0">
                <a:latin typeface="Arial"/>
                <a:cs typeface="Arial"/>
              </a:rPr>
              <a:t>Page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spc="-60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2:55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416" y="247828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344"/>
          <a:ext cx="11512550" cy="6236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58825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0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335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00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72085" marR="151130" indent="27305">
                        <a:lnSpc>
                          <a:spcPct val="109900"/>
                        </a:lnSpc>
                        <a:spcBef>
                          <a:spcPts val="5"/>
                        </a:spcBef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675" marR="140335" indent="-32384">
                        <a:lnSpc>
                          <a:spcPct val="109900"/>
                        </a:lnSpc>
                        <a:spcBef>
                          <a:spcPts val="5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78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5240" algn="ctr">
                        <a:lnSpc>
                          <a:spcPts val="77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Category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77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Vendor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77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0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942975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Home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Airport,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Mileage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one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way 10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miles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.58=$5.80,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Memphis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1760">
                <a:tc>
                  <a:txBody>
                    <a:bodyPr/>
                    <a:lstStyle/>
                    <a:p>
                      <a:pPr marL="21590" algn="ctr">
                        <a:lnSpc>
                          <a:spcPts val="785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6/26/2019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  <a:tabLst>
                          <a:tab pos="942975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mileage	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charged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since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lower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MS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home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airport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Mileage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785"/>
                        </a:lnSpc>
                        <a:tabLst>
                          <a:tab pos="4495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785"/>
                        </a:lnSpc>
                        <a:tabLst>
                          <a:tab pos="6762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429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Gulfport,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MS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round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trip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Receipt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#1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Lowest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charged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marL="21590" algn="ctr">
                        <a:lnSpc>
                          <a:spcPts val="835"/>
                        </a:lnSpc>
                        <a:spcBef>
                          <a:spcPts val="17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6/26/2019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  <a:spcBef>
                          <a:spcPts val="17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Air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225" marB="0"/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  <a:tabLst>
                          <a:tab pos="942975" algn="l"/>
                        </a:tabLst>
                      </a:pPr>
                      <a:r>
                        <a:rPr sz="1050" spc="-37" baseline="-19841" dirty="0">
                          <a:latin typeface="Arial"/>
                          <a:cs typeface="Arial"/>
                        </a:rPr>
                        <a:t>Delta</a:t>
                      </a:r>
                      <a:r>
                        <a:rPr sz="1050" spc="-67" baseline="-1984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30" baseline="-19841" dirty="0">
                          <a:latin typeface="Arial"/>
                          <a:cs typeface="Arial"/>
                        </a:rPr>
                        <a:t>Airlines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Memphis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higher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Air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835"/>
                        </a:lnSpc>
                        <a:spcBef>
                          <a:spcPts val="175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465.00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175"/>
                        </a:spcBef>
                        <a:tabLst>
                          <a:tab pos="5848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465.00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 marL="21590" algn="ctr">
                        <a:lnSpc>
                          <a:spcPts val="835"/>
                        </a:lnSpc>
                        <a:spcBef>
                          <a:spcPts val="54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6/26/2019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  <a:spcBef>
                          <a:spcPts val="54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/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80"/>
                        </a:spcBef>
                        <a:tabLst>
                          <a:tab pos="942975" algn="l"/>
                        </a:tabLst>
                      </a:pPr>
                      <a:r>
                        <a:rPr sz="1050" spc="-75" baseline="-19841" dirty="0">
                          <a:latin typeface="Arial"/>
                          <a:cs typeface="Arial"/>
                        </a:rPr>
                        <a:t>BWI</a:t>
                      </a:r>
                      <a:r>
                        <a:rPr sz="1050" spc="-60" baseline="-1984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67" baseline="-19841" dirty="0">
                          <a:latin typeface="Arial"/>
                          <a:cs typeface="Arial"/>
                        </a:rPr>
                        <a:t>Taxi	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Airport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Delta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Inner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Harbor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Hotel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Receipt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#2a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Taxo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4032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36.00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36.00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1590" algn="ctr">
                        <a:lnSpc>
                          <a:spcPts val="835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6/26/2019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3495">
                        <a:lnSpc>
                          <a:spcPts val="83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335"/>
                        </a:spcBef>
                        <a:tabLst>
                          <a:tab pos="942975" algn="l"/>
                        </a:tabLst>
                      </a:pPr>
                      <a:r>
                        <a:rPr sz="1050" spc="-30" baseline="-27777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1050" spc="-52" baseline="-2777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30" baseline="-27777" dirty="0">
                          <a:latin typeface="Arial"/>
                          <a:cs typeface="Arial"/>
                        </a:rPr>
                        <a:t>diem	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diem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partial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$53.25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ts val="835"/>
                        </a:lnSpc>
                        <a:tabLst>
                          <a:tab pos="4032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53.25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ts val="835"/>
                        </a:lnSpc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53.25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1590" algn="ctr">
                        <a:lnSpc>
                          <a:spcPts val="835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6/26/2019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3495">
                        <a:lnSpc>
                          <a:spcPts val="83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Moges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Transportation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Delta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Inner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Harbor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Hotel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Airport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#2b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Taxi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ts val="835"/>
                        </a:lnSpc>
                        <a:tabLst>
                          <a:tab pos="4032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ts val="835"/>
                        </a:lnSpc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 marL="21590" algn="ctr">
                        <a:lnSpc>
                          <a:spcPts val="835"/>
                        </a:lnSpc>
                        <a:spcBef>
                          <a:spcPts val="54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6/26/2019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  <a:spcBef>
                          <a:spcPts val="54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Lodging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/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530"/>
                        </a:spcBef>
                        <a:tabLst>
                          <a:tab pos="94297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Delta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Hotel	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Rate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reduced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Venable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contracted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rate,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see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Receipt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#3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Lodging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152.35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58483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152.35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2085">
                <a:tc>
                  <a:txBody>
                    <a:bodyPr/>
                    <a:lstStyle/>
                    <a:p>
                      <a:pPr marL="21590" algn="ctr">
                        <a:lnSpc>
                          <a:spcPts val="835"/>
                        </a:lnSpc>
                        <a:spcBef>
                          <a:spcPts val="42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6/26/2019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  <a:spcBef>
                          <a:spcPts val="42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409"/>
                        </a:spcBef>
                        <a:tabLst>
                          <a:tab pos="942975" algn="l"/>
                        </a:tabLst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diem	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Per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diem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partial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$53.25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835"/>
                        </a:lnSpc>
                        <a:spcBef>
                          <a:spcPts val="420"/>
                        </a:spcBef>
                        <a:tabLst>
                          <a:tab pos="4032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53.25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420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53.25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429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Home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Airport,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Mileage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one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way 10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miles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.58=$5.80,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Memphis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1760">
                <a:tc>
                  <a:txBody>
                    <a:bodyPr/>
                    <a:lstStyle/>
                    <a:p>
                      <a:pPr marL="21590" algn="ctr">
                        <a:lnSpc>
                          <a:spcPts val="785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6/26/2019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785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  <a:tabLst>
                          <a:tab pos="942975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mileage	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charged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since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lower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MS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home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airport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Mileage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785"/>
                        </a:lnSpc>
                        <a:tabLst>
                          <a:tab pos="44958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785"/>
                        </a:lnSpc>
                        <a:tabLst>
                          <a:tab pos="6762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5.80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10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ts val="835"/>
                        </a:lnSpc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265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68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395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2:55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416" y="247828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1928"/>
          <a:ext cx="9075420" cy="6131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58825"/>
                <a:gridCol w="685800"/>
                <a:gridCol w="875665"/>
              </a:tblGrid>
              <a:tr h="187325">
                <a:tc rowSpan="3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0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5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15"/>
                        </a:lnSpc>
                        <a:tabLst>
                          <a:tab pos="5854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811.45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2:55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416" y="247828"/>
            <a:ext cx="1301750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8475" marR="5080" indent="-486409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40" dirty="0">
                <a:latin typeface="Arial"/>
                <a:cs typeface="Arial"/>
              </a:rPr>
              <a:t>Consent Decree </a:t>
            </a:r>
            <a:r>
              <a:rPr sz="700" dirty="0">
                <a:latin typeface="Arial"/>
                <a:cs typeface="Arial"/>
              </a:rPr>
              <a:t>Monitor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5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969403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7475"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124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4,841.00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811.45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124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5,652.45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R="1270" algn="r">
                        <a:lnSpc>
                          <a:spcPts val="810"/>
                        </a:lnSpc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0800">
                        <a:lnSpc>
                          <a:spcPts val="810"/>
                        </a:lnSpc>
                        <a:tabLst>
                          <a:tab pos="463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19.10</a:t>
                      </a:r>
                      <a:r>
                        <a:rPr sz="7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37" baseline="3968" dirty="0">
                          <a:latin typeface="Arial"/>
                          <a:cs typeface="Arial"/>
                        </a:rPr>
                        <a:t>hours</a:t>
                      </a:r>
                      <a:endParaRPr sz="1050" baseline="3968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RTD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150100" cy="127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50" y="171174"/>
            <a:ext cx="7496252" cy="9418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46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787" y="8509507"/>
            <a:ext cx="5170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EE4622"/>
                </a:solidFill>
                <a:latin typeface="Arial"/>
                <a:cs typeface="Arial"/>
              </a:rPr>
              <a:t>Morgan State </a:t>
            </a:r>
            <a:r>
              <a:rPr sz="1800" b="1" dirty="0">
                <a:solidFill>
                  <a:srgbClr val="EE4622"/>
                </a:solidFill>
                <a:latin typeface="Arial"/>
                <a:cs typeface="Arial"/>
              </a:rPr>
              <a:t>Univ </a:t>
            </a:r>
            <a:r>
              <a:rPr sz="1800" b="1" spc="-5" dirty="0">
                <a:solidFill>
                  <a:srgbClr val="EE4622"/>
                </a:solidFill>
                <a:latin typeface="Arial"/>
                <a:cs typeface="Arial"/>
              </a:rPr>
              <a:t>Institute </a:t>
            </a:r>
            <a:r>
              <a:rPr sz="1800" b="1" dirty="0">
                <a:solidFill>
                  <a:srgbClr val="EE4622"/>
                </a:solidFill>
                <a:latin typeface="Arial"/>
                <a:cs typeface="Arial"/>
              </a:rPr>
              <a:t>for </a:t>
            </a:r>
            <a:r>
              <a:rPr sz="1800" b="1" spc="-5" dirty="0">
                <a:solidFill>
                  <a:srgbClr val="EE4622"/>
                </a:solidFill>
                <a:latin typeface="Arial"/>
                <a:cs typeface="Arial"/>
              </a:rPr>
              <a:t>Urban</a:t>
            </a:r>
            <a:r>
              <a:rPr sz="1800" b="1" spc="15" dirty="0">
                <a:solidFill>
                  <a:srgbClr val="EE462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E4622"/>
                </a:solidFill>
                <a:latin typeface="Arial"/>
                <a:cs typeface="Arial"/>
              </a:rPr>
              <a:t>Research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1241" y="8904223"/>
            <a:ext cx="10350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BE2B0D"/>
                </a:solidFill>
                <a:latin typeface="Arial"/>
                <a:cs typeface="Arial"/>
              </a:rPr>
              <a:t>Tel</a:t>
            </a:r>
            <a:r>
              <a:rPr sz="1000" b="1" spc="-55" dirty="0">
                <a:solidFill>
                  <a:srgbClr val="BE2B0D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BE2B0D"/>
                </a:solidFill>
                <a:latin typeface="Arial"/>
                <a:cs typeface="Arial"/>
              </a:rPr>
              <a:t>443-885-3004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7141" y="8832722"/>
            <a:ext cx="1295400" cy="46990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ts val="1150"/>
              </a:lnSpc>
              <a:spcBef>
                <a:spcPts val="175"/>
              </a:spcBef>
            </a:pPr>
            <a:r>
              <a:rPr sz="1000" spc="-10" dirty="0">
                <a:solidFill>
                  <a:srgbClr val="BE2B0D"/>
                </a:solidFill>
                <a:latin typeface="Arial"/>
                <a:cs typeface="Arial"/>
              </a:rPr>
              <a:t>1700 </a:t>
            </a:r>
            <a:r>
              <a:rPr sz="1000" spc="-5" dirty="0">
                <a:solidFill>
                  <a:srgbClr val="BE2B0D"/>
                </a:solidFill>
                <a:latin typeface="Arial"/>
                <a:cs typeface="Arial"/>
              </a:rPr>
              <a:t>East Cold Spring  </a:t>
            </a:r>
            <a:r>
              <a:rPr sz="1000" spc="-10" dirty="0">
                <a:solidFill>
                  <a:srgbClr val="BE2B0D"/>
                </a:solidFill>
                <a:latin typeface="Arial"/>
                <a:cs typeface="Arial"/>
              </a:rPr>
              <a:t>Lane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25"/>
              </a:lnSpc>
            </a:pPr>
            <a:r>
              <a:rPr sz="1000" spc="-5" dirty="0">
                <a:solidFill>
                  <a:srgbClr val="BE2B0D"/>
                </a:solidFill>
                <a:latin typeface="Arial"/>
                <a:cs typeface="Arial"/>
              </a:rPr>
              <a:t>Baltimore, </a:t>
            </a:r>
            <a:r>
              <a:rPr sz="1000" spc="-10" dirty="0">
                <a:solidFill>
                  <a:srgbClr val="BE2B0D"/>
                </a:solidFill>
                <a:latin typeface="Arial"/>
                <a:cs typeface="Arial"/>
              </a:rPr>
              <a:t>MD</a:t>
            </a:r>
            <a:r>
              <a:rPr sz="1000" spc="-25" dirty="0">
                <a:solidFill>
                  <a:srgbClr val="BE2B0D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BE2B0D"/>
                </a:solidFill>
                <a:latin typeface="Arial"/>
                <a:cs typeface="Arial"/>
              </a:rPr>
              <a:t>21251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31640" y="8905747"/>
            <a:ext cx="1946275" cy="32385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ts val="1150"/>
              </a:lnSpc>
              <a:spcBef>
                <a:spcPts val="175"/>
              </a:spcBef>
            </a:pPr>
            <a:r>
              <a:rPr sz="1000" spc="-5" dirty="0">
                <a:solidFill>
                  <a:srgbClr val="BE2B0D"/>
                </a:solidFill>
                <a:latin typeface="Arial"/>
                <a:cs typeface="Arial"/>
              </a:rPr>
              <a:t>https://</a:t>
            </a:r>
            <a:r>
              <a:rPr sz="1000" spc="-5" dirty="0">
                <a:solidFill>
                  <a:srgbClr val="BE2B0D"/>
                </a:solidFill>
                <a:latin typeface="Arial"/>
                <a:cs typeface="Arial"/>
                <a:hlinkClick r:id="rId2"/>
              </a:rPr>
              <a:t>www.morgan.edu/iur </a:t>
            </a:r>
            <a:r>
              <a:rPr sz="1000" spc="-5" dirty="0">
                <a:solidFill>
                  <a:srgbClr val="BE2B0D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Arial"/>
                <a:cs typeface="Arial"/>
                <a:hlinkClick r:id="rId3"/>
              </a:rPr>
              <a:t>Natasha.PrattHarris@morgan.ed</a:t>
            </a:r>
            <a:r>
              <a:rPr sz="1000" spc="-5" dirty="0">
                <a:solidFill>
                  <a:srgbClr val="BE2B0D"/>
                </a:solidFill>
                <a:latin typeface="Arial"/>
                <a:cs typeface="Arial"/>
                <a:hlinkClick r:id="rId3"/>
              </a:rPr>
              <a:t>u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8848343"/>
            <a:ext cx="1485900" cy="0"/>
          </a:xfrm>
          <a:custGeom>
            <a:avLst/>
            <a:gdLst/>
            <a:ahLst/>
            <a:cxnLst/>
            <a:rect l="l" t="t" r="r" b="b"/>
            <a:pathLst>
              <a:path w="1485900">
                <a:moveTo>
                  <a:pt x="0" y="0"/>
                </a:moveTo>
                <a:lnTo>
                  <a:pt x="14859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43100" y="8842247"/>
            <a:ext cx="12700" cy="12700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191"/>
                </a:lnTo>
                <a:lnTo>
                  <a:pt x="0" y="1219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5292" y="8848343"/>
            <a:ext cx="1702435" cy="0"/>
          </a:xfrm>
          <a:custGeom>
            <a:avLst/>
            <a:gdLst/>
            <a:ahLst/>
            <a:cxnLst/>
            <a:rect l="l" t="t" r="r" b="b"/>
            <a:pathLst>
              <a:path w="1702435">
                <a:moveTo>
                  <a:pt x="0" y="0"/>
                </a:moveTo>
                <a:lnTo>
                  <a:pt x="1702168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57600" y="8842247"/>
            <a:ext cx="12700" cy="12700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1" y="0"/>
                </a:lnTo>
                <a:lnTo>
                  <a:pt x="12191" y="12191"/>
                </a:lnTo>
                <a:lnTo>
                  <a:pt x="0" y="1219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69779" y="8848343"/>
            <a:ext cx="2159635" cy="0"/>
          </a:xfrm>
          <a:custGeom>
            <a:avLst/>
            <a:gdLst/>
            <a:ahLst/>
            <a:cxnLst/>
            <a:rect l="l" t="t" r="r" b="b"/>
            <a:pathLst>
              <a:path w="2159635">
                <a:moveTo>
                  <a:pt x="0" y="0"/>
                </a:moveTo>
                <a:lnTo>
                  <a:pt x="2159368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8043" y="9321621"/>
            <a:ext cx="1495425" cy="0"/>
          </a:xfrm>
          <a:custGeom>
            <a:avLst/>
            <a:gdLst/>
            <a:ahLst/>
            <a:cxnLst/>
            <a:rect l="l" t="t" r="r" b="b"/>
            <a:pathLst>
              <a:path w="1495425">
                <a:moveTo>
                  <a:pt x="0" y="0"/>
                </a:moveTo>
                <a:lnTo>
                  <a:pt x="1494917" y="0"/>
                </a:lnTo>
              </a:path>
            </a:pathLst>
          </a:custGeom>
          <a:ln w="562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33943" y="9293491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56259" y="0"/>
                </a:lnTo>
                <a:lnTo>
                  <a:pt x="56259" y="56259"/>
                </a:lnTo>
                <a:lnTo>
                  <a:pt x="0" y="562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90217" y="9321621"/>
            <a:ext cx="1667510" cy="0"/>
          </a:xfrm>
          <a:custGeom>
            <a:avLst/>
            <a:gdLst/>
            <a:ahLst/>
            <a:cxnLst/>
            <a:rect l="l" t="t" r="r" b="b"/>
            <a:pathLst>
              <a:path w="1667510">
                <a:moveTo>
                  <a:pt x="0" y="0"/>
                </a:moveTo>
                <a:lnTo>
                  <a:pt x="1667243" y="0"/>
                </a:lnTo>
              </a:path>
            </a:pathLst>
          </a:custGeom>
          <a:ln w="562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48430" y="9293491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0" y="0"/>
                </a:moveTo>
                <a:lnTo>
                  <a:pt x="56259" y="0"/>
                </a:lnTo>
                <a:lnTo>
                  <a:pt x="56259" y="56259"/>
                </a:lnTo>
                <a:lnTo>
                  <a:pt x="0" y="562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04704" y="9321621"/>
            <a:ext cx="2124710" cy="0"/>
          </a:xfrm>
          <a:custGeom>
            <a:avLst/>
            <a:gdLst/>
            <a:ahLst/>
            <a:cxnLst/>
            <a:rect l="l" t="t" r="r" b="b"/>
            <a:pathLst>
              <a:path w="2124710">
                <a:moveTo>
                  <a:pt x="0" y="0"/>
                </a:moveTo>
                <a:lnTo>
                  <a:pt x="2124443" y="0"/>
                </a:lnTo>
              </a:path>
            </a:pathLst>
          </a:custGeom>
          <a:ln w="562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48730" y="9321621"/>
            <a:ext cx="1266825" cy="0"/>
          </a:xfrm>
          <a:custGeom>
            <a:avLst/>
            <a:gdLst/>
            <a:ahLst/>
            <a:cxnLst/>
            <a:rect l="l" t="t" r="r" b="b"/>
            <a:pathLst>
              <a:path w="1266825">
                <a:moveTo>
                  <a:pt x="0" y="0"/>
                </a:moveTo>
                <a:lnTo>
                  <a:pt x="1266317" y="0"/>
                </a:lnTo>
              </a:path>
            </a:pathLst>
          </a:custGeom>
          <a:ln w="562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30086" y="8855989"/>
            <a:ext cx="912850" cy="265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44500" y="773810"/>
            <a:ext cx="811530" cy="56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1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July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17,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10"/>
              </a:lnSpc>
            </a:pPr>
            <a:r>
              <a:rPr sz="1800" spc="-5" dirty="0">
                <a:latin typeface="Arial"/>
                <a:cs typeface="Arial"/>
              </a:rPr>
              <a:t>2019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006475" marR="5080">
              <a:lnSpc>
                <a:spcPts val="2530"/>
              </a:lnSpc>
              <a:spcBef>
                <a:spcPts val="270"/>
              </a:spcBef>
            </a:pPr>
            <a:r>
              <a:rPr spc="-5" dirty="0"/>
              <a:t>Invoice No. 1 Venable LLP BPD  Monitoring Team Community</a:t>
            </a:r>
            <a:r>
              <a:rPr spc="-20" dirty="0"/>
              <a:t> </a:t>
            </a:r>
            <a:r>
              <a:rPr dirty="0"/>
              <a:t>Survey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44500" y="1592199"/>
            <a:ext cx="1228090" cy="187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75"/>
              </a:lnSpc>
              <a:spcBef>
                <a:spcPts val="95"/>
              </a:spcBef>
            </a:pPr>
            <a:r>
              <a:rPr sz="1000" b="1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055"/>
              </a:lnSpc>
            </a:pPr>
            <a:r>
              <a:rPr sz="900" spc="-5" dirty="0">
                <a:solidFill>
                  <a:srgbClr val="BE2B0D"/>
                </a:solidFill>
                <a:latin typeface="Arial"/>
                <a:cs typeface="Arial"/>
              </a:rPr>
              <a:t>Venable</a:t>
            </a:r>
            <a:r>
              <a:rPr sz="900" dirty="0">
                <a:solidFill>
                  <a:srgbClr val="BE2B0D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BE2B0D"/>
                </a:solidFill>
                <a:latin typeface="Arial"/>
                <a:cs typeface="Arial"/>
              </a:rPr>
              <a:t>LLP</a:t>
            </a:r>
            <a:endParaRPr sz="900">
              <a:latin typeface="Arial"/>
              <a:cs typeface="Arial"/>
            </a:endParaRPr>
          </a:p>
          <a:p>
            <a:pPr marL="12700" marR="348615">
              <a:lnSpc>
                <a:spcPct val="105500"/>
              </a:lnSpc>
            </a:pPr>
            <a:r>
              <a:rPr sz="900" spc="-5" dirty="0">
                <a:solidFill>
                  <a:srgbClr val="BE2B0D"/>
                </a:solidFill>
                <a:latin typeface="Arial"/>
                <a:cs typeface="Arial"/>
              </a:rPr>
              <a:t>Consent Decree  Monitoring</a:t>
            </a:r>
            <a:r>
              <a:rPr sz="900" spc="-50" dirty="0">
                <a:solidFill>
                  <a:srgbClr val="BE2B0D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BE2B0D"/>
                </a:solidFill>
                <a:latin typeface="Arial"/>
                <a:cs typeface="Arial"/>
              </a:rPr>
              <a:t>Team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180"/>
              </a:lnSpc>
              <a:spcBef>
                <a:spcPts val="5"/>
              </a:spcBef>
            </a:pPr>
            <a:r>
              <a:rPr sz="1000" b="1" spc="-5" dirty="0">
                <a:solidFill>
                  <a:srgbClr val="404040"/>
                </a:solidFill>
                <a:latin typeface="Arial"/>
                <a:cs typeface="Arial"/>
              </a:rPr>
              <a:t>Ship </a:t>
            </a:r>
            <a:r>
              <a:rPr sz="1000" b="1" spc="5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060"/>
              </a:lnSpc>
            </a:pPr>
            <a:r>
              <a:rPr sz="900" spc="-5" dirty="0">
                <a:solidFill>
                  <a:srgbClr val="BE2B0D"/>
                </a:solidFill>
                <a:latin typeface="Arial"/>
                <a:cs typeface="Arial"/>
              </a:rPr>
              <a:t>Monitors: </a:t>
            </a:r>
            <a:r>
              <a:rPr sz="900" dirty="0">
                <a:solidFill>
                  <a:srgbClr val="BE2B0D"/>
                </a:solidFill>
                <a:latin typeface="Arial"/>
                <a:cs typeface="Arial"/>
              </a:rPr>
              <a:t>Seth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4400"/>
              </a:lnSpc>
              <a:spcBef>
                <a:spcPts val="10"/>
              </a:spcBef>
            </a:pPr>
            <a:r>
              <a:rPr sz="900" spc="-5" dirty="0">
                <a:solidFill>
                  <a:srgbClr val="BE2B0D"/>
                </a:solidFill>
                <a:latin typeface="Arial"/>
                <a:cs typeface="Arial"/>
              </a:rPr>
              <a:t>Rosenthal and Matthew  Barge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180"/>
              </a:lnSpc>
            </a:pPr>
            <a:r>
              <a:rPr sz="1000" b="1" spc="-5" dirty="0">
                <a:solidFill>
                  <a:srgbClr val="404040"/>
                </a:solidFill>
                <a:latin typeface="Arial"/>
                <a:cs typeface="Arial"/>
              </a:rPr>
              <a:t>Instructions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060"/>
              </a:lnSpc>
            </a:pPr>
            <a:r>
              <a:rPr sz="900" spc="-5" dirty="0">
                <a:solidFill>
                  <a:srgbClr val="BE2B0D"/>
                </a:solidFill>
                <a:latin typeface="Arial"/>
                <a:cs typeface="Arial"/>
              </a:rPr>
              <a:t>Electronic Delivery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879092" y="2625991"/>
          <a:ext cx="5439410" cy="4631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2210"/>
                <a:gridCol w="1717039"/>
              </a:tblGrid>
              <a:tr h="32004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100" b="1" spc="-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100" b="1" spc="-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spc="-114" dirty="0">
                          <a:latin typeface="Arial"/>
                          <a:cs typeface="Arial"/>
                        </a:rPr>
                        <a:t>Cash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Incentives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Participants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50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spc="-65" dirty="0">
                          <a:latin typeface="Arial"/>
                          <a:cs typeface="Arial"/>
                        </a:rPr>
                        <a:t>Supplies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spc="-40" dirty="0">
                          <a:latin typeface="Arial"/>
                          <a:cs typeface="Arial"/>
                        </a:rPr>
                        <a:t>Mileage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Reimbursement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spc="-30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Indirect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Costs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spc="-80" dirty="0">
                          <a:latin typeface="Arial"/>
                          <a:cs typeface="Arial"/>
                        </a:rPr>
                        <a:t>Stay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News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Polling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spc="-45" dirty="0">
                          <a:latin typeface="Arial"/>
                          <a:cs typeface="Arial"/>
                        </a:rPr>
                        <a:t>Translation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Survey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(English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Spanish)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spc="-4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Interviewer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Stipends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45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spc="-35" dirty="0">
                          <a:latin typeface="Arial"/>
                          <a:cs typeface="Arial"/>
                        </a:rPr>
                        <a:t>Project Coordinator</a:t>
                      </a:r>
                      <a:r>
                        <a:rPr sz="11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35" dirty="0">
                          <a:latin typeface="Arial"/>
                          <a:cs typeface="Arial"/>
                        </a:rPr>
                        <a:t>Project Coordinator</a:t>
                      </a:r>
                      <a:r>
                        <a:rPr sz="11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83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100" spc="-45" dirty="0">
                          <a:latin typeface="Arial"/>
                          <a:cs typeface="Arial"/>
                        </a:rPr>
                        <a:t>Principal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Investigator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100" spc="1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100" spc="-1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100" spc="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1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R="65405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100" b="1" spc="-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Total</a:t>
                      </a:r>
                      <a:r>
                        <a:rPr sz="1100" b="1" spc="-7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Due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100" b="1" spc="-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641</a:t>
                      </a:r>
                      <a:r>
                        <a:rPr sz="1100" b="1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45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457200" y="1381505"/>
            <a:ext cx="1252855" cy="0"/>
          </a:xfrm>
          <a:custGeom>
            <a:avLst/>
            <a:gdLst/>
            <a:ahLst/>
            <a:cxnLst/>
            <a:rect l="l" t="t" r="r" b="b"/>
            <a:pathLst>
              <a:path w="1252855">
                <a:moveTo>
                  <a:pt x="0" y="0"/>
                </a:moveTo>
                <a:lnTo>
                  <a:pt x="1252715" y="0"/>
                </a:lnTo>
              </a:path>
            </a:pathLst>
          </a:custGeom>
          <a:ln w="56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71345" y="1381505"/>
            <a:ext cx="5443855" cy="0"/>
          </a:xfrm>
          <a:custGeom>
            <a:avLst/>
            <a:gdLst/>
            <a:ahLst/>
            <a:cxnLst/>
            <a:rect l="l" t="t" r="r" b="b"/>
            <a:pathLst>
              <a:path w="5443855">
                <a:moveTo>
                  <a:pt x="0" y="0"/>
                </a:moveTo>
                <a:lnTo>
                  <a:pt x="5443728" y="0"/>
                </a:lnTo>
              </a:path>
            </a:pathLst>
          </a:custGeom>
          <a:ln w="56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2415" y="997712"/>
            <a:ext cx="864869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120"/>
              </a:spcBef>
            </a:pPr>
            <a:r>
              <a:rPr sz="650" b="1" spc="5" dirty="0">
                <a:latin typeface="Arial"/>
                <a:cs typeface="Arial"/>
              </a:rPr>
              <a:t>Invoice</a:t>
            </a:r>
            <a:r>
              <a:rPr sz="650" b="1" spc="-10" dirty="0">
                <a:latin typeface="Arial"/>
                <a:cs typeface="Arial"/>
              </a:rPr>
              <a:t> </a:t>
            </a:r>
            <a:r>
              <a:rPr sz="650" b="1" spc="10" dirty="0">
                <a:latin typeface="Arial"/>
                <a:cs typeface="Arial"/>
              </a:rPr>
              <a:t>Number</a:t>
            </a:r>
            <a:endParaRPr sz="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47596" y="871525"/>
            <a:ext cx="102616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" marR="247650" indent="155575">
              <a:lnSpc>
                <a:spcPct val="115399"/>
              </a:lnSpc>
              <a:spcBef>
                <a:spcPts val="95"/>
              </a:spcBef>
            </a:pPr>
            <a:r>
              <a:rPr sz="650" b="1" spc="5" dirty="0">
                <a:latin typeface="Arial"/>
                <a:cs typeface="Arial"/>
              </a:rPr>
              <a:t>Invoice</a:t>
            </a:r>
            <a:r>
              <a:rPr sz="650" b="1" spc="-40" dirty="0">
                <a:latin typeface="Arial"/>
                <a:cs typeface="Arial"/>
              </a:rPr>
              <a:t> </a:t>
            </a:r>
            <a:r>
              <a:rPr sz="650" b="1" spc="5" dirty="0">
                <a:latin typeface="Arial"/>
                <a:cs typeface="Arial"/>
              </a:rPr>
              <a:t>Date  </a:t>
            </a:r>
            <a:r>
              <a:rPr sz="650" b="1" spc="15" dirty="0">
                <a:latin typeface="Arial"/>
                <a:cs typeface="Arial"/>
              </a:rPr>
              <a:t>D</a:t>
            </a:r>
            <a:r>
              <a:rPr sz="650" b="1" spc="210" dirty="0">
                <a:latin typeface="Arial"/>
                <a:cs typeface="Arial"/>
              </a:rPr>
              <a:t> </a:t>
            </a:r>
            <a:r>
              <a:rPr sz="650" b="1" spc="5" dirty="0">
                <a:latin typeface="Arial"/>
                <a:cs typeface="Arial"/>
              </a:rPr>
              <a:t>/ </a:t>
            </a:r>
            <a:r>
              <a:rPr sz="650" b="1" spc="15" dirty="0">
                <a:latin typeface="Arial"/>
                <a:cs typeface="Arial"/>
              </a:rPr>
              <a:t>M </a:t>
            </a:r>
            <a:r>
              <a:rPr sz="650" b="1" spc="5" dirty="0">
                <a:latin typeface="Arial"/>
                <a:cs typeface="Arial"/>
              </a:rPr>
              <a:t>/</a:t>
            </a:r>
            <a:r>
              <a:rPr sz="650" b="1" spc="125" dirty="0">
                <a:latin typeface="Arial"/>
                <a:cs typeface="Arial"/>
              </a:rPr>
              <a:t> </a:t>
            </a:r>
            <a:r>
              <a:rPr sz="650" b="1" spc="10" dirty="0">
                <a:latin typeface="Arial"/>
                <a:cs typeface="Arial"/>
              </a:rPr>
              <a:t>Y</a:t>
            </a:r>
            <a:endParaRPr sz="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2415" y="1139444"/>
            <a:ext cx="864869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135"/>
              </a:spcBef>
            </a:pPr>
            <a:r>
              <a:rPr sz="900" spc="15" dirty="0">
                <a:latin typeface="Arial"/>
                <a:cs typeface="Arial"/>
              </a:rPr>
              <a:t>G21-0891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47596" y="1139444"/>
            <a:ext cx="102616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135"/>
              </a:spcBef>
            </a:pPr>
            <a:r>
              <a:rPr sz="900" spc="10" dirty="0">
                <a:latin typeface="Arial"/>
                <a:cs typeface="Arial"/>
              </a:rPr>
              <a:t>10-Jul-19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2565" y="1090285"/>
            <a:ext cx="3571875" cy="48831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  <a:tabLst>
                <a:tab pos="3558540" algn="l"/>
              </a:tabLst>
            </a:pPr>
            <a:r>
              <a:rPr sz="1200" u="heavy" spc="-9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1200" u="heavy" spc="-14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1200" u="heavy" spc="-12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UNIVERSITY </a:t>
            </a:r>
            <a:r>
              <a:rPr sz="1200" u="heavy" spc="-1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OF</a:t>
            </a:r>
            <a:r>
              <a:rPr sz="1200" u="heavy" spc="-13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1200" u="heavy" spc="-4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TORONTO	</a:t>
            </a:r>
            <a:endParaRPr sz="1200">
              <a:latin typeface="Verdana"/>
              <a:cs typeface="Verdana"/>
            </a:endParaRPr>
          </a:p>
          <a:p>
            <a:pPr marR="1450340" algn="ctr">
              <a:lnSpc>
                <a:spcPct val="100000"/>
              </a:lnSpc>
              <a:spcBef>
                <a:spcPts val="135"/>
              </a:spcBef>
            </a:pPr>
            <a:r>
              <a:rPr sz="900" spc="1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  <a:p>
            <a:pPr marR="1539875" algn="ctr">
              <a:lnSpc>
                <a:spcPct val="100000"/>
              </a:lnSpc>
              <a:spcBef>
                <a:spcPts val="20"/>
              </a:spcBef>
            </a:pPr>
            <a:r>
              <a:rPr sz="700" i="1" spc="15" dirty="0">
                <a:latin typeface="Arial"/>
                <a:cs typeface="Arial"/>
              </a:rPr>
              <a:t>GST </a:t>
            </a:r>
            <a:r>
              <a:rPr sz="700" i="1" spc="10" dirty="0">
                <a:latin typeface="Arial"/>
                <a:cs typeface="Arial"/>
              </a:rPr>
              <a:t>Registration </a:t>
            </a:r>
            <a:r>
              <a:rPr sz="700" i="1" spc="15" dirty="0">
                <a:latin typeface="Arial"/>
                <a:cs typeface="Arial"/>
              </a:rPr>
              <a:t>#</a:t>
            </a:r>
            <a:r>
              <a:rPr sz="700" i="1" dirty="0">
                <a:latin typeface="Arial"/>
                <a:cs typeface="Arial"/>
              </a:rPr>
              <a:t> </a:t>
            </a:r>
            <a:r>
              <a:rPr sz="700" i="1" spc="15" dirty="0">
                <a:latin typeface="Arial"/>
                <a:cs typeface="Arial"/>
              </a:rPr>
              <a:t>R108162330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2669" y="1457959"/>
            <a:ext cx="12668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i="1" spc="-5" dirty="0">
                <a:latin typeface="Arial"/>
                <a:cs typeface="Arial"/>
              </a:rPr>
              <a:t>Please </a:t>
            </a:r>
            <a:r>
              <a:rPr sz="600" b="1" i="1" dirty="0">
                <a:latin typeface="Arial"/>
                <a:cs typeface="Arial"/>
              </a:rPr>
              <a:t>quote this invoice</a:t>
            </a:r>
            <a:r>
              <a:rPr sz="600" b="1" i="1" spc="-35" dirty="0">
                <a:latin typeface="Arial"/>
                <a:cs typeface="Arial"/>
              </a:rPr>
              <a:t> </a:t>
            </a:r>
            <a:r>
              <a:rPr sz="600" b="1" i="1" spc="-5" dirty="0">
                <a:latin typeface="Arial"/>
                <a:cs typeface="Arial"/>
              </a:rPr>
              <a:t>number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2669" y="1645411"/>
            <a:ext cx="10737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i="1" dirty="0">
                <a:latin typeface="Arial"/>
                <a:cs typeface="Arial"/>
              </a:rPr>
              <a:t>when </a:t>
            </a:r>
            <a:r>
              <a:rPr sz="600" b="1" i="1" spc="-5" dirty="0">
                <a:latin typeface="Arial"/>
                <a:cs typeface="Arial"/>
              </a:rPr>
              <a:t>referring </a:t>
            </a:r>
            <a:r>
              <a:rPr sz="600" b="1" i="1" dirty="0">
                <a:latin typeface="Arial"/>
                <a:cs typeface="Arial"/>
              </a:rPr>
              <a:t>to the</a:t>
            </a:r>
            <a:r>
              <a:rPr sz="600" b="1" i="1" spc="-55" dirty="0">
                <a:latin typeface="Arial"/>
                <a:cs typeface="Arial"/>
              </a:rPr>
              <a:t> </a:t>
            </a:r>
            <a:r>
              <a:rPr sz="600" b="1" i="1" dirty="0">
                <a:latin typeface="Arial"/>
                <a:cs typeface="Arial"/>
              </a:rPr>
              <a:t>invoice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4311" y="2098295"/>
            <a:ext cx="2000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15" dirty="0">
                <a:latin typeface="Arial"/>
                <a:cs typeface="Arial"/>
              </a:rPr>
              <a:t>T</a:t>
            </a:r>
            <a:r>
              <a:rPr sz="800" b="1" spc="-5" dirty="0">
                <a:latin typeface="Arial"/>
                <a:cs typeface="Arial"/>
              </a:rPr>
              <a:t>O</a:t>
            </a:r>
            <a:r>
              <a:rPr sz="800" b="1" dirty="0">
                <a:latin typeface="Arial"/>
                <a:cs typeface="Arial"/>
              </a:rPr>
              <a:t>: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62527" y="2029714"/>
            <a:ext cx="675640" cy="2305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spc="-5" dirty="0">
                <a:latin typeface="Arial"/>
                <a:cs typeface="Arial"/>
              </a:rPr>
              <a:t>Re</a:t>
            </a:r>
            <a:r>
              <a:rPr sz="1350" b="1" spc="-35" dirty="0">
                <a:latin typeface="Arial"/>
                <a:cs typeface="Arial"/>
              </a:rPr>
              <a:t>v</a:t>
            </a:r>
            <a:r>
              <a:rPr sz="1350" b="1" spc="-5" dirty="0">
                <a:latin typeface="Arial"/>
                <a:cs typeface="Arial"/>
              </a:rPr>
              <a:t>i</a:t>
            </a:r>
            <a:r>
              <a:rPr sz="1350" b="1" spc="-15" dirty="0">
                <a:latin typeface="Arial"/>
                <a:cs typeface="Arial"/>
              </a:rPr>
              <a:t>s</a:t>
            </a:r>
            <a:r>
              <a:rPr sz="1350" b="1" spc="-5" dirty="0">
                <a:latin typeface="Arial"/>
                <a:cs typeface="Arial"/>
              </a:rPr>
              <a:t>ed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8604" y="1882395"/>
            <a:ext cx="2228850" cy="378460"/>
          </a:xfrm>
          <a:prstGeom prst="rect">
            <a:avLst/>
          </a:prstGeom>
          <a:ln w="7619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188595" marR="551815">
              <a:lnSpc>
                <a:spcPts val="1430"/>
              </a:lnSpc>
              <a:spcBef>
                <a:spcPts val="30"/>
              </a:spcBef>
            </a:pPr>
            <a:r>
              <a:rPr sz="650" b="1" i="1" spc="5" dirty="0">
                <a:latin typeface="Arial"/>
                <a:cs typeface="Arial"/>
              </a:rPr>
              <a:t>Please </a:t>
            </a:r>
            <a:r>
              <a:rPr sz="650" b="1" i="1" spc="10" dirty="0">
                <a:latin typeface="Arial"/>
                <a:cs typeface="Arial"/>
              </a:rPr>
              <a:t>make </a:t>
            </a:r>
            <a:r>
              <a:rPr sz="650" b="1" i="1" spc="5" dirty="0">
                <a:latin typeface="Arial"/>
                <a:cs typeface="Arial"/>
              </a:rPr>
              <a:t>cheques payable </a:t>
            </a:r>
            <a:r>
              <a:rPr sz="650" b="1" i="1" spc="10" dirty="0">
                <a:latin typeface="Arial"/>
                <a:cs typeface="Arial"/>
              </a:rPr>
              <a:t>to the  </a:t>
            </a:r>
            <a:r>
              <a:rPr sz="650" b="1" i="1" spc="5" dirty="0">
                <a:latin typeface="Arial"/>
                <a:cs typeface="Arial"/>
              </a:rPr>
              <a:t>University of</a:t>
            </a:r>
            <a:r>
              <a:rPr sz="650" b="1" i="1" spc="10" dirty="0">
                <a:latin typeface="Arial"/>
                <a:cs typeface="Arial"/>
              </a:rPr>
              <a:t> </a:t>
            </a:r>
            <a:r>
              <a:rPr sz="650" b="1" i="1" spc="5" dirty="0">
                <a:latin typeface="Arial"/>
                <a:cs typeface="Arial"/>
              </a:rPr>
              <a:t>Toronto.</a:t>
            </a:r>
            <a:endParaRPr sz="6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3055" y="2062632"/>
            <a:ext cx="1946910" cy="760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0"/>
              </a:spcBef>
            </a:pPr>
            <a:r>
              <a:rPr sz="900" b="1" spc="15" dirty="0">
                <a:latin typeface="Arial"/>
                <a:cs typeface="Arial"/>
              </a:rPr>
              <a:t>Baltimore Police Monitoring</a:t>
            </a:r>
            <a:r>
              <a:rPr sz="900" b="1" spc="-40" dirty="0">
                <a:latin typeface="Arial"/>
                <a:cs typeface="Arial"/>
              </a:rPr>
              <a:t> </a:t>
            </a:r>
            <a:r>
              <a:rPr sz="900" b="1" spc="15" dirty="0">
                <a:latin typeface="Arial"/>
                <a:cs typeface="Arial"/>
              </a:rPr>
              <a:t>Team  Venable</a:t>
            </a:r>
            <a:r>
              <a:rPr sz="900" b="1" dirty="0">
                <a:latin typeface="Arial"/>
                <a:cs typeface="Arial"/>
              </a:rPr>
              <a:t> </a:t>
            </a:r>
            <a:r>
              <a:rPr sz="900" b="1" spc="20" dirty="0">
                <a:latin typeface="Arial"/>
                <a:cs typeface="Arial"/>
              </a:rPr>
              <a:t>LLp</a:t>
            </a:r>
            <a:endParaRPr sz="900">
              <a:latin typeface="Arial"/>
              <a:cs typeface="Arial"/>
            </a:endParaRPr>
          </a:p>
          <a:p>
            <a:pPr marL="12700" marR="341630">
              <a:lnSpc>
                <a:spcPct val="100000"/>
              </a:lnSpc>
            </a:pPr>
            <a:r>
              <a:rPr sz="900" b="1" spc="15" dirty="0">
                <a:latin typeface="Arial"/>
                <a:cs typeface="Arial"/>
              </a:rPr>
              <a:t>600 Massachusetts </a:t>
            </a:r>
            <a:r>
              <a:rPr sz="900" b="1" spc="-5" dirty="0">
                <a:latin typeface="Arial"/>
                <a:cs typeface="Arial"/>
              </a:rPr>
              <a:t>Ave,</a:t>
            </a:r>
            <a:r>
              <a:rPr sz="900" b="1" spc="-55" dirty="0">
                <a:latin typeface="Arial"/>
                <a:cs typeface="Arial"/>
              </a:rPr>
              <a:t> </a:t>
            </a:r>
            <a:r>
              <a:rPr sz="900" b="1" spc="25" dirty="0">
                <a:latin typeface="Arial"/>
                <a:cs typeface="Arial"/>
              </a:rPr>
              <a:t>NW  </a:t>
            </a:r>
            <a:r>
              <a:rPr sz="900" b="1" spc="15" dirty="0">
                <a:latin typeface="Arial"/>
                <a:cs typeface="Arial"/>
              </a:rPr>
              <a:t>Washington</a:t>
            </a:r>
            <a:r>
              <a:rPr sz="900" b="1" spc="10" dirty="0">
                <a:latin typeface="Arial"/>
                <a:cs typeface="Arial"/>
              </a:rPr>
              <a:t> </a:t>
            </a:r>
            <a:r>
              <a:rPr sz="900" b="1" spc="20" dirty="0">
                <a:latin typeface="Arial"/>
                <a:cs typeface="Arial"/>
              </a:rPr>
              <a:t>DC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900" b="1" spc="15" dirty="0">
                <a:latin typeface="Arial"/>
                <a:cs typeface="Arial"/>
              </a:rPr>
              <a:t>20001</a:t>
            </a:r>
            <a:r>
              <a:rPr sz="900" b="1" dirty="0">
                <a:latin typeface="Arial"/>
                <a:cs typeface="Arial"/>
              </a:rPr>
              <a:t> </a:t>
            </a:r>
            <a:r>
              <a:rPr sz="900" b="1" spc="20" dirty="0">
                <a:latin typeface="Arial"/>
                <a:cs typeface="Arial"/>
              </a:rPr>
              <a:t>USQ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0155" y="2928873"/>
            <a:ext cx="123317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00" b="1" spc="-15" dirty="0">
                <a:latin typeface="Arial"/>
                <a:cs typeface="Arial"/>
              </a:rPr>
              <a:t>ATTN: </a:t>
            </a:r>
            <a:r>
              <a:rPr sz="900" b="1" spc="15" dirty="0">
                <a:latin typeface="Arial"/>
                <a:cs typeface="Arial"/>
              </a:rPr>
              <a:t>Seth</a:t>
            </a:r>
            <a:r>
              <a:rPr sz="900" b="1" spc="-100" dirty="0">
                <a:latin typeface="Arial"/>
                <a:cs typeface="Arial"/>
              </a:rPr>
              <a:t> </a:t>
            </a:r>
            <a:r>
              <a:rPr sz="900" b="1" spc="15" dirty="0">
                <a:latin typeface="Arial"/>
                <a:cs typeface="Arial"/>
              </a:rPr>
              <a:t>Rosenthal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48604" y="2260352"/>
            <a:ext cx="2228850" cy="972819"/>
          </a:xfrm>
          <a:prstGeom prst="rect">
            <a:avLst/>
          </a:prstGeom>
          <a:ln w="7619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250"/>
              </a:spcBef>
            </a:pPr>
            <a:r>
              <a:rPr sz="650" spc="10" dirty="0">
                <a:latin typeface="Arial"/>
                <a:cs typeface="Arial"/>
              </a:rPr>
              <a:t>Remit </a:t>
            </a:r>
            <a:r>
              <a:rPr sz="650" spc="5" dirty="0">
                <a:latin typeface="Arial"/>
                <a:cs typeface="Arial"/>
              </a:rPr>
              <a:t>payment </a:t>
            </a:r>
            <a:r>
              <a:rPr sz="650" spc="10" dirty="0">
                <a:latin typeface="Arial"/>
                <a:cs typeface="Arial"/>
              </a:rPr>
              <a:t>and invoice copy</a:t>
            </a:r>
            <a:r>
              <a:rPr sz="650" spc="-15" dirty="0">
                <a:latin typeface="Arial"/>
                <a:cs typeface="Arial"/>
              </a:rPr>
              <a:t> </a:t>
            </a:r>
            <a:r>
              <a:rPr sz="650" spc="5" dirty="0">
                <a:latin typeface="Arial"/>
                <a:cs typeface="Arial"/>
              </a:rPr>
              <a:t>to:</a:t>
            </a:r>
            <a:endParaRPr sz="650">
              <a:latin typeface="Arial"/>
              <a:cs typeface="Arial"/>
            </a:endParaRPr>
          </a:p>
          <a:p>
            <a:pPr marL="593090">
              <a:lnSpc>
                <a:spcPct val="100000"/>
              </a:lnSpc>
              <a:spcBef>
                <a:spcPts val="150"/>
              </a:spcBef>
            </a:pPr>
            <a:r>
              <a:rPr sz="800" b="1" spc="-5" dirty="0">
                <a:latin typeface="Arial"/>
                <a:cs typeface="Arial"/>
              </a:rPr>
              <a:t>University </a:t>
            </a:r>
            <a:r>
              <a:rPr sz="800" b="1" dirty="0">
                <a:latin typeface="Arial"/>
                <a:cs typeface="Arial"/>
              </a:rPr>
              <a:t>of</a:t>
            </a:r>
            <a:r>
              <a:rPr sz="800" b="1" spc="-30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Toronto</a:t>
            </a:r>
            <a:endParaRPr sz="800">
              <a:latin typeface="Arial"/>
              <a:cs typeface="Arial"/>
            </a:endParaRPr>
          </a:p>
          <a:p>
            <a:pPr marL="297180" marR="278765" algn="ctr">
              <a:lnSpc>
                <a:spcPts val="1080"/>
              </a:lnSpc>
              <a:spcBef>
                <a:spcPts val="55"/>
              </a:spcBef>
            </a:pPr>
            <a:r>
              <a:rPr sz="650" spc="5" dirty="0">
                <a:latin typeface="Arial"/>
                <a:cs typeface="Arial"/>
              </a:rPr>
              <a:t>Research </a:t>
            </a:r>
            <a:r>
              <a:rPr sz="650" spc="10" dirty="0">
                <a:latin typeface="Arial"/>
                <a:cs typeface="Arial"/>
              </a:rPr>
              <a:t>Oversight and </a:t>
            </a:r>
            <a:r>
              <a:rPr sz="650" spc="5" dirty="0">
                <a:latin typeface="Arial"/>
                <a:cs typeface="Arial"/>
              </a:rPr>
              <a:t>Compliance </a:t>
            </a:r>
            <a:r>
              <a:rPr sz="650" spc="10" dirty="0">
                <a:latin typeface="Arial"/>
                <a:cs typeface="Arial"/>
              </a:rPr>
              <a:t>Office  2nd </a:t>
            </a:r>
            <a:r>
              <a:rPr sz="650" dirty="0">
                <a:latin typeface="Arial"/>
                <a:cs typeface="Arial"/>
              </a:rPr>
              <a:t>floor, </a:t>
            </a:r>
            <a:r>
              <a:rPr sz="650" spc="10" dirty="0">
                <a:latin typeface="Arial"/>
                <a:cs typeface="Arial"/>
              </a:rPr>
              <a:t>McMurrich</a:t>
            </a:r>
            <a:r>
              <a:rPr sz="650" spc="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Bldg.</a:t>
            </a:r>
            <a:endParaRPr sz="650">
              <a:latin typeface="Arial"/>
              <a:cs typeface="Arial"/>
            </a:endParaRPr>
          </a:p>
          <a:p>
            <a:pPr marL="528955" marR="511809" algn="ctr">
              <a:lnSpc>
                <a:spcPts val="1080"/>
              </a:lnSpc>
            </a:pPr>
            <a:r>
              <a:rPr sz="650" spc="10" dirty="0">
                <a:latin typeface="Arial"/>
                <a:cs typeface="Arial"/>
              </a:rPr>
              <a:t>12 Queen's Park </a:t>
            </a:r>
            <a:r>
              <a:rPr sz="650" spc="5" dirty="0">
                <a:latin typeface="Arial"/>
                <a:cs typeface="Arial"/>
              </a:rPr>
              <a:t>Cresent</a:t>
            </a:r>
            <a:r>
              <a:rPr sz="650" spc="-60" dirty="0">
                <a:latin typeface="Arial"/>
                <a:cs typeface="Arial"/>
              </a:rPr>
              <a:t> </a:t>
            </a:r>
            <a:r>
              <a:rPr sz="650" spc="20" dirty="0">
                <a:latin typeface="Arial"/>
                <a:cs typeface="Arial"/>
              </a:rPr>
              <a:t>West  </a:t>
            </a:r>
            <a:r>
              <a:rPr sz="650" spc="10" dirty="0">
                <a:latin typeface="Arial"/>
                <a:cs typeface="Arial"/>
              </a:rPr>
              <a:t>Toronto, Ontario, </a:t>
            </a:r>
            <a:r>
              <a:rPr sz="650" spc="15" dirty="0">
                <a:latin typeface="Arial"/>
                <a:cs typeface="Arial"/>
              </a:rPr>
              <a:t>M5S</a:t>
            </a:r>
            <a:r>
              <a:rPr sz="650" spc="145" dirty="0">
                <a:latin typeface="Arial"/>
                <a:cs typeface="Arial"/>
              </a:rPr>
              <a:t> </a:t>
            </a:r>
            <a:r>
              <a:rPr sz="650" spc="5" dirty="0">
                <a:latin typeface="Arial"/>
                <a:cs typeface="Arial"/>
              </a:rPr>
              <a:t>1S8</a:t>
            </a:r>
            <a:endParaRPr sz="650">
              <a:latin typeface="Arial"/>
              <a:cs typeface="Arial"/>
            </a:endParaRPr>
          </a:p>
          <a:p>
            <a:pPr marL="10160" algn="ctr">
              <a:lnSpc>
                <a:spcPct val="100000"/>
              </a:lnSpc>
              <a:spcBef>
                <a:spcPts val="200"/>
              </a:spcBef>
            </a:pPr>
            <a:r>
              <a:rPr sz="650" b="1" spc="5" dirty="0">
                <a:latin typeface="Arial"/>
                <a:cs typeface="Arial"/>
              </a:rPr>
              <a:t>Attn: Soory</a:t>
            </a:r>
            <a:r>
              <a:rPr sz="650" b="1" spc="-15" dirty="0">
                <a:latin typeface="Arial"/>
                <a:cs typeface="Arial"/>
              </a:rPr>
              <a:t> </a:t>
            </a:r>
            <a:r>
              <a:rPr sz="650" b="1" spc="10" dirty="0">
                <a:latin typeface="Arial"/>
                <a:cs typeface="Arial"/>
              </a:rPr>
              <a:t>Pashmeneh</a:t>
            </a:r>
            <a:endParaRPr sz="6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31597" y="886980"/>
            <a:ext cx="24765" cy="7620"/>
          </a:xfrm>
          <a:custGeom>
            <a:avLst/>
            <a:gdLst/>
            <a:ahLst/>
            <a:cxnLst/>
            <a:rect l="l" t="t" r="r" b="b"/>
            <a:pathLst>
              <a:path w="24765" h="7619">
                <a:moveTo>
                  <a:pt x="0" y="7620"/>
                </a:moveTo>
                <a:lnTo>
                  <a:pt x="24382" y="7620"/>
                </a:lnTo>
                <a:lnTo>
                  <a:pt x="24382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8361" y="903744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19">
                <a:moveTo>
                  <a:pt x="0" y="7620"/>
                </a:moveTo>
                <a:lnTo>
                  <a:pt x="7617" y="7620"/>
                </a:lnTo>
                <a:lnTo>
                  <a:pt x="7617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36413" y="1001280"/>
            <a:ext cx="24765" cy="7620"/>
          </a:xfrm>
          <a:custGeom>
            <a:avLst/>
            <a:gdLst/>
            <a:ahLst/>
            <a:cxnLst/>
            <a:rect l="l" t="t" r="r" b="b"/>
            <a:pathLst>
              <a:path w="24764" h="7619">
                <a:moveTo>
                  <a:pt x="0" y="7620"/>
                </a:moveTo>
                <a:lnTo>
                  <a:pt x="24382" y="7620"/>
                </a:lnTo>
                <a:lnTo>
                  <a:pt x="24382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60784" y="1128534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648" y="0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36413" y="1322844"/>
            <a:ext cx="24765" cy="7620"/>
          </a:xfrm>
          <a:custGeom>
            <a:avLst/>
            <a:gdLst/>
            <a:ahLst/>
            <a:cxnLst/>
            <a:rect l="l" t="t" r="r" b="b"/>
            <a:pathLst>
              <a:path w="24764" h="7619">
                <a:moveTo>
                  <a:pt x="0" y="7620"/>
                </a:moveTo>
                <a:lnTo>
                  <a:pt x="24382" y="7620"/>
                </a:lnTo>
                <a:lnTo>
                  <a:pt x="24382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08509" y="1322844"/>
            <a:ext cx="24765" cy="7620"/>
          </a:xfrm>
          <a:custGeom>
            <a:avLst/>
            <a:gdLst/>
            <a:ahLst/>
            <a:cxnLst/>
            <a:rect l="l" t="t" r="r" b="b"/>
            <a:pathLst>
              <a:path w="24764" h="7619">
                <a:moveTo>
                  <a:pt x="0" y="7620"/>
                </a:moveTo>
                <a:lnTo>
                  <a:pt x="24382" y="7620"/>
                </a:lnTo>
                <a:lnTo>
                  <a:pt x="24382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31597" y="886982"/>
            <a:ext cx="7620" cy="24765"/>
          </a:xfrm>
          <a:custGeom>
            <a:avLst/>
            <a:gdLst/>
            <a:ahLst/>
            <a:cxnLst/>
            <a:rect l="l" t="t" r="r" b="b"/>
            <a:pathLst>
              <a:path w="7620" h="24765">
                <a:moveTo>
                  <a:pt x="0" y="24382"/>
                </a:moveTo>
                <a:lnTo>
                  <a:pt x="7617" y="24382"/>
                </a:lnTo>
                <a:lnTo>
                  <a:pt x="7617" y="0"/>
                </a:lnTo>
                <a:lnTo>
                  <a:pt x="0" y="0"/>
                </a:lnTo>
                <a:lnTo>
                  <a:pt x="0" y="24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48361" y="903744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19">
                <a:moveTo>
                  <a:pt x="0" y="7620"/>
                </a:moveTo>
                <a:lnTo>
                  <a:pt x="7617" y="7620"/>
                </a:lnTo>
                <a:lnTo>
                  <a:pt x="7617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60784" y="1309890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648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60784" y="1326654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648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31597" y="1322844"/>
            <a:ext cx="24765" cy="7620"/>
          </a:xfrm>
          <a:custGeom>
            <a:avLst/>
            <a:gdLst/>
            <a:ahLst/>
            <a:cxnLst/>
            <a:rect l="l" t="t" r="r" b="b"/>
            <a:pathLst>
              <a:path w="24765" h="7619">
                <a:moveTo>
                  <a:pt x="0" y="7620"/>
                </a:moveTo>
                <a:lnTo>
                  <a:pt x="24382" y="7620"/>
                </a:lnTo>
                <a:lnTo>
                  <a:pt x="24382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65123" y="903744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19">
                <a:moveTo>
                  <a:pt x="0" y="7620"/>
                </a:moveTo>
                <a:lnTo>
                  <a:pt x="7620" y="7620"/>
                </a:lnTo>
                <a:lnTo>
                  <a:pt x="7620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81900" y="886982"/>
            <a:ext cx="7620" cy="24765"/>
          </a:xfrm>
          <a:custGeom>
            <a:avLst/>
            <a:gdLst/>
            <a:ahLst/>
            <a:cxnLst/>
            <a:rect l="l" t="t" r="r" b="b"/>
            <a:pathLst>
              <a:path w="7620" h="24765">
                <a:moveTo>
                  <a:pt x="0" y="24382"/>
                </a:moveTo>
                <a:lnTo>
                  <a:pt x="7617" y="24382"/>
                </a:lnTo>
                <a:lnTo>
                  <a:pt x="7617" y="0"/>
                </a:lnTo>
                <a:lnTo>
                  <a:pt x="0" y="0"/>
                </a:lnTo>
                <a:lnTo>
                  <a:pt x="0" y="24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65123" y="903744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19">
                <a:moveTo>
                  <a:pt x="0" y="7620"/>
                </a:moveTo>
                <a:lnTo>
                  <a:pt x="7620" y="7620"/>
                </a:lnTo>
                <a:lnTo>
                  <a:pt x="7620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65123" y="886980"/>
            <a:ext cx="24765" cy="7620"/>
          </a:xfrm>
          <a:custGeom>
            <a:avLst/>
            <a:gdLst/>
            <a:ahLst/>
            <a:cxnLst/>
            <a:rect l="l" t="t" r="r" b="b"/>
            <a:pathLst>
              <a:path w="24765" h="7619">
                <a:moveTo>
                  <a:pt x="0" y="7620"/>
                </a:moveTo>
                <a:lnTo>
                  <a:pt x="24382" y="7620"/>
                </a:lnTo>
                <a:lnTo>
                  <a:pt x="24382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55968" y="890790"/>
            <a:ext cx="1009650" cy="0"/>
          </a:xfrm>
          <a:custGeom>
            <a:avLst/>
            <a:gdLst/>
            <a:ahLst/>
            <a:cxnLst/>
            <a:rect l="l" t="t" r="r" b="b"/>
            <a:pathLst>
              <a:path w="1009650">
                <a:moveTo>
                  <a:pt x="0" y="0"/>
                </a:moveTo>
                <a:lnTo>
                  <a:pt x="1009192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555968" y="907554"/>
            <a:ext cx="1009650" cy="0"/>
          </a:xfrm>
          <a:custGeom>
            <a:avLst/>
            <a:gdLst/>
            <a:ahLst/>
            <a:cxnLst/>
            <a:rect l="l" t="t" r="r" b="b"/>
            <a:pathLst>
              <a:path w="1009650">
                <a:moveTo>
                  <a:pt x="0" y="0"/>
                </a:moveTo>
                <a:lnTo>
                  <a:pt x="1009192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08509" y="1001280"/>
            <a:ext cx="24765" cy="7620"/>
          </a:xfrm>
          <a:custGeom>
            <a:avLst/>
            <a:gdLst/>
            <a:ahLst/>
            <a:cxnLst/>
            <a:rect l="l" t="t" r="r" b="b"/>
            <a:pathLst>
              <a:path w="24764" h="7619">
                <a:moveTo>
                  <a:pt x="0" y="7620"/>
                </a:moveTo>
                <a:lnTo>
                  <a:pt x="24382" y="7620"/>
                </a:lnTo>
                <a:lnTo>
                  <a:pt x="24382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60784" y="1005090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648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60784" y="1021854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>
                <a:moveTo>
                  <a:pt x="0" y="0"/>
                </a:moveTo>
                <a:lnTo>
                  <a:pt x="847648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55968" y="1128534"/>
            <a:ext cx="1009650" cy="0"/>
          </a:xfrm>
          <a:custGeom>
            <a:avLst/>
            <a:gdLst/>
            <a:ahLst/>
            <a:cxnLst/>
            <a:rect l="l" t="t" r="r" b="b"/>
            <a:pathLst>
              <a:path w="1009650">
                <a:moveTo>
                  <a:pt x="0" y="0"/>
                </a:moveTo>
                <a:lnTo>
                  <a:pt x="1009192" y="0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55968" y="1309890"/>
            <a:ext cx="1009650" cy="0"/>
          </a:xfrm>
          <a:custGeom>
            <a:avLst/>
            <a:gdLst/>
            <a:ahLst/>
            <a:cxnLst/>
            <a:rect l="l" t="t" r="r" b="b"/>
            <a:pathLst>
              <a:path w="1009650">
                <a:moveTo>
                  <a:pt x="0" y="0"/>
                </a:moveTo>
                <a:lnTo>
                  <a:pt x="1009192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55968" y="1326654"/>
            <a:ext cx="1009650" cy="0"/>
          </a:xfrm>
          <a:custGeom>
            <a:avLst/>
            <a:gdLst/>
            <a:ahLst/>
            <a:cxnLst/>
            <a:rect l="l" t="t" r="r" b="b"/>
            <a:pathLst>
              <a:path w="1009650">
                <a:moveTo>
                  <a:pt x="0" y="0"/>
                </a:moveTo>
                <a:lnTo>
                  <a:pt x="1009192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65123" y="1322844"/>
            <a:ext cx="24765" cy="7620"/>
          </a:xfrm>
          <a:custGeom>
            <a:avLst/>
            <a:gdLst/>
            <a:ahLst/>
            <a:cxnLst/>
            <a:rect l="l" t="t" r="r" b="b"/>
            <a:pathLst>
              <a:path w="24765" h="7619">
                <a:moveTo>
                  <a:pt x="0" y="7620"/>
                </a:moveTo>
                <a:lnTo>
                  <a:pt x="24382" y="7620"/>
                </a:lnTo>
                <a:lnTo>
                  <a:pt x="24382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5071" y="3346958"/>
            <a:ext cx="7383780" cy="0"/>
          </a:xfrm>
          <a:custGeom>
            <a:avLst/>
            <a:gdLst/>
            <a:ahLst/>
            <a:cxnLst/>
            <a:rect l="l" t="t" r="r" b="b"/>
            <a:pathLst>
              <a:path w="7383780">
                <a:moveTo>
                  <a:pt x="0" y="0"/>
                </a:moveTo>
                <a:lnTo>
                  <a:pt x="7383780" y="0"/>
                </a:lnTo>
              </a:path>
            </a:pathLst>
          </a:custGeom>
          <a:ln w="243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191255" y="3422396"/>
          <a:ext cx="7393940" cy="5838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7569"/>
                <a:gridCol w="595630"/>
                <a:gridCol w="595630"/>
                <a:gridCol w="678180"/>
                <a:gridCol w="1836419"/>
                <a:gridCol w="568325"/>
                <a:gridCol w="872489"/>
                <a:gridCol w="433704"/>
                <a:gridCol w="921385"/>
              </a:tblGrid>
              <a:tr h="114935">
                <a:tc rowSpan="2" gridSpan="5">
                  <a:txBody>
                    <a:bodyPr/>
                    <a:lstStyle/>
                    <a:p>
                      <a:pPr marL="19050" algn="ctr">
                        <a:lnSpc>
                          <a:spcPts val="780"/>
                        </a:lnSpc>
                      </a:pPr>
                      <a:r>
                        <a:rPr sz="650" b="1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b="1" spc="10" dirty="0">
                          <a:latin typeface="Arial"/>
                          <a:cs typeface="Arial"/>
                        </a:rPr>
                        <a:t>Services Rendered by </a:t>
                      </a:r>
                      <a:r>
                        <a:rPr sz="650" b="1" spc="5" dirty="0">
                          <a:latin typeface="Arial"/>
                          <a:cs typeface="Arial"/>
                        </a:rPr>
                        <a:t>the University of</a:t>
                      </a:r>
                      <a:r>
                        <a:rPr sz="6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10" dirty="0">
                          <a:latin typeface="Arial"/>
                          <a:cs typeface="Arial"/>
                        </a:rPr>
                        <a:t>Toronto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17145" algn="ctr">
                        <a:lnSpc>
                          <a:spcPct val="100000"/>
                        </a:lnSpc>
                      </a:pPr>
                      <a:r>
                        <a:rPr sz="650" b="1" spc="10" dirty="0">
                          <a:latin typeface="Arial"/>
                          <a:cs typeface="Arial"/>
                        </a:rPr>
                        <a:t>Prepared </a:t>
                      </a:r>
                      <a:r>
                        <a:rPr sz="650" b="1" dirty="0">
                          <a:latin typeface="Arial"/>
                          <a:cs typeface="Arial"/>
                        </a:rPr>
                        <a:t>by: </a:t>
                      </a:r>
                      <a:r>
                        <a:rPr sz="650" b="1" spc="5" dirty="0">
                          <a:latin typeface="Arial"/>
                          <a:cs typeface="Arial"/>
                        </a:rPr>
                        <a:t>Soory </a:t>
                      </a:r>
                      <a:r>
                        <a:rPr sz="650" b="1" spc="10" dirty="0">
                          <a:latin typeface="Arial"/>
                          <a:cs typeface="Arial"/>
                        </a:rPr>
                        <a:t>Pashmeneh, </a:t>
                      </a:r>
                      <a:r>
                        <a:rPr sz="650" b="1" spc="5" dirty="0">
                          <a:latin typeface="Arial"/>
                          <a:cs typeface="Arial"/>
                        </a:rPr>
                        <a:t>Research</a:t>
                      </a:r>
                      <a:r>
                        <a:rPr sz="650" b="1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5" dirty="0">
                          <a:latin typeface="Arial"/>
                          <a:cs typeface="Arial"/>
                        </a:rPr>
                        <a:t>Accountant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ts val="780"/>
                        </a:lnSpc>
                      </a:pPr>
                      <a:r>
                        <a:rPr sz="650" b="1" spc="5" dirty="0">
                          <a:latin typeface="Arial"/>
                          <a:cs typeface="Arial"/>
                        </a:rPr>
                        <a:t>Phone</a:t>
                      </a:r>
                      <a:r>
                        <a:rPr sz="65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5" dirty="0">
                          <a:latin typeface="Arial"/>
                          <a:cs typeface="Arial"/>
                        </a:rPr>
                        <a:t>No.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194310">
                        <a:lnSpc>
                          <a:spcPts val="780"/>
                        </a:lnSpc>
                      </a:pPr>
                      <a:r>
                        <a:rPr sz="650" b="1" spc="5" dirty="0">
                          <a:latin typeface="Arial"/>
                          <a:cs typeface="Arial"/>
                        </a:rPr>
                        <a:t>Client's Purchase </a:t>
                      </a:r>
                      <a:r>
                        <a:rPr sz="650" b="1" spc="10" dirty="0">
                          <a:latin typeface="Arial"/>
                          <a:cs typeface="Arial"/>
                        </a:rPr>
                        <a:t>Order</a:t>
                      </a:r>
                      <a:r>
                        <a:rPr sz="65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10" dirty="0">
                          <a:latin typeface="Arial"/>
                          <a:cs typeface="Arial"/>
                        </a:rPr>
                        <a:t>Number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3515"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500" b="1" spc="15" dirty="0">
                          <a:latin typeface="Arial"/>
                          <a:cs typeface="Arial"/>
                        </a:rPr>
                        <a:t>(416)</a:t>
                      </a:r>
                      <a:r>
                        <a:rPr sz="500" b="1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b="1" spc="20" dirty="0">
                          <a:latin typeface="Arial"/>
                          <a:cs typeface="Arial"/>
                        </a:rPr>
                        <a:t>978-7028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4300">
                <a:tc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3825"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i="1" spc="15" dirty="0">
                          <a:latin typeface="Arial"/>
                          <a:cs typeface="Arial"/>
                        </a:rPr>
                        <a:t>Account</a:t>
                      </a:r>
                      <a:r>
                        <a:rPr sz="7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i="1" spc="10" dirty="0">
                          <a:latin typeface="Arial"/>
                          <a:cs typeface="Arial"/>
                        </a:rPr>
                        <a:t>No.: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i="1" spc="15" dirty="0">
                          <a:latin typeface="Arial"/>
                          <a:cs typeface="Arial"/>
                        </a:rPr>
                        <a:t>Fund</a:t>
                      </a:r>
                      <a:r>
                        <a:rPr sz="700" i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i="1" spc="15" dirty="0">
                          <a:latin typeface="Arial"/>
                          <a:cs typeface="Arial"/>
                        </a:rPr>
                        <a:t>Centre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i="1" spc="15" dirty="0">
                          <a:latin typeface="Arial"/>
                          <a:cs typeface="Arial"/>
                        </a:rPr>
                        <a:t>Fund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i="1" spc="10" dirty="0">
                          <a:latin typeface="Arial"/>
                          <a:cs typeface="Arial"/>
                        </a:rPr>
                        <a:t>Customer</a:t>
                      </a:r>
                      <a:r>
                        <a:rPr sz="700" i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i="1" spc="15" dirty="0">
                          <a:latin typeface="Arial"/>
                          <a:cs typeface="Arial"/>
                        </a:rPr>
                        <a:t>No.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2240">
                <a:tc>
                  <a:txBody>
                    <a:bodyPr/>
                    <a:lstStyle/>
                    <a:p>
                      <a:pPr marL="252095">
                        <a:lnSpc>
                          <a:spcPts val="1019"/>
                        </a:lnSpc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702000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019"/>
                        </a:lnSpc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208799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019"/>
                        </a:lnSpc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507269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19"/>
                        </a:lnSpc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313407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78740">
                <a:tc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801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HST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STATUS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&gt;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1217295" algn="l"/>
                        </a:tabLst>
                      </a:pPr>
                      <a:r>
                        <a:rPr sz="900" b="1" u="sng" spc="1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RE:</a:t>
                      </a:r>
                      <a:r>
                        <a:rPr sz="900" b="1" spc="15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Prof. 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Todd</a:t>
                      </a:r>
                      <a:r>
                        <a:rPr sz="8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Foglesong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1215390" algn="l"/>
                        </a:tabLst>
                      </a:pPr>
                      <a:r>
                        <a:rPr sz="900" b="1" spc="2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900" b="1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15" dirty="0">
                          <a:latin typeface="Arial"/>
                          <a:cs typeface="Arial"/>
                        </a:rPr>
                        <a:t>TITLE:	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"Baltimore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Police</a:t>
                      </a:r>
                      <a:r>
                        <a:rPr sz="7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Monitor"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900" b="1" spc="10" dirty="0">
                          <a:latin typeface="Arial"/>
                          <a:cs typeface="Arial"/>
                        </a:rPr>
                        <a:t>Amount </a:t>
                      </a:r>
                      <a:r>
                        <a:rPr sz="900" b="1" spc="20" dirty="0">
                          <a:latin typeface="Arial"/>
                          <a:cs typeface="Arial"/>
                        </a:rPr>
                        <a:t>Due </a:t>
                      </a:r>
                      <a:r>
                        <a:rPr sz="900" b="1" spc="1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900" b="1" spc="15" dirty="0">
                          <a:latin typeface="Arial"/>
                          <a:cs typeface="Arial"/>
                        </a:rPr>
                        <a:t>2nd </a:t>
                      </a:r>
                      <a:r>
                        <a:rPr sz="900" b="1" spc="1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b="1" spc="20" dirty="0">
                          <a:latin typeface="Arial"/>
                          <a:cs typeface="Arial"/>
                        </a:rPr>
                        <a:t>75% </a:t>
                      </a:r>
                      <a:r>
                        <a:rPr sz="900" b="1" spc="15" dirty="0">
                          <a:latin typeface="Arial"/>
                          <a:cs typeface="Arial"/>
                        </a:rPr>
                        <a:t>of the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10" dirty="0">
                          <a:latin typeface="Arial"/>
                          <a:cs typeface="Arial"/>
                        </a:rPr>
                        <a:t>contract: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</a:pPr>
                      <a:r>
                        <a:rPr sz="900" b="1" spc="15" dirty="0">
                          <a:latin typeface="Arial"/>
                          <a:cs typeface="Arial"/>
                        </a:rPr>
                        <a:t>Instructions for Wire </a:t>
                      </a:r>
                      <a:r>
                        <a:rPr sz="900" b="1" spc="10" dirty="0">
                          <a:latin typeface="Arial"/>
                          <a:cs typeface="Arial"/>
                        </a:rPr>
                        <a:t>Transfers </a:t>
                      </a:r>
                      <a:r>
                        <a:rPr sz="900" b="1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15" dirty="0">
                          <a:latin typeface="Arial"/>
                          <a:cs typeface="Arial"/>
                        </a:rPr>
                        <a:t>CIBC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670" marR="293370">
                        <a:lnSpc>
                          <a:spcPct val="100000"/>
                        </a:lnSpc>
                      </a:pPr>
                      <a:r>
                        <a:rPr sz="900" b="1" spc="10" dirty="0">
                          <a:latin typeface="Arial"/>
                          <a:cs typeface="Arial"/>
                        </a:rPr>
                        <a:t>Beneficiary </a:t>
                      </a:r>
                      <a:r>
                        <a:rPr sz="900" b="1" spc="15" dirty="0">
                          <a:latin typeface="Arial"/>
                          <a:cs typeface="Arial"/>
                        </a:rPr>
                        <a:t>name: The Governing Council of the </a:t>
                      </a:r>
                      <a:r>
                        <a:rPr sz="900" b="1" spc="10" dirty="0">
                          <a:latin typeface="Arial"/>
                          <a:cs typeface="Arial"/>
                        </a:rPr>
                        <a:t>University </a:t>
                      </a:r>
                      <a:r>
                        <a:rPr sz="900" b="1" spc="15" dirty="0">
                          <a:latin typeface="Arial"/>
                          <a:cs typeface="Arial"/>
                        </a:rPr>
                        <a:t>of Toronto  </a:t>
                      </a:r>
                      <a:r>
                        <a:rPr sz="900" b="1" spc="10" dirty="0">
                          <a:latin typeface="Arial"/>
                          <a:cs typeface="Arial"/>
                        </a:rPr>
                        <a:t>Beneficiary's </a:t>
                      </a:r>
                      <a:r>
                        <a:rPr sz="900" b="1" spc="15" dirty="0">
                          <a:latin typeface="Arial"/>
                          <a:cs typeface="Arial"/>
                        </a:rPr>
                        <a:t>address: 215 Huron </a:t>
                      </a:r>
                      <a:r>
                        <a:rPr sz="900" b="1" spc="10" dirty="0">
                          <a:latin typeface="Arial"/>
                          <a:cs typeface="Arial"/>
                        </a:rPr>
                        <a:t>Street, </a:t>
                      </a:r>
                      <a:r>
                        <a:rPr sz="900" b="1" spc="15" dirty="0">
                          <a:latin typeface="Arial"/>
                          <a:cs typeface="Arial"/>
                        </a:rPr>
                        <a:t>Toronto,</a:t>
                      </a:r>
                      <a:r>
                        <a:rPr sz="900" b="1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25" dirty="0">
                          <a:latin typeface="Arial"/>
                          <a:cs typeface="Arial"/>
                        </a:rPr>
                        <a:t>ON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670" marR="2108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b="1" spc="10" dirty="0">
                          <a:latin typeface="Arial"/>
                          <a:cs typeface="Arial"/>
                        </a:rPr>
                        <a:t>Beneficiary's </a:t>
                      </a:r>
                      <a:r>
                        <a:rPr sz="900" b="1" spc="15" dirty="0">
                          <a:latin typeface="Arial"/>
                          <a:cs typeface="Arial"/>
                        </a:rPr>
                        <a:t>Bank </a:t>
                      </a:r>
                      <a:r>
                        <a:rPr sz="900" b="1" spc="10" dirty="0">
                          <a:latin typeface="Arial"/>
                          <a:cs typeface="Arial"/>
                        </a:rPr>
                        <a:t>Account: </a:t>
                      </a:r>
                      <a:r>
                        <a:rPr sz="900" b="1" spc="15" dirty="0">
                          <a:latin typeface="Arial"/>
                          <a:cs typeface="Arial"/>
                        </a:rPr>
                        <a:t>41-00115  Institution Number:</a:t>
                      </a:r>
                      <a:r>
                        <a:rPr sz="900" b="1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15" dirty="0">
                          <a:latin typeface="Arial"/>
                          <a:cs typeface="Arial"/>
                        </a:rPr>
                        <a:t>010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</a:pPr>
                      <a:r>
                        <a:rPr sz="900" b="1" spc="15" dirty="0">
                          <a:latin typeface="Arial"/>
                          <a:cs typeface="Arial"/>
                        </a:rPr>
                        <a:t>Branch Number: 00002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6670" marR="1739264">
                        <a:lnSpc>
                          <a:spcPct val="100000"/>
                        </a:lnSpc>
                      </a:pPr>
                      <a:r>
                        <a:rPr sz="900" b="1" spc="15" dirty="0">
                          <a:latin typeface="Arial"/>
                          <a:cs typeface="Arial"/>
                        </a:rPr>
                        <a:t>Bank: Canadian </a:t>
                      </a:r>
                      <a:r>
                        <a:rPr sz="900" b="1" spc="10" dirty="0">
                          <a:latin typeface="Arial"/>
                          <a:cs typeface="Arial"/>
                        </a:rPr>
                        <a:t>Imperial </a:t>
                      </a:r>
                      <a:r>
                        <a:rPr sz="900" b="1" spc="15" dirty="0">
                          <a:latin typeface="Arial"/>
                          <a:cs typeface="Arial"/>
                        </a:rPr>
                        <a:t>Bank of Commerce  Bank address: 199 Bay </a:t>
                      </a:r>
                      <a:r>
                        <a:rPr sz="900" b="1" spc="10" dirty="0">
                          <a:latin typeface="Arial"/>
                          <a:cs typeface="Arial"/>
                        </a:rPr>
                        <a:t>Street, </a:t>
                      </a:r>
                      <a:r>
                        <a:rPr sz="900" b="1" spc="15" dirty="0">
                          <a:latin typeface="Arial"/>
                          <a:cs typeface="Arial"/>
                        </a:rPr>
                        <a:t>Toronto, </a:t>
                      </a:r>
                      <a:r>
                        <a:rPr sz="900" b="1" spc="25" dirty="0">
                          <a:latin typeface="Arial"/>
                          <a:cs typeface="Arial"/>
                        </a:rPr>
                        <a:t>ON  </a:t>
                      </a:r>
                      <a:r>
                        <a:rPr sz="900" b="1" spc="15" dirty="0">
                          <a:latin typeface="Arial"/>
                          <a:cs typeface="Arial"/>
                        </a:rPr>
                        <a:t>SWIFT: </a:t>
                      </a:r>
                      <a:r>
                        <a:rPr sz="900" b="1" spc="10" dirty="0">
                          <a:latin typeface="Arial"/>
                          <a:cs typeface="Arial"/>
                        </a:rPr>
                        <a:t>CIBCCATT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50" b="1" spc="5" dirty="0">
                          <a:latin typeface="Arial"/>
                          <a:cs typeface="Arial"/>
                        </a:rPr>
                        <a:t>ABA/Routing </a:t>
                      </a:r>
                      <a:r>
                        <a:rPr sz="650" b="1" spc="10" dirty="0">
                          <a:latin typeface="Arial"/>
                          <a:cs typeface="Arial"/>
                        </a:rPr>
                        <a:t>number:</a:t>
                      </a:r>
                      <a:r>
                        <a:rPr sz="6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5" dirty="0">
                          <a:latin typeface="Arial"/>
                          <a:cs typeface="Arial"/>
                        </a:rPr>
                        <a:t>CC001000002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  <a:tabLst>
                          <a:tab pos="1214120" algn="l"/>
                          <a:tab pos="1892300" algn="l"/>
                        </a:tabLst>
                      </a:pPr>
                      <a:r>
                        <a:rPr sz="650" spc="10" dirty="0">
                          <a:latin typeface="Arial"/>
                          <a:cs typeface="Arial"/>
                        </a:rPr>
                        <a:t>Zero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Rated	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Exempt	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Taxable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3495">
                        <a:lnSpc>
                          <a:spcPct val="100000"/>
                        </a:lnSpc>
                      </a:pPr>
                      <a:r>
                        <a:rPr sz="650" spc="5" dirty="0">
                          <a:latin typeface="Arial"/>
                          <a:cs typeface="Arial"/>
                        </a:rPr>
                        <a:t>H.S.T.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Amount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27940">
                        <a:lnSpc>
                          <a:spcPct val="100000"/>
                        </a:lnSpc>
                      </a:pPr>
                      <a:r>
                        <a:rPr sz="900" b="1" spc="20" dirty="0">
                          <a:latin typeface="Arial"/>
                          <a:cs typeface="Arial"/>
                        </a:rPr>
                        <a:t>USD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R="47625" algn="r">
                        <a:lnSpc>
                          <a:spcPct val="100000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$21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587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8740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0500">
                <a:tc gridSpan="7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320"/>
                        </a:spcBef>
                        <a:tabLst>
                          <a:tab pos="995044" algn="l"/>
                        </a:tabLst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Payment is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due</a:t>
                      </a:r>
                      <a:r>
                        <a:rPr sz="700" b="1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:	</a:t>
                      </a:r>
                      <a:r>
                        <a:rPr sz="700" b="1" spc="5" dirty="0">
                          <a:latin typeface="Arial"/>
                          <a:cs typeface="Arial"/>
                        </a:rPr>
                        <a:t>CANADIAN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AMERICAN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_X</a:t>
                      </a:r>
                      <a:r>
                        <a:rPr sz="700" b="1" u="sng" spc="1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20" dirty="0">
                          <a:latin typeface="Arial"/>
                          <a:cs typeface="Arial"/>
                        </a:rPr>
                        <a:t>FUNDS </a:t>
                      </a:r>
                      <a:r>
                        <a:rPr sz="700" b="1" spc="15" dirty="0">
                          <a:latin typeface="Arial"/>
                          <a:cs typeface="Arial"/>
                        </a:rPr>
                        <a:t>upon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receipt of this</a:t>
                      </a:r>
                      <a:r>
                        <a:rPr sz="7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latin typeface="Arial"/>
                          <a:cs typeface="Arial"/>
                        </a:rPr>
                        <a:t>invoice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900" b="1" spc="20" dirty="0">
                          <a:latin typeface="Arial"/>
                          <a:cs typeface="Arial"/>
                        </a:rPr>
                        <a:t>USD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37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21,</a:t>
                      </a:r>
                      <a:r>
                        <a:rPr sz="1200" b="1" spc="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87.</a:t>
                      </a:r>
                      <a:r>
                        <a:rPr sz="1200" b="1" spc="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1" name="object 41"/>
          <p:cNvSpPr/>
          <p:nvPr/>
        </p:nvSpPr>
        <p:spPr>
          <a:xfrm>
            <a:off x="420682" y="838979"/>
            <a:ext cx="518050" cy="1048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2116" y="8778819"/>
            <a:ext cx="120650" cy="91440"/>
          </a:xfrm>
          <a:custGeom>
            <a:avLst/>
            <a:gdLst/>
            <a:ahLst/>
            <a:cxnLst/>
            <a:rect l="l" t="t" r="r" b="b"/>
            <a:pathLst>
              <a:path w="120650" h="91440">
                <a:moveTo>
                  <a:pt x="0" y="90860"/>
                </a:moveTo>
                <a:lnTo>
                  <a:pt x="120486" y="90860"/>
                </a:lnTo>
                <a:lnTo>
                  <a:pt x="120486" y="0"/>
                </a:lnTo>
                <a:lnTo>
                  <a:pt x="0" y="0"/>
                </a:lnTo>
                <a:lnTo>
                  <a:pt x="0" y="90860"/>
                </a:lnTo>
                <a:close/>
              </a:path>
            </a:pathLst>
          </a:custGeom>
          <a:ln w="63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79320" y="8778819"/>
            <a:ext cx="121285" cy="91440"/>
          </a:xfrm>
          <a:custGeom>
            <a:avLst/>
            <a:gdLst/>
            <a:ahLst/>
            <a:cxnLst/>
            <a:rect l="l" t="t" r="r" b="b"/>
            <a:pathLst>
              <a:path w="121285" h="91440">
                <a:moveTo>
                  <a:pt x="0" y="90860"/>
                </a:moveTo>
                <a:lnTo>
                  <a:pt x="121080" y="90860"/>
                </a:lnTo>
                <a:lnTo>
                  <a:pt x="121080" y="0"/>
                </a:lnTo>
                <a:lnTo>
                  <a:pt x="0" y="0"/>
                </a:lnTo>
                <a:lnTo>
                  <a:pt x="0" y="9086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79320" y="8778819"/>
            <a:ext cx="121285" cy="91440"/>
          </a:xfrm>
          <a:custGeom>
            <a:avLst/>
            <a:gdLst/>
            <a:ahLst/>
            <a:cxnLst/>
            <a:rect l="l" t="t" r="r" b="b"/>
            <a:pathLst>
              <a:path w="121285" h="91440">
                <a:moveTo>
                  <a:pt x="0" y="90860"/>
                </a:moveTo>
                <a:lnTo>
                  <a:pt x="121080" y="90860"/>
                </a:lnTo>
                <a:lnTo>
                  <a:pt x="121080" y="0"/>
                </a:lnTo>
                <a:lnTo>
                  <a:pt x="0" y="0"/>
                </a:lnTo>
                <a:lnTo>
                  <a:pt x="0" y="90860"/>
                </a:lnTo>
                <a:close/>
              </a:path>
            </a:pathLst>
          </a:custGeom>
          <a:ln w="63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864104" y="8764543"/>
            <a:ext cx="120014" cy="91440"/>
          </a:xfrm>
          <a:custGeom>
            <a:avLst/>
            <a:gdLst/>
            <a:ahLst/>
            <a:cxnLst/>
            <a:rect l="l" t="t" r="r" b="b"/>
            <a:pathLst>
              <a:path w="120014" h="91440">
                <a:moveTo>
                  <a:pt x="0" y="90874"/>
                </a:moveTo>
                <a:lnTo>
                  <a:pt x="119649" y="90874"/>
                </a:lnTo>
                <a:lnTo>
                  <a:pt x="119649" y="0"/>
                </a:lnTo>
                <a:lnTo>
                  <a:pt x="0" y="0"/>
                </a:lnTo>
                <a:lnTo>
                  <a:pt x="0" y="90874"/>
                </a:lnTo>
                <a:close/>
              </a:path>
            </a:pathLst>
          </a:custGeom>
          <a:ln w="63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7875" y="457200"/>
            <a:ext cx="1371600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50875" y="457200"/>
          <a:ext cx="6494780" cy="1288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1695"/>
                <a:gridCol w="3092450"/>
              </a:tblGrid>
              <a:tr h="9715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3095">
                        <a:lnSpc>
                          <a:spcPts val="2270"/>
                        </a:lnSpc>
                      </a:pPr>
                      <a:r>
                        <a:rPr sz="2000" b="1" spc="15" dirty="0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INVOICE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16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ts val="1055"/>
                        </a:lnSpc>
                        <a:spcBef>
                          <a:spcPts val="365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#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R="118745" algn="r">
                        <a:lnSpc>
                          <a:spcPts val="965"/>
                        </a:lnSpc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DATE: JUNE 20,</a:t>
                      </a:r>
                      <a:r>
                        <a:rPr sz="9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5" dirty="0">
                          <a:latin typeface="Arial"/>
                          <a:cs typeface="Arial"/>
                        </a:rPr>
                        <a:t>2019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6355" marB="0"/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27380" y="1872690"/>
          <a:ext cx="6202680" cy="1174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36240"/>
                <a:gridCol w="3265804"/>
              </a:tblGrid>
              <a:tr h="1174115">
                <a:tc>
                  <a:txBody>
                    <a:bodyPr/>
                    <a:lstStyle/>
                    <a:p>
                      <a:pPr marL="127000">
                        <a:lnSpc>
                          <a:spcPts val="880"/>
                        </a:lnSpc>
                      </a:pPr>
                      <a:r>
                        <a:rPr sz="800" b="1" spc="10" dirty="0">
                          <a:latin typeface="Arial"/>
                          <a:cs typeface="Arial"/>
                        </a:rPr>
                        <a:t>TO: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127000" marR="926465">
                        <a:lnSpc>
                          <a:spcPct val="95800"/>
                        </a:lnSpc>
                        <a:spcBef>
                          <a:spcPts val="300"/>
                        </a:spcBef>
                      </a:pPr>
                      <a:r>
                        <a:rPr sz="1000" spc="10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1000" spc="15" dirty="0">
                          <a:latin typeface="Arial"/>
                          <a:cs typeface="Arial"/>
                        </a:rPr>
                        <a:t>Rosenthal, Deputy Monitor  Baltimore Police Department  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Monitoring</a:t>
                      </a:r>
                      <a:r>
                        <a:rPr sz="10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15" dirty="0">
                          <a:latin typeface="Arial"/>
                          <a:cs typeface="Arial"/>
                        </a:rPr>
                        <a:t>Team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27000" marR="891540">
                        <a:lnSpc>
                          <a:spcPts val="1150"/>
                        </a:lnSpc>
                        <a:spcBef>
                          <a:spcPts val="30"/>
                        </a:spcBef>
                      </a:pPr>
                      <a:r>
                        <a:rPr sz="1000" spc="10" dirty="0">
                          <a:latin typeface="Arial"/>
                          <a:cs typeface="Arial"/>
                        </a:rPr>
                        <a:t>600 </a:t>
                      </a:r>
                      <a:r>
                        <a:rPr sz="1000" spc="15" dirty="0">
                          <a:latin typeface="Arial"/>
                          <a:cs typeface="Arial"/>
                        </a:rPr>
                        <a:t>Massachusetts 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Avenue, NW  </a:t>
                      </a:r>
                      <a:r>
                        <a:rPr sz="1000" spc="15" dirty="0">
                          <a:latin typeface="Arial"/>
                          <a:cs typeface="Arial"/>
                        </a:rPr>
                        <a:t>Washington, 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D.C.</a:t>
                      </a:r>
                      <a:r>
                        <a:rPr sz="10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15" dirty="0">
                          <a:latin typeface="Arial"/>
                          <a:cs typeface="Arial"/>
                        </a:rPr>
                        <a:t>20001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27000">
                        <a:lnSpc>
                          <a:spcPts val="1110"/>
                        </a:lnSpc>
                      </a:pPr>
                      <a:r>
                        <a:rPr sz="1000" spc="15" dirty="0">
                          <a:latin typeface="Arial"/>
                          <a:cs typeface="Arial"/>
                          <a:hlinkClick r:id="rId3"/>
                        </a:rPr>
                        <a:t>Seth.Rosenthal@bpdmonitor.org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0">
                        <a:lnSpc>
                          <a:spcPts val="1115"/>
                        </a:lnSpc>
                      </a:pPr>
                      <a:r>
                        <a:rPr sz="1000" b="1" spc="10" dirty="0">
                          <a:latin typeface="Arial"/>
                          <a:cs typeface="Arial"/>
                        </a:rPr>
                        <a:t>FOR: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89000" marR="118745">
                        <a:lnSpc>
                          <a:spcPct val="121000"/>
                        </a:lnSpc>
                      </a:pPr>
                      <a:r>
                        <a:rPr sz="1000" b="1" spc="15" dirty="0">
                          <a:latin typeface="Arial"/>
                          <a:cs typeface="Arial"/>
                        </a:rPr>
                        <a:t>BALTIMORE POLICE DEPARTMENT  MONITORING</a:t>
                      </a:r>
                      <a:r>
                        <a:rPr sz="1000" b="1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15" dirty="0">
                          <a:latin typeface="Arial"/>
                          <a:cs typeface="Arial"/>
                        </a:rPr>
                        <a:t>TEAM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9036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00" b="1" spc="10" dirty="0">
                          <a:latin typeface="Arial"/>
                          <a:cs typeface="Arial"/>
                        </a:rPr>
                        <a:t>CJI</a:t>
                      </a:r>
                      <a:r>
                        <a:rPr sz="1000" b="1" spc="2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15" dirty="0">
                          <a:latin typeface="Arial"/>
                          <a:cs typeface="Arial"/>
                        </a:rPr>
                        <a:t>INVOICE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87094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Arial"/>
                          <a:cs typeface="Arial"/>
                        </a:rPr>
                        <a:t>Contract </a:t>
                      </a:r>
                      <a:r>
                        <a:rPr sz="1000" b="1" dirty="0">
                          <a:latin typeface="Arial"/>
                          <a:cs typeface="Arial"/>
                        </a:rPr>
                        <a:t># </a:t>
                      </a:r>
                      <a:r>
                        <a:rPr sz="1000" b="1" spc="5" dirty="0">
                          <a:latin typeface="Arial"/>
                          <a:cs typeface="Arial"/>
                        </a:rPr>
                        <a:t>12 </a:t>
                      </a:r>
                      <a:r>
                        <a:rPr sz="1000" b="1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000" b="1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15" dirty="0">
                          <a:latin typeface="Arial"/>
                          <a:cs typeface="Arial"/>
                        </a:rPr>
                        <a:t>3477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85800" y="3296411"/>
          <a:ext cx="6224905" cy="2399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0"/>
                <a:gridCol w="1033779"/>
              </a:tblGrid>
              <a:tr h="24257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200" b="1" spc="15" dirty="0">
                          <a:latin typeface="Arial"/>
                          <a:cs typeface="Arial"/>
                        </a:rPr>
                        <a:t>DESCRIPTION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200" b="1" spc="15" dirty="0">
                          <a:latin typeface="Arial"/>
                          <a:cs typeface="Arial"/>
                        </a:rPr>
                        <a:t>AMOUNT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7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000" spc="15" dirty="0">
                          <a:latin typeface="Arial"/>
                          <a:cs typeface="Arial"/>
                        </a:rPr>
                        <a:t>Statement 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0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15" dirty="0">
                          <a:latin typeface="Arial"/>
                          <a:cs typeface="Arial"/>
                        </a:rPr>
                        <a:t>Work: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75565" marR="248920">
                        <a:lnSpc>
                          <a:spcPct val="95800"/>
                        </a:lnSpc>
                      </a:pPr>
                      <a:r>
                        <a:rPr sz="1000" spc="35" dirty="0">
                          <a:solidFill>
                            <a:srgbClr val="161616"/>
                          </a:solidFill>
                          <a:latin typeface="Arial"/>
                          <a:cs typeface="Arial"/>
                        </a:rPr>
                        <a:t>Assist </a:t>
                      </a:r>
                      <a:r>
                        <a:rPr sz="1000" spc="30" dirty="0">
                          <a:solidFill>
                            <a:srgbClr val="161616"/>
                          </a:solidFill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35" dirty="0">
                          <a:solidFill>
                            <a:srgbClr val="161616"/>
                          </a:solidFill>
                          <a:latin typeface="Arial"/>
                          <a:cs typeface="Arial"/>
                        </a:rPr>
                        <a:t>Monitoring </a:t>
                      </a:r>
                      <a:r>
                        <a:rPr sz="1000" spc="45" dirty="0">
                          <a:solidFill>
                            <a:srgbClr val="161616"/>
                          </a:solidFill>
                          <a:latin typeface="Arial"/>
                          <a:cs typeface="Arial"/>
                        </a:rPr>
                        <a:t>Team </a:t>
                      </a:r>
                      <a:r>
                        <a:rPr sz="1000" spc="40" dirty="0">
                          <a:solidFill>
                            <a:srgbClr val="161616"/>
                          </a:solidFill>
                          <a:latin typeface="Arial"/>
                          <a:cs typeface="Arial"/>
                        </a:rPr>
                        <a:t>and </a:t>
                      </a:r>
                      <a:r>
                        <a:rPr sz="1000" spc="30" dirty="0">
                          <a:solidFill>
                            <a:srgbClr val="161616"/>
                          </a:solidFill>
                          <a:latin typeface="Arial"/>
                          <a:cs typeface="Arial"/>
                        </a:rPr>
                        <a:t>will </a:t>
                      </a:r>
                      <a:r>
                        <a:rPr sz="1000" spc="35" dirty="0">
                          <a:solidFill>
                            <a:srgbClr val="161616"/>
                          </a:solidFill>
                          <a:latin typeface="Arial"/>
                          <a:cs typeface="Arial"/>
                        </a:rPr>
                        <a:t>organize, </a:t>
                      </a:r>
                      <a:r>
                        <a:rPr sz="1000" spc="30" dirty="0">
                          <a:solidFill>
                            <a:srgbClr val="161616"/>
                          </a:solidFill>
                          <a:latin typeface="Arial"/>
                          <a:cs typeface="Arial"/>
                        </a:rPr>
                        <a:t>craft </a:t>
                      </a:r>
                      <a:r>
                        <a:rPr sz="1000" spc="40" dirty="0">
                          <a:solidFill>
                            <a:srgbClr val="161616"/>
                          </a:solidFill>
                          <a:latin typeface="Arial"/>
                          <a:cs typeface="Arial"/>
                        </a:rPr>
                        <a:t>questions </a:t>
                      </a:r>
                      <a:r>
                        <a:rPr sz="1000" spc="30" dirty="0">
                          <a:solidFill>
                            <a:srgbClr val="161616"/>
                          </a:solidFill>
                          <a:latin typeface="Arial"/>
                          <a:cs typeface="Arial"/>
                        </a:rPr>
                        <a:t>for, </a:t>
                      </a:r>
                      <a:r>
                        <a:rPr sz="1000" spc="35" dirty="0">
                          <a:solidFill>
                            <a:srgbClr val="161616"/>
                          </a:solidFill>
                          <a:latin typeface="Arial"/>
                          <a:cs typeface="Arial"/>
                        </a:rPr>
                        <a:t>conduct,  analyze </a:t>
                      </a:r>
                      <a:r>
                        <a:rPr sz="1000" spc="30" dirty="0">
                          <a:solidFill>
                            <a:srgbClr val="161616"/>
                          </a:solidFill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35" dirty="0">
                          <a:solidFill>
                            <a:srgbClr val="161616"/>
                          </a:solidFill>
                          <a:latin typeface="Arial"/>
                          <a:cs typeface="Arial"/>
                        </a:rPr>
                        <a:t>results </a:t>
                      </a:r>
                      <a:r>
                        <a:rPr sz="1000" spc="30" dirty="0">
                          <a:solidFill>
                            <a:srgbClr val="161616"/>
                          </a:solidFill>
                          <a:latin typeface="Arial"/>
                          <a:cs typeface="Arial"/>
                        </a:rPr>
                        <a:t>of, </a:t>
                      </a:r>
                      <a:r>
                        <a:rPr sz="1000" spc="35" dirty="0">
                          <a:solidFill>
                            <a:srgbClr val="161616"/>
                          </a:solidFill>
                          <a:latin typeface="Arial"/>
                          <a:cs typeface="Arial"/>
                        </a:rPr>
                        <a:t>and </a:t>
                      </a:r>
                      <a:r>
                        <a:rPr sz="1000" spc="40" dirty="0">
                          <a:solidFill>
                            <a:srgbClr val="161616"/>
                          </a:solidFill>
                          <a:latin typeface="Arial"/>
                          <a:cs typeface="Arial"/>
                        </a:rPr>
                        <a:t>produce </a:t>
                      </a:r>
                      <a:r>
                        <a:rPr sz="1000" spc="20" dirty="0">
                          <a:solidFill>
                            <a:srgbClr val="161616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sz="1000" spc="35" dirty="0">
                          <a:solidFill>
                            <a:srgbClr val="161616"/>
                          </a:solidFill>
                          <a:latin typeface="Arial"/>
                          <a:cs typeface="Arial"/>
                        </a:rPr>
                        <a:t>publicly available report 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with the </a:t>
                      </a:r>
                      <a:r>
                        <a:rPr sz="1000" spc="15" dirty="0">
                          <a:latin typeface="Arial"/>
                          <a:cs typeface="Arial"/>
                        </a:rPr>
                        <a:t>results 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of  eight (8) focus groups 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no more than twelve (12) </a:t>
                      </a:r>
                      <a:r>
                        <a:rPr sz="1000" spc="15" dirty="0">
                          <a:latin typeface="Arial"/>
                          <a:cs typeface="Arial"/>
                        </a:rPr>
                        <a:t>Baltimore Police Department  officers 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each </a:t>
                      </a:r>
                      <a:r>
                        <a:rPr sz="1000" spc="15" dirty="0">
                          <a:latin typeface="Arial"/>
                          <a:cs typeface="Arial"/>
                        </a:rPr>
                        <a:t>(Focus</a:t>
                      </a:r>
                      <a:r>
                        <a:rPr sz="10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15" dirty="0">
                          <a:latin typeface="Arial"/>
                          <a:cs typeface="Arial"/>
                        </a:rPr>
                        <a:t>Groups).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39700">
                        <a:lnSpc>
                          <a:spcPct val="100000"/>
                        </a:lnSpc>
                      </a:pPr>
                      <a:r>
                        <a:rPr sz="1000" spc="15" dirty="0">
                          <a:latin typeface="Arial"/>
                          <a:cs typeface="Arial"/>
                        </a:rPr>
                        <a:t>$35,000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100" b="1" spc="15" dirty="0">
                          <a:latin typeface="Arial"/>
                          <a:cs typeface="Arial"/>
                        </a:rPr>
                        <a:t>$35,000.00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72972" y="5796788"/>
            <a:ext cx="6299200" cy="24803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150"/>
              </a:lnSpc>
              <a:spcBef>
                <a:spcPts val="180"/>
              </a:spcBef>
            </a:pPr>
            <a:r>
              <a:rPr sz="1000" spc="10" dirty="0">
                <a:latin typeface="Arial"/>
                <a:cs typeface="Arial"/>
              </a:rPr>
              <a:t>Make all </a:t>
            </a:r>
            <a:r>
              <a:rPr sz="1000" spc="15" dirty="0">
                <a:latin typeface="Arial"/>
                <a:cs typeface="Arial"/>
              </a:rPr>
              <a:t>checks </a:t>
            </a:r>
            <a:r>
              <a:rPr sz="1000" spc="10" dirty="0">
                <a:latin typeface="Arial"/>
                <a:cs typeface="Arial"/>
              </a:rPr>
              <a:t>payable to </a:t>
            </a:r>
            <a:r>
              <a:rPr sz="1000" b="1" spc="15" dirty="0">
                <a:latin typeface="Arial"/>
                <a:cs typeface="Arial"/>
              </a:rPr>
              <a:t>Community Resources </a:t>
            </a:r>
            <a:r>
              <a:rPr sz="1000" b="1" spc="10" dirty="0">
                <a:latin typeface="Arial"/>
                <a:cs typeface="Arial"/>
              </a:rPr>
              <a:t>for </a:t>
            </a:r>
            <a:r>
              <a:rPr sz="1000" b="1" spc="15" dirty="0">
                <a:latin typeface="Arial"/>
                <a:cs typeface="Arial"/>
              </a:rPr>
              <a:t>Justice, </a:t>
            </a:r>
            <a:r>
              <a:rPr sz="1000" b="1" spc="10" dirty="0">
                <a:latin typeface="Arial"/>
                <a:cs typeface="Arial"/>
              </a:rPr>
              <a:t>and remit to 500 </a:t>
            </a:r>
            <a:r>
              <a:rPr sz="1000" b="1" spc="15" dirty="0">
                <a:latin typeface="Arial"/>
                <a:cs typeface="Arial"/>
              </a:rPr>
              <a:t>Harrison </a:t>
            </a:r>
            <a:r>
              <a:rPr sz="1000" b="1" spc="10" dirty="0">
                <a:latin typeface="Arial"/>
                <a:cs typeface="Arial"/>
              </a:rPr>
              <a:t>Ave, STE 1F,  </a:t>
            </a:r>
            <a:r>
              <a:rPr sz="1000" b="1" spc="15" dirty="0">
                <a:latin typeface="Arial"/>
                <a:cs typeface="Arial"/>
              </a:rPr>
              <a:t>Boston, </a:t>
            </a:r>
            <a:r>
              <a:rPr sz="1000" b="1" spc="5" dirty="0">
                <a:latin typeface="Arial"/>
                <a:cs typeface="Arial"/>
              </a:rPr>
              <a:t>MA </a:t>
            </a:r>
            <a:r>
              <a:rPr sz="1000" b="1" spc="10" dirty="0">
                <a:latin typeface="Arial"/>
                <a:cs typeface="Arial"/>
              </a:rPr>
              <a:t>02118: </a:t>
            </a:r>
            <a:r>
              <a:rPr sz="1000" b="1" spc="15" dirty="0">
                <a:latin typeface="Arial"/>
                <a:cs typeface="Arial"/>
              </a:rPr>
              <a:t>ATTN: Cindy</a:t>
            </a:r>
            <a:r>
              <a:rPr sz="1000" b="1" spc="114" dirty="0">
                <a:latin typeface="Arial"/>
                <a:cs typeface="Arial"/>
              </a:rPr>
              <a:t> </a:t>
            </a:r>
            <a:r>
              <a:rPr sz="1000" b="1" spc="15" dirty="0">
                <a:latin typeface="Arial"/>
                <a:cs typeface="Arial"/>
              </a:rPr>
              <a:t>Kassanos</a:t>
            </a:r>
            <a:r>
              <a:rPr sz="1000" spc="1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05"/>
              </a:lnSpc>
            </a:pPr>
            <a:r>
              <a:rPr sz="1000" b="1" spc="10" dirty="0">
                <a:latin typeface="Arial"/>
                <a:cs typeface="Arial"/>
              </a:rPr>
              <a:t>Total due </a:t>
            </a:r>
            <a:r>
              <a:rPr sz="1000" b="1" spc="5" dirty="0">
                <a:latin typeface="Arial"/>
                <a:cs typeface="Arial"/>
              </a:rPr>
              <a:t>30 </a:t>
            </a:r>
            <a:r>
              <a:rPr sz="1000" b="1" spc="10" dirty="0">
                <a:latin typeface="Arial"/>
                <a:cs typeface="Arial"/>
              </a:rPr>
              <a:t>days from date </a:t>
            </a:r>
            <a:r>
              <a:rPr sz="1000" b="1" spc="5" dirty="0">
                <a:latin typeface="Arial"/>
                <a:cs typeface="Arial"/>
              </a:rPr>
              <a:t>of</a:t>
            </a:r>
            <a:r>
              <a:rPr sz="1000" b="1" spc="204" dirty="0">
                <a:latin typeface="Arial"/>
                <a:cs typeface="Arial"/>
              </a:rPr>
              <a:t> </a:t>
            </a:r>
            <a:r>
              <a:rPr sz="1000" b="1" spc="10" dirty="0">
                <a:latin typeface="Arial"/>
                <a:cs typeface="Arial"/>
              </a:rPr>
              <a:t>invoice.</a:t>
            </a:r>
            <a:endParaRPr sz="1000">
              <a:latin typeface="Arial"/>
              <a:cs typeface="Arial"/>
            </a:endParaRPr>
          </a:p>
          <a:p>
            <a:pPr marL="12700" marR="73025">
              <a:lnSpc>
                <a:spcPts val="1030"/>
              </a:lnSpc>
              <a:spcBef>
                <a:spcPts val="55"/>
              </a:spcBef>
            </a:pPr>
            <a:r>
              <a:rPr sz="900" i="1" dirty="0">
                <a:latin typeface="Arial"/>
                <a:cs typeface="Arial"/>
              </a:rPr>
              <a:t>I </a:t>
            </a:r>
            <a:r>
              <a:rPr sz="900" i="1" spc="10" dirty="0">
                <a:latin typeface="Arial"/>
                <a:cs typeface="Arial"/>
              </a:rPr>
              <a:t>HEREBY </a:t>
            </a:r>
            <a:r>
              <a:rPr sz="900" i="1" spc="15" dirty="0">
                <a:latin typeface="Arial"/>
                <a:cs typeface="Arial"/>
              </a:rPr>
              <a:t>CERTIFY </a:t>
            </a:r>
            <a:r>
              <a:rPr sz="900" i="1" spc="10" dirty="0">
                <a:latin typeface="Arial"/>
                <a:cs typeface="Arial"/>
              </a:rPr>
              <a:t>THAT ALL </a:t>
            </a:r>
            <a:r>
              <a:rPr sz="900" i="1" spc="15" dirty="0">
                <a:latin typeface="Arial"/>
                <a:cs typeface="Arial"/>
              </a:rPr>
              <a:t>PAYMENTS REQUESTED </a:t>
            </a:r>
            <a:r>
              <a:rPr sz="900" i="1" spc="10" dirty="0">
                <a:latin typeface="Arial"/>
                <a:cs typeface="Arial"/>
              </a:rPr>
              <a:t>ARE </a:t>
            </a:r>
            <a:r>
              <a:rPr sz="900" i="1" spc="15" dirty="0">
                <a:latin typeface="Arial"/>
                <a:cs typeface="Arial"/>
              </a:rPr>
              <a:t>FOR APPROPRIATE PURPOSES </a:t>
            </a:r>
            <a:r>
              <a:rPr sz="900" i="1" spc="10" dirty="0">
                <a:latin typeface="Arial"/>
                <a:cs typeface="Arial"/>
              </a:rPr>
              <a:t>AND </a:t>
            </a:r>
            <a:r>
              <a:rPr sz="900" i="1" spc="5" dirty="0">
                <a:latin typeface="Arial"/>
                <a:cs typeface="Arial"/>
              </a:rPr>
              <a:t>IN  </a:t>
            </a:r>
            <a:r>
              <a:rPr sz="900" i="1" spc="15" dirty="0">
                <a:latin typeface="Arial"/>
                <a:cs typeface="Arial"/>
              </a:rPr>
              <a:t>ACORDANCE</a:t>
            </a:r>
            <a:r>
              <a:rPr sz="900" i="1" spc="40" dirty="0">
                <a:latin typeface="Arial"/>
                <a:cs typeface="Arial"/>
              </a:rPr>
              <a:t> </a:t>
            </a:r>
            <a:r>
              <a:rPr sz="900" i="1" spc="10" dirty="0">
                <a:latin typeface="Arial"/>
                <a:cs typeface="Arial"/>
              </a:rPr>
              <a:t>WITH</a:t>
            </a:r>
            <a:r>
              <a:rPr sz="900" i="1" spc="35" dirty="0">
                <a:latin typeface="Arial"/>
                <a:cs typeface="Arial"/>
              </a:rPr>
              <a:t> </a:t>
            </a:r>
            <a:r>
              <a:rPr sz="900" i="1" spc="10" dirty="0">
                <a:latin typeface="Arial"/>
                <a:cs typeface="Arial"/>
              </a:rPr>
              <a:t>THE</a:t>
            </a:r>
            <a:r>
              <a:rPr sz="900" i="1" spc="35" dirty="0">
                <a:latin typeface="Arial"/>
                <a:cs typeface="Arial"/>
              </a:rPr>
              <a:t> </a:t>
            </a:r>
            <a:r>
              <a:rPr sz="900" i="1" spc="10" dirty="0">
                <a:latin typeface="Arial"/>
                <a:cs typeface="Arial"/>
              </a:rPr>
              <a:t>TERMS</a:t>
            </a:r>
            <a:r>
              <a:rPr sz="900" i="1" spc="35" dirty="0">
                <a:latin typeface="Arial"/>
                <a:cs typeface="Arial"/>
              </a:rPr>
              <a:t> </a:t>
            </a:r>
            <a:r>
              <a:rPr sz="900" i="1" spc="10" dirty="0">
                <a:latin typeface="Arial"/>
                <a:cs typeface="Arial"/>
              </a:rPr>
              <a:t>AND</a:t>
            </a:r>
            <a:r>
              <a:rPr sz="900" i="1" spc="40" dirty="0">
                <a:latin typeface="Arial"/>
                <a:cs typeface="Arial"/>
              </a:rPr>
              <a:t> </a:t>
            </a:r>
            <a:r>
              <a:rPr sz="900" i="1" spc="15" dirty="0">
                <a:latin typeface="Arial"/>
                <a:cs typeface="Arial"/>
              </a:rPr>
              <a:t>CONDITIONS</a:t>
            </a:r>
            <a:r>
              <a:rPr sz="900" i="1" spc="40" dirty="0">
                <a:latin typeface="Arial"/>
                <a:cs typeface="Arial"/>
              </a:rPr>
              <a:t> </a:t>
            </a:r>
            <a:r>
              <a:rPr sz="900" i="1" spc="10" dirty="0">
                <a:latin typeface="Arial"/>
                <a:cs typeface="Arial"/>
              </a:rPr>
              <a:t>SET</a:t>
            </a:r>
            <a:r>
              <a:rPr sz="900" i="1" spc="35" dirty="0">
                <a:latin typeface="Arial"/>
                <a:cs typeface="Arial"/>
              </a:rPr>
              <a:t> </a:t>
            </a:r>
            <a:r>
              <a:rPr sz="900" i="1" spc="15" dirty="0">
                <a:latin typeface="Arial"/>
                <a:cs typeface="Arial"/>
              </a:rPr>
              <a:t>FORTH</a:t>
            </a:r>
            <a:r>
              <a:rPr sz="900" i="1" spc="35" dirty="0">
                <a:latin typeface="Arial"/>
                <a:cs typeface="Arial"/>
              </a:rPr>
              <a:t> </a:t>
            </a:r>
            <a:r>
              <a:rPr sz="900" i="1" spc="5" dirty="0">
                <a:latin typeface="Arial"/>
                <a:cs typeface="Arial"/>
              </a:rPr>
              <a:t>IN</a:t>
            </a:r>
            <a:r>
              <a:rPr sz="900" i="1" spc="40" dirty="0">
                <a:latin typeface="Arial"/>
                <a:cs typeface="Arial"/>
              </a:rPr>
              <a:t> </a:t>
            </a:r>
            <a:r>
              <a:rPr sz="900" i="1" spc="10" dirty="0">
                <a:latin typeface="Arial"/>
                <a:cs typeface="Arial"/>
              </a:rPr>
              <a:t>THE</a:t>
            </a:r>
            <a:r>
              <a:rPr sz="900" i="1" spc="35" dirty="0">
                <a:latin typeface="Arial"/>
                <a:cs typeface="Arial"/>
              </a:rPr>
              <a:t> </a:t>
            </a:r>
            <a:r>
              <a:rPr sz="900" i="1" spc="15" dirty="0">
                <a:latin typeface="Arial"/>
                <a:cs typeface="Arial"/>
              </a:rPr>
              <a:t>AGREEMENT</a:t>
            </a:r>
            <a:r>
              <a:rPr sz="900" i="1" spc="40" dirty="0">
                <a:latin typeface="Arial"/>
                <a:cs typeface="Arial"/>
              </a:rPr>
              <a:t> </a:t>
            </a:r>
            <a:r>
              <a:rPr sz="900" i="1" spc="15" dirty="0">
                <a:latin typeface="Arial"/>
                <a:cs typeface="Arial"/>
              </a:rPr>
              <a:t>BETWEEN</a:t>
            </a:r>
            <a:r>
              <a:rPr sz="900" i="1" spc="30" dirty="0">
                <a:latin typeface="Arial"/>
                <a:cs typeface="Arial"/>
              </a:rPr>
              <a:t> </a:t>
            </a:r>
            <a:r>
              <a:rPr sz="900" spc="10" dirty="0">
                <a:latin typeface="Arial"/>
                <a:cs typeface="Arial"/>
              </a:rPr>
              <a:t>THE</a:t>
            </a:r>
            <a:r>
              <a:rPr sz="900" spc="45" dirty="0">
                <a:latin typeface="Arial"/>
                <a:cs typeface="Arial"/>
              </a:rPr>
              <a:t> </a:t>
            </a:r>
            <a:r>
              <a:rPr sz="900" spc="15" dirty="0">
                <a:latin typeface="Arial"/>
                <a:cs typeface="Arial"/>
              </a:rPr>
              <a:t>PARTIES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b="1" spc="15" dirty="0">
                <a:latin typeface="Arial"/>
                <a:cs typeface="Arial"/>
              </a:rPr>
              <a:t>Authorized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spc="5" dirty="0">
                <a:latin typeface="Arial"/>
                <a:cs typeface="Arial"/>
              </a:rPr>
              <a:t>by: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670300" algn="l"/>
              </a:tabLst>
            </a:pPr>
            <a:r>
              <a:rPr sz="1000" b="1" i="1" u="sng" spc="5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Cindy </a:t>
            </a:r>
            <a:r>
              <a:rPr sz="1000" b="1" i="1" u="sng" spc="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A.</a:t>
            </a:r>
            <a:r>
              <a:rPr sz="1000" b="1" i="1" u="sng" spc="-7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1000" b="1" i="1" u="sng" spc="-2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Kassanos	</a:t>
            </a:r>
            <a:endParaRPr sz="1000">
              <a:latin typeface="Georgia"/>
              <a:cs typeface="Georgia"/>
            </a:endParaRPr>
          </a:p>
          <a:p>
            <a:pPr marL="12700" marR="3192780">
              <a:lnSpc>
                <a:spcPts val="1150"/>
              </a:lnSpc>
              <a:spcBef>
                <a:spcPts val="310"/>
              </a:spcBef>
            </a:pPr>
            <a:r>
              <a:rPr sz="1000" b="1" spc="15" dirty="0">
                <a:latin typeface="Arial"/>
                <a:cs typeface="Arial"/>
              </a:rPr>
              <a:t>Cindy </a:t>
            </a:r>
            <a:r>
              <a:rPr sz="1000" b="1" spc="10" dirty="0">
                <a:latin typeface="Arial"/>
                <a:cs typeface="Arial"/>
              </a:rPr>
              <a:t>A. </a:t>
            </a:r>
            <a:r>
              <a:rPr sz="1000" b="1" spc="15" dirty="0">
                <a:latin typeface="Arial"/>
                <a:cs typeface="Arial"/>
              </a:rPr>
              <a:t>Kassanos, Director </a:t>
            </a:r>
            <a:r>
              <a:rPr sz="1000" b="1" spc="5" dirty="0">
                <a:latin typeface="Arial"/>
                <a:cs typeface="Arial"/>
              </a:rPr>
              <a:t>of </a:t>
            </a:r>
            <a:r>
              <a:rPr sz="1000" b="1" spc="10" dirty="0">
                <a:latin typeface="Arial"/>
                <a:cs typeface="Arial"/>
              </a:rPr>
              <a:t>Fiscal </a:t>
            </a:r>
            <a:r>
              <a:rPr sz="1000" b="1" spc="15" dirty="0">
                <a:latin typeface="Arial"/>
                <a:cs typeface="Arial"/>
              </a:rPr>
              <a:t>Operations  Community </a:t>
            </a:r>
            <a:r>
              <a:rPr sz="1000" b="1" spc="10" dirty="0">
                <a:latin typeface="Arial"/>
                <a:cs typeface="Arial"/>
              </a:rPr>
              <a:t>Resources for</a:t>
            </a:r>
            <a:r>
              <a:rPr sz="1000" b="1" spc="60" dirty="0">
                <a:latin typeface="Arial"/>
                <a:cs typeface="Arial"/>
              </a:rPr>
              <a:t> </a:t>
            </a:r>
            <a:r>
              <a:rPr sz="1000" b="1" spc="15" dirty="0">
                <a:latin typeface="Arial"/>
                <a:cs typeface="Arial"/>
              </a:rPr>
              <a:t>Justice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1175"/>
              </a:lnSpc>
            </a:pPr>
            <a:r>
              <a:rPr sz="1000" spc="5" dirty="0">
                <a:latin typeface="Arial"/>
                <a:cs typeface="Arial"/>
              </a:rPr>
              <a:t>If you </a:t>
            </a:r>
            <a:r>
              <a:rPr sz="1000" spc="10" dirty="0">
                <a:latin typeface="Arial"/>
                <a:cs typeface="Arial"/>
              </a:rPr>
              <a:t>have any </a:t>
            </a:r>
            <a:r>
              <a:rPr sz="1000" spc="15" dirty="0">
                <a:latin typeface="Arial"/>
                <a:cs typeface="Arial"/>
              </a:rPr>
              <a:t>questions concerning </a:t>
            </a:r>
            <a:r>
              <a:rPr sz="1000" spc="10" dirty="0">
                <a:latin typeface="Arial"/>
                <a:cs typeface="Arial"/>
              </a:rPr>
              <a:t>this</a:t>
            </a:r>
            <a:r>
              <a:rPr sz="1000" spc="195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invoice: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50"/>
              </a:lnSpc>
            </a:pPr>
            <a:r>
              <a:rPr sz="1000" spc="10" dirty="0">
                <a:latin typeface="Arial"/>
                <a:cs typeface="Arial"/>
              </a:rPr>
              <a:t>Please </a:t>
            </a:r>
            <a:r>
              <a:rPr sz="1000" spc="15" dirty="0">
                <a:latin typeface="Arial"/>
                <a:cs typeface="Arial"/>
              </a:rPr>
              <a:t>contact Martha Gilford, 617.482.2520,</a:t>
            </a:r>
            <a:r>
              <a:rPr sz="1000" spc="114" dirty="0">
                <a:latin typeface="Arial"/>
                <a:cs typeface="Arial"/>
              </a:rPr>
              <a:t> </a:t>
            </a:r>
            <a:r>
              <a:rPr sz="1000" b="1" u="heavy" spc="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mgilford@crj.org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75"/>
              </a:lnSpc>
            </a:pPr>
            <a:r>
              <a:rPr sz="1000" spc="10" dirty="0">
                <a:latin typeface="Arial"/>
                <a:cs typeface="Arial"/>
              </a:rPr>
              <a:t>CJI/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355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Boylston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Street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•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Boston,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MA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02116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•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Phone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617.482.2520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•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Fax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617.262.8054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•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  <a:hlinkClick r:id="rId5"/>
              </a:rPr>
              <a:t>www.crj.org/cji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6003" y="369290"/>
            <a:ext cx="2010410" cy="38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0255" marR="5080" indent="-758190">
              <a:lnSpc>
                <a:spcPct val="108300"/>
              </a:lnSpc>
              <a:spcBef>
                <a:spcPts val="100"/>
              </a:spcBef>
            </a:pPr>
            <a:r>
              <a:rPr sz="1100" spc="-35" dirty="0">
                <a:latin typeface="Arial"/>
                <a:cs typeface="Arial"/>
              </a:rPr>
              <a:t>Baltimore </a:t>
            </a:r>
            <a:r>
              <a:rPr sz="1100" spc="-65" dirty="0">
                <a:latin typeface="Arial"/>
                <a:cs typeface="Arial"/>
              </a:rPr>
              <a:t>Consent </a:t>
            </a:r>
            <a:r>
              <a:rPr sz="1100" spc="-70" dirty="0">
                <a:latin typeface="Arial"/>
                <a:cs typeface="Arial"/>
              </a:rPr>
              <a:t>Decree </a:t>
            </a:r>
            <a:r>
              <a:rPr sz="1100" spc="-5" dirty="0">
                <a:latin typeface="Arial"/>
                <a:cs typeface="Arial"/>
              </a:rPr>
              <a:t>Monitor  </a:t>
            </a:r>
            <a:r>
              <a:rPr sz="1100" spc="-120" dirty="0">
                <a:latin typeface="Arial"/>
                <a:cs typeface="Arial"/>
              </a:rPr>
              <a:t>INVOICE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32332" y="1246344"/>
          <a:ext cx="16325213" cy="2889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2690"/>
                <a:gridCol w="1071245"/>
                <a:gridCol w="1398905"/>
                <a:gridCol w="4266565"/>
                <a:gridCol w="617220"/>
                <a:gridCol w="614679"/>
                <a:gridCol w="913129"/>
                <a:gridCol w="1775460"/>
                <a:gridCol w="1776730"/>
                <a:gridCol w="2688590"/>
              </a:tblGrid>
              <a:tr h="324485">
                <a:tc gridSpan="10">
                  <a:txBody>
                    <a:bodyPr/>
                    <a:lstStyle/>
                    <a:p>
                      <a:pPr marL="51435">
                        <a:lnSpc>
                          <a:spcPts val="2290"/>
                        </a:lnSpc>
                      </a:pPr>
                      <a:r>
                        <a:rPr sz="2000" spc="-34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050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80365">
                        <a:lnSpc>
                          <a:spcPts val="1260"/>
                        </a:lnSpc>
                      </a:pPr>
                      <a:r>
                        <a:rPr sz="1100" b="1" spc="-150" dirty="0">
                          <a:latin typeface="Arial"/>
                          <a:cs typeface="Arial"/>
                        </a:rPr>
                        <a:t>MEALS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0" dirty="0">
                          <a:latin typeface="Arial"/>
                          <a:cs typeface="Arial"/>
                        </a:rPr>
                        <a:t>+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7305" algn="ctr">
                        <a:lnSpc>
                          <a:spcPts val="1260"/>
                        </a:lnSpc>
                      </a:pPr>
                      <a:r>
                        <a:rPr sz="1100" b="1" spc="-90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50" dirty="0">
                          <a:latin typeface="Arial"/>
                          <a:cs typeface="Arial"/>
                        </a:rPr>
                        <a:t>MEALS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3495" algn="ctr">
                        <a:lnSpc>
                          <a:spcPct val="100000"/>
                        </a:lnSpc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Date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1100" b="1" spc="-95" dirty="0">
                          <a:latin typeface="Arial"/>
                          <a:cs typeface="Arial"/>
                        </a:rPr>
                        <a:t>Category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47180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Vendor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32270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(if</a:t>
                      </a:r>
                      <a:r>
                        <a:rPr sz="1100" b="1" spc="-15" dirty="0">
                          <a:latin typeface="Arial"/>
                          <a:cs typeface="Arial"/>
                        </a:rPr>
                        <a:t> necessary)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10185" marR="109220" indent="-67310">
                        <a:lnSpc>
                          <a:spcPct val="10840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l  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Day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ts val="994"/>
                        </a:lnSpc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50165" marR="17145" indent="3175" algn="ctr">
                        <a:lnSpc>
                          <a:spcPts val="1430"/>
                        </a:lnSpc>
                        <a:spcBef>
                          <a:spcPts val="65"/>
                        </a:spcBef>
                      </a:pPr>
                      <a:r>
                        <a:rPr sz="1100" b="1" spc="-35" dirty="0">
                          <a:latin typeface="Arial"/>
                          <a:cs typeface="Arial"/>
                        </a:rPr>
                        <a:t>Meal </a:t>
                      </a:r>
                      <a:r>
                        <a:rPr sz="1100" b="1" spc="-100" dirty="0">
                          <a:latin typeface="Arial"/>
                          <a:cs typeface="Arial"/>
                        </a:rPr>
                        <a:t>+  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ci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a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42240" marR="107950" algn="ctr">
                        <a:lnSpc>
                          <a:spcPts val="1430"/>
                        </a:lnSpc>
                      </a:pPr>
                      <a:r>
                        <a:rPr sz="1100" b="1" spc="-110" dirty="0">
                          <a:latin typeface="Arial"/>
                          <a:cs typeface="Arial"/>
                        </a:rPr>
                        <a:t>ls</a:t>
                      </a:r>
                      <a:r>
                        <a:rPr sz="1100" b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60" dirty="0">
                          <a:latin typeface="Arial"/>
                          <a:cs typeface="Arial"/>
                        </a:rPr>
                        <a:t>(per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70" dirty="0">
                          <a:latin typeface="Arial"/>
                          <a:cs typeface="Arial"/>
                        </a:rPr>
                        <a:t>daily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39065" marR="106680" indent="42545">
                        <a:lnSpc>
                          <a:spcPct val="108400"/>
                        </a:lnSpc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Non-Meal 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cri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60680">
                        <a:lnSpc>
                          <a:spcPct val="100000"/>
                        </a:lnSpc>
                      </a:pPr>
                      <a:r>
                        <a:rPr sz="1100" b="1" spc="-55" dirty="0">
                          <a:latin typeface="Arial"/>
                          <a:cs typeface="Arial"/>
                        </a:rPr>
                        <a:t>Non-Meal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20" dirty="0">
                          <a:latin typeface="Arial"/>
                          <a:cs typeface="Arial"/>
                        </a:rPr>
                        <a:t>Expense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b="1" spc="-65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53475">
                <a:tc rowSpan="4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540"/>
                        </a:spcBef>
                        <a:tabLst>
                          <a:tab pos="1543685" algn="l"/>
                        </a:tabLst>
                      </a:pPr>
                      <a:r>
                        <a:rPr sz="1100" spc="-6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80010">
                        <a:lnSpc>
                          <a:spcPct val="100000"/>
                        </a:lnSpc>
                        <a:spcBef>
                          <a:spcPts val="955"/>
                        </a:spcBef>
                        <a:tabLst>
                          <a:tab pos="1543685" algn="l"/>
                        </a:tabLst>
                      </a:pPr>
                      <a:r>
                        <a:rPr sz="1100" spc="-6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80010">
                        <a:lnSpc>
                          <a:spcPct val="100000"/>
                        </a:lnSpc>
                        <a:spcBef>
                          <a:spcPts val="955"/>
                        </a:spcBef>
                        <a:tabLst>
                          <a:tab pos="1543685" algn="l"/>
                        </a:tabLst>
                      </a:pPr>
                      <a:r>
                        <a:rPr sz="1100" spc="-6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80010">
                        <a:lnSpc>
                          <a:spcPct val="100000"/>
                        </a:lnSpc>
                        <a:spcBef>
                          <a:spcPts val="870"/>
                        </a:spcBef>
                        <a:tabLst>
                          <a:tab pos="1543685" algn="l"/>
                        </a:tabLst>
                      </a:pPr>
                      <a:r>
                        <a:rPr sz="1100" spc="-6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889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85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8892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85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88290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85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0500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5560">
                        <a:lnSpc>
                          <a:spcPts val="1280"/>
                        </a:lnSpc>
                        <a:tabLst>
                          <a:tab pos="1855470" algn="l"/>
                          <a:tab pos="3319145" algn="l"/>
                        </a:tabLst>
                      </a:pPr>
                      <a:r>
                        <a:rPr sz="1100" spc="-114" dirty="0">
                          <a:latin typeface="Arial"/>
                          <a:cs typeface="Arial"/>
                        </a:rPr>
                        <a:t>TOTAL:	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32332" y="4124647"/>
          <a:ext cx="9171304" cy="1186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2690"/>
                <a:gridCol w="1069974"/>
                <a:gridCol w="6898640"/>
              </a:tblGrid>
              <a:tr h="182245">
                <a:tc>
                  <a:txBody>
                    <a:bodyPr/>
                    <a:lstStyle/>
                    <a:p>
                      <a:pPr marR="5080" algn="r">
                        <a:lnSpc>
                          <a:spcPts val="1295"/>
                        </a:lnSpc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1100" b="1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85" dirty="0">
                          <a:latin typeface="Arial"/>
                          <a:cs typeface="Arial"/>
                        </a:rPr>
                        <a:t>Time: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ts val="1295"/>
                        </a:lnSpc>
                        <a:tabLst>
                          <a:tab pos="455930" algn="l"/>
                        </a:tabLst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34,960.00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R="5080" algn="r">
                        <a:lnSpc>
                          <a:spcPts val="1285"/>
                        </a:lnSpc>
                      </a:pPr>
                      <a:r>
                        <a:rPr sz="1100" b="1" spc="-75" dirty="0">
                          <a:latin typeface="Arial"/>
                          <a:cs typeface="Arial"/>
                        </a:rPr>
                        <a:t>Subtotal</a:t>
                      </a:r>
                      <a:r>
                        <a:rPr sz="110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20" dirty="0">
                          <a:latin typeface="Arial"/>
                          <a:cs typeface="Arial"/>
                        </a:rPr>
                        <a:t>Expenses: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ts val="1285"/>
                        </a:lnSpc>
                        <a:tabLst>
                          <a:tab pos="834390" algn="l"/>
                        </a:tabLst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9230">
                <a:tc>
                  <a:txBody>
                    <a:bodyPr/>
                    <a:lstStyle/>
                    <a:p>
                      <a:pPr marR="5080" algn="r">
                        <a:lnSpc>
                          <a:spcPts val="127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TA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ts val="1270"/>
                        </a:lnSpc>
                        <a:tabLst>
                          <a:tab pos="455930" algn="l"/>
                        </a:tabLst>
                      </a:pPr>
                      <a:r>
                        <a:rPr sz="1100" b="1" spc="-6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34,960.00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R="5080" algn="r">
                        <a:lnSpc>
                          <a:spcPts val="1280"/>
                        </a:lnSpc>
                      </a:pPr>
                      <a:r>
                        <a:rPr sz="1100" b="1" spc="-70" dirty="0">
                          <a:latin typeface="Arial"/>
                          <a:cs typeface="Arial"/>
                        </a:rPr>
                        <a:t>Unbilled</a:t>
                      </a:r>
                      <a:r>
                        <a:rPr sz="1100" b="1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5" dirty="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0525">
                        <a:lnSpc>
                          <a:spcPts val="1280"/>
                        </a:lnSpc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26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43865">
                <a:tc gridSpan="3">
                  <a:txBody>
                    <a:bodyPr/>
                    <a:lstStyle/>
                    <a:p>
                      <a:pPr marR="40640" algn="r">
                        <a:lnSpc>
                          <a:spcPts val="1295"/>
                        </a:lnSpc>
                      </a:pPr>
                      <a:r>
                        <a:rPr sz="1100" b="1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IA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8674100" algn="l"/>
                        </a:tabLst>
                      </a:pPr>
                      <a:r>
                        <a:rPr sz="1400" spc="-8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1400" spc="-2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400" spc="2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accurate:	</a:t>
                      </a:r>
                      <a:r>
                        <a:rPr sz="1450" i="1" spc="-20" dirty="0">
                          <a:latin typeface="Times New Roman"/>
                          <a:cs typeface="Times New Roman"/>
                        </a:rPr>
                        <a:t>sar</a:t>
                      </a: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01700" y="311708"/>
            <a:ext cx="1250950" cy="276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05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  <a:p>
            <a:pPr marL="50800">
              <a:lnSpc>
                <a:spcPts val="1165"/>
              </a:lnSpc>
            </a:pPr>
            <a:r>
              <a:rPr sz="1100" spc="-30" dirty="0">
                <a:latin typeface="Arial"/>
                <a:cs typeface="Arial"/>
              </a:rPr>
              <a:t>7/31/2019 </a:t>
            </a:r>
            <a:r>
              <a:rPr sz="1100" spc="114" dirty="0">
                <a:latin typeface="Arial"/>
                <a:cs typeface="Arial"/>
              </a:rPr>
              <a:t>/</a:t>
            </a:r>
            <a:r>
              <a:rPr sz="1100" spc="-170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9:11 </a:t>
            </a:r>
            <a:r>
              <a:rPr sz="1100" spc="-45" dirty="0">
                <a:latin typeface="Arial"/>
                <a:cs typeface="Arial"/>
              </a:rPr>
              <a:t>AM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361027" y="311708"/>
            <a:ext cx="563880" cy="276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805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9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30" dirty="0">
                <a:latin typeface="Times New Roman"/>
                <a:cs typeface="Times New Roman"/>
              </a:rPr>
              <a:t> </a:t>
            </a:r>
            <a:r>
              <a:rPr sz="800" spc="-25" dirty="0">
                <a:latin typeface="Times New Roman"/>
                <a:cs typeface="Times New Roman"/>
              </a:rPr>
              <a:t>126</a:t>
            </a:r>
            <a:endParaRPr sz="800">
              <a:latin typeface="Times New Roman"/>
              <a:cs typeface="Times New Roman"/>
            </a:endParaRPr>
          </a:p>
          <a:p>
            <a:pPr marL="91440" algn="ctr">
              <a:lnSpc>
                <a:spcPts val="1165"/>
              </a:lnSpc>
            </a:pPr>
            <a:r>
              <a:rPr sz="1100" spc="-110" dirty="0">
                <a:latin typeface="Arial"/>
                <a:cs typeface="Arial"/>
              </a:rPr>
              <a:t>Page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spc="-60" dirty="0"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43244" y="856411"/>
          <a:ext cx="11367767" cy="6091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20035"/>
                <a:gridCol w="855345"/>
                <a:gridCol w="654684"/>
                <a:gridCol w="604520"/>
                <a:gridCol w="2894964"/>
                <a:gridCol w="543559"/>
                <a:gridCol w="570865"/>
              </a:tblGrid>
              <a:tr h="178435">
                <a:tc gridSpan="3">
                  <a:txBody>
                    <a:bodyPr/>
                    <a:lstStyle/>
                    <a:p>
                      <a:pPr marL="31750">
                        <a:lnSpc>
                          <a:spcPts val="1305"/>
                        </a:lnSpc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8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Monitor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154940">
                <a:tc gridSpan="2">
                  <a:txBody>
                    <a:bodyPr/>
                    <a:lstStyle/>
                    <a:p>
                      <a:pPr marL="28575">
                        <a:lnSpc>
                          <a:spcPts val="1125"/>
                        </a:lnSpc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000" spc="-90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000" spc="-65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20" dirty="0">
                          <a:latin typeface="Arial"/>
                          <a:cs typeface="Arial"/>
                        </a:rPr>
                        <a:t>900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7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0975">
                <a:tc gridSpan="2">
                  <a:txBody>
                    <a:bodyPr/>
                    <a:lstStyle/>
                    <a:p>
                      <a:pPr marL="31750">
                        <a:lnSpc>
                          <a:spcPts val="1315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21202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ts val="815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Enter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035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even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841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authorize more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sparingly.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ts val="835"/>
                        </a:lnSpc>
                        <a:spcBef>
                          <a:spcPts val="14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non-reimbursable.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5255">
                <a:tc gridSpan="3">
                  <a:txBody>
                    <a:bodyPr/>
                    <a:lstStyle/>
                    <a:p>
                      <a:pPr marL="1116965">
                        <a:lnSpc>
                          <a:spcPts val="969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930"/>
                        </a:lnSpc>
                      </a:pPr>
                      <a:r>
                        <a:rPr sz="900" b="1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735" marR="24130" indent="-3175" algn="ctr">
                        <a:lnSpc>
                          <a:spcPct val="118400"/>
                        </a:lnSpc>
                        <a:spcBef>
                          <a:spcPts val="335"/>
                        </a:spcBef>
                      </a:pPr>
                      <a:r>
                        <a:rPr sz="600" spc="-1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5085" marR="31750" algn="ctr">
                        <a:lnSpc>
                          <a:spcPct val="1184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1605">
                <a:tc gridSpan="3">
                  <a:txBody>
                    <a:bodyPr/>
                    <a:lstStyle/>
                    <a:p>
                      <a:pPr marL="1185545">
                        <a:lnSpc>
                          <a:spcPts val="9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95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Aden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accuracy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4465">
                <a:tc gridSpan="3">
                  <a:txBody>
                    <a:bodyPr/>
                    <a:lstStyle/>
                    <a:p>
                      <a:pPr marL="150114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7/5/2019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Deputy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4465">
                <a:tc gridSpan="3">
                  <a:txBody>
                    <a:bodyPr/>
                    <a:lstStyle/>
                    <a:p>
                      <a:pPr marR="17145" algn="r">
                        <a:lnSpc>
                          <a:spcPts val="116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YE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3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R="7620" algn="ctr">
                        <a:lnSpc>
                          <a:spcPct val="100000"/>
                        </a:lnSpc>
                      </a:pPr>
                      <a:r>
                        <a:rPr sz="750" b="1" i="1" spc="-55" dirty="0">
                          <a:latin typeface="Arial"/>
                          <a:cs typeface="Arial"/>
                        </a:rPr>
                        <a:t>Sample </a:t>
                      </a:r>
                      <a:r>
                        <a:rPr sz="750" b="1" i="1" spc="-50" dirty="0">
                          <a:latin typeface="Arial"/>
                          <a:cs typeface="Arial"/>
                        </a:rPr>
                        <a:t>Description: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03250">
                <a:tc gridSpan="10">
                  <a:txBody>
                    <a:bodyPr/>
                    <a:lstStyle/>
                    <a:p>
                      <a:pPr marL="1520825">
                        <a:lnSpc>
                          <a:spcPts val="840"/>
                        </a:lnSpc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Ms.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1123455.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5104">
                <a:tc gridSpan="10"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2729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40" dirty="0">
                          <a:latin typeface="Trebuchet MS"/>
                          <a:cs typeface="Trebuchet MS"/>
                        </a:rPr>
                        <a:t>Day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3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28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0020" marR="107950" indent="-47625">
                        <a:lnSpc>
                          <a:spcPct val="109600"/>
                        </a:lnSpc>
                        <a:spcBef>
                          <a:spcPts val="5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306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Budget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July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2019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June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2020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workgroup.</a:t>
                      </a:r>
                      <a:r>
                        <a:rPr sz="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Logistics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140335">
                        <a:lnSpc>
                          <a:spcPct val="11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meetings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week. Continued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budget.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Technical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assistance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PIB/OPR 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(distribution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sample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Investigative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structure.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24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587.50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Sullivan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Supervision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(logistics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upcoming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MT/BPD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meeting)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recent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citizen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276860">
                        <a:lnSpc>
                          <a:spcPct val="109600"/>
                        </a:lnSpc>
                        <a:spcBef>
                          <a:spcPts val="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contacts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matters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associated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follow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ups.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Continued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budget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(July19/June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20).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several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matters.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180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N.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Joyce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Supervision 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upcoming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Court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date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(July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11).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Smoot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Supervision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matters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progress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area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Supervision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be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captured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422909">
                        <a:lnSpc>
                          <a:spcPct val="11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submission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Court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hearing.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Promotions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Promotion 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Committee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policy.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8166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BPDHQ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CDIU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staff re: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Supervision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areas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CD.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Venable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31750">
                        <a:lnSpc>
                          <a:spcPct val="109600"/>
                        </a:lnSpc>
                        <a:spcBef>
                          <a:spcPts val="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matters,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assignments,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etc.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monitor.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 matters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subject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areas. 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ongoing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reviews, 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timelines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etc..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Continued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budget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planning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period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spanning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July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2019/June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2020.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1917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1,645.00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Time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13335" algn="r">
                        <a:lnSpc>
                          <a:spcPts val="819"/>
                        </a:lnSpc>
                        <a:spcBef>
                          <a:spcPts val="44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306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Email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controversial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BWC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footage,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footage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32384">
                        <a:lnSpc>
                          <a:spcPct val="11000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follow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incident.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Continued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July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2019-June 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2020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budget.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newest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/OPR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submittedby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25"/>
                        </a:lnSpc>
                        <a:spcBef>
                          <a:spcPts val="8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 matters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projects.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1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068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Edits 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Mission Statement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Values. 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8255">
                        <a:lnSpc>
                          <a:spcPts val="930"/>
                        </a:lnSpc>
                        <a:spcBef>
                          <a:spcPts val="3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members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ongoing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projects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deliverables.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Barge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assessments. 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Sean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Smoot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2019-2010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budget.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1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587.50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69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Budget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preparation. Meeting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Smoot 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Barge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approximate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costs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function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budget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year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2019/2020.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1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697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9083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10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43244" y="856411"/>
          <a:ext cx="11365225" cy="61544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16860"/>
                <a:gridCol w="858520"/>
                <a:gridCol w="654050"/>
                <a:gridCol w="603884"/>
                <a:gridCol w="687704"/>
                <a:gridCol w="878204"/>
                <a:gridCol w="1329054"/>
                <a:gridCol w="542925"/>
                <a:gridCol w="570229"/>
              </a:tblGrid>
              <a:tr h="23622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65" dirty="0">
                          <a:latin typeface="Arial"/>
                          <a:cs typeface="Arial"/>
                        </a:rPr>
                        <a:t>PIB/OPR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logistics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upcoming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meetings.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2616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587.50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receive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updates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significant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cases.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284480">
                        <a:lnSpc>
                          <a:spcPct val="109600"/>
                        </a:lnSpc>
                        <a:spcBef>
                          <a:spcPts val="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budget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workgroup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latest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draft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preparation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Venable/21CP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6/14/19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finalize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July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2019/June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2020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budget.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Staffing 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parties.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16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802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leadership regarding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engagement,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budget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other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matters.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24765">
                        <a:lnSpc>
                          <a:spcPct val="11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Smoot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upcoming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site visits,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Supervision 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budget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matters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 assignments.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Drafting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Misconduct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Investigations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Discipline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Third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Semi-annual 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Report.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PIB/OPR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manual.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the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upcoming comprehensive 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Investigations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logistics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around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access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data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provided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1936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1,292.50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Continued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PIB/OPR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16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587.50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ongoing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deliverables,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pending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project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management. 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PIB/OPR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workgroup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Interviews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section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PIB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16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892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3rd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Semi-annual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Report,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Investigations Manual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other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74930">
                        <a:lnSpc>
                          <a:spcPct val="11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related matters.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PIB/OPR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Investigative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well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merging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workgroup 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comments.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Follow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up on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several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matters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reported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members.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Barge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 training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associated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topics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CD.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Court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matters.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16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822.50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stakeholders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PIB/OPR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edits,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merging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comments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249554">
                        <a:lnSpc>
                          <a:spcPct val="1096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timeline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return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City. Continued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PIB/OPR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Investigative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manual. 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budget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timeline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sending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latest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parties.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16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587.50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 matters.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Combined 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DOJ/MT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Investigations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16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587.50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projects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logistics.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16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projects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logistics.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16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NSA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policy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preparation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parties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discuss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implementation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process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25"/>
                        </a:lnSpc>
                        <a:spcBef>
                          <a:spcPts val="8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itself.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Emaila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correspondence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numerous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related matters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project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16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587.50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5080" algn="r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19"/>
                        </a:lnSpc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</a:t>
                      </a:r>
                      <a:r>
                        <a:rPr sz="700" b="1" spc="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12,455.00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5740">
                <a:tc gridSpan="12"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39725">
                        <a:lnSpc>
                          <a:spcPts val="819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18465">
                        <a:lnSpc>
                          <a:spcPts val="819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89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905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Category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Vendor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349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31750" marR="20320" indent="635" algn="ctr">
                        <a:lnSpc>
                          <a:spcPct val="11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  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89535" marR="78105" indent="26670">
                        <a:lnSpc>
                          <a:spcPct val="109600"/>
                        </a:lnSpc>
                        <a:spcBef>
                          <a:spcPts val="520"/>
                        </a:spcBef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89230" marR="146685" indent="-32384">
                        <a:lnSpc>
                          <a:spcPct val="109600"/>
                        </a:lnSpc>
                        <a:spcBef>
                          <a:spcPts val="520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819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tabLst>
                          <a:tab pos="7131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29654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12,455.00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5454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-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29654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12,455.00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7620" algn="r">
                        <a:lnSpc>
                          <a:spcPts val="819"/>
                        </a:lnSpc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504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7475">
                <a:tc gridSpan="6">
                  <a:txBody>
                    <a:bodyPr/>
                    <a:lstStyle/>
                    <a:p>
                      <a:pPr marR="155575" algn="r">
                        <a:lnSpc>
                          <a:spcPts val="83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697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9083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11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43244" y="861745"/>
          <a:ext cx="11362689" cy="142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0270"/>
                <a:gridCol w="2051685"/>
                <a:gridCol w="4610734"/>
              </a:tblGrid>
              <a:tr h="142240">
                <a:tc>
                  <a:txBody>
                    <a:bodyPr/>
                    <a:lstStyle/>
                    <a:p>
                      <a:pPr marL="24130">
                        <a:lnSpc>
                          <a:spcPts val="1019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accurate: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R="413384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697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9083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12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43244" y="856411"/>
          <a:ext cx="11367767" cy="58985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20035"/>
                <a:gridCol w="855345"/>
                <a:gridCol w="654684"/>
                <a:gridCol w="604520"/>
                <a:gridCol w="2894964"/>
                <a:gridCol w="543559"/>
                <a:gridCol w="570865"/>
              </a:tblGrid>
              <a:tr h="186055">
                <a:tc gridSpan="3">
                  <a:txBody>
                    <a:bodyPr/>
                    <a:lstStyle/>
                    <a:p>
                      <a:pPr marL="31750">
                        <a:lnSpc>
                          <a:spcPts val="1350"/>
                        </a:lnSpc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8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Monitor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236220">
                <a:tc gridSpan="2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50" spc="-60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150" spc="-110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150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150" spc="-80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150" spc="-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10" dirty="0">
                          <a:latin typeface="Arial"/>
                          <a:cs typeface="Arial"/>
                        </a:rPr>
                        <a:t>900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7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1935">
                <a:tc gridSpan="2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21202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52704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Enter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5242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even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841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authorize more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sparingly.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2732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18415">
                        <a:lnSpc>
                          <a:spcPts val="819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non-reimbursable.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5255">
                <a:tc gridSpan="3">
                  <a:txBody>
                    <a:bodyPr/>
                    <a:lstStyle/>
                    <a:p>
                      <a:pPr marL="1116965">
                        <a:lnSpc>
                          <a:spcPts val="969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930"/>
                        </a:lnSpc>
                      </a:pPr>
                      <a:r>
                        <a:rPr sz="900" b="1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735" marR="24130" indent="-3175" algn="ctr">
                        <a:lnSpc>
                          <a:spcPct val="118400"/>
                        </a:lnSpc>
                        <a:spcBef>
                          <a:spcPts val="335"/>
                        </a:spcBef>
                      </a:pPr>
                      <a:r>
                        <a:rPr sz="600" spc="-1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5085" marR="31750" algn="ctr">
                        <a:lnSpc>
                          <a:spcPct val="1184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1605">
                <a:tc gridSpan="3">
                  <a:txBody>
                    <a:bodyPr/>
                    <a:lstStyle/>
                    <a:p>
                      <a:pPr marL="1185545">
                        <a:lnSpc>
                          <a:spcPts val="9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950"/>
                        </a:lnSpc>
                      </a:pPr>
                      <a:r>
                        <a:rPr sz="1000" spc="-60" dirty="0">
                          <a:latin typeface="Arial"/>
                          <a:cs typeface="Arial"/>
                        </a:rPr>
                        <a:t>Barge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accuracy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4465">
                <a:tc gridSpan="3">
                  <a:txBody>
                    <a:bodyPr/>
                    <a:lstStyle/>
                    <a:p>
                      <a:pPr marL="150114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7/1/2019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Deputy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4465">
                <a:tc gridSpan="3">
                  <a:txBody>
                    <a:bodyPr/>
                    <a:lstStyle/>
                    <a:p>
                      <a:pPr marR="17145" algn="r">
                        <a:lnSpc>
                          <a:spcPts val="116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YE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3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</a:tr>
              <a:tr h="92011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5740">
                <a:tc gridSpan="10"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2729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40" dirty="0">
                          <a:latin typeface="Trebuchet MS"/>
                          <a:cs typeface="Trebuchet MS"/>
                        </a:rPr>
                        <a:t>Day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3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5" dirty="0">
                          <a:latin typeface="Trebuchet MS"/>
                          <a:cs typeface="Trebuchet MS"/>
                        </a:rPr>
                        <a:t>Total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47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9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65" dirty="0">
                          <a:latin typeface="Trebuchet MS"/>
                          <a:cs typeface="Trebuchet MS"/>
                        </a:rPr>
                        <a:t>Time)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3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919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Unbilled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 marL="130810">
                        <a:lnSpc>
                          <a:spcPts val="900"/>
                        </a:lnSpc>
                        <a:spcBef>
                          <a:spcPts val="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II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124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060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369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notice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training;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24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211.50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DOJ,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24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60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 BPD,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assessments,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24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60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Rosenthal,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B.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99695">
                        <a:lnSpc>
                          <a:spcPct val="109600"/>
                        </a:lnSpc>
                        <a:spcBef>
                          <a:spcPts val="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Drewett 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file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production. Draft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semiannual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section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training; 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Rosenthal,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Meares,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R.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Villasenor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24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493.50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06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stops,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searches,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arrests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124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060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edit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semiannual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chapter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training;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10795">
                        <a:lnSpc>
                          <a:spcPct val="109600"/>
                        </a:lnSpc>
                        <a:spcBef>
                          <a:spcPts val="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assessment,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training,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II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survey.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potential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experts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Sulllivan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training;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24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423.00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697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9083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13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43244" y="856411"/>
          <a:ext cx="11363957" cy="59429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3740150"/>
                <a:gridCol w="858520"/>
                <a:gridCol w="654050"/>
                <a:gridCol w="603884"/>
                <a:gridCol w="2894329"/>
                <a:gridCol w="542925"/>
                <a:gridCol w="570229"/>
              </a:tblGrid>
              <a:tr h="408305">
                <a:tc>
                  <a:txBody>
                    <a:bodyPr/>
                    <a:lstStyle/>
                    <a:p>
                      <a:pPr marR="29464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Meet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Aden,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Smoot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assessments,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additional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monitoring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issues.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282.00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0680">
                <a:tc>
                  <a:txBody>
                    <a:bodyPr/>
                    <a:lstStyle/>
                    <a:p>
                      <a:pPr marR="2946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Rosenthal,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212725">
                        <a:lnSpc>
                          <a:spcPct val="11000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Pratt-Harris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survey.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assessments,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training,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survey.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Smoot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329.00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R="2946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OPR,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search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seizure,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5715">
                        <a:lnSpc>
                          <a:spcPts val="930"/>
                        </a:lnSpc>
                        <a:spcBef>
                          <a:spcPts val="4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Coordinate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review;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via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same;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Smoot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supervision.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R="2946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auditing.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362585">
                        <a:lnSpc>
                          <a:spcPct val="109600"/>
                        </a:lnSpc>
                        <a:spcBef>
                          <a:spcPts val="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auditing.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Revise,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coordinate,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materials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assignments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assessment; 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reviewers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446.50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3060">
                <a:tc>
                  <a:txBody>
                    <a:bodyPr/>
                    <a:lstStyle/>
                    <a:p>
                      <a:pPr marR="2946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II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92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7045">
                <a:tc>
                  <a:txBody>
                    <a:bodyPr/>
                    <a:lstStyle/>
                    <a:p>
                      <a:pPr marR="2946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OPR,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Manual,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assessment,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training,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47625">
                        <a:lnSpc>
                          <a:spcPct val="109600"/>
                        </a:lnSpc>
                        <a:spcBef>
                          <a:spcPts val="5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search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seizure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comment on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II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e-Learning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curriculum; 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synthesize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same;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sections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semiannual 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measures;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Aden,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634.50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65150">
                <a:tc>
                  <a:txBody>
                    <a:bodyPr/>
                    <a:lstStyle/>
                    <a:p>
                      <a:pPr marR="2946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training,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assessment,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community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138430" algn="just">
                        <a:lnSpc>
                          <a:spcPct val="109600"/>
                        </a:lnSpc>
                        <a:spcBef>
                          <a:spcPts val="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survey,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revise,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edit 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interviews;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revise, 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edit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II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H.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3.8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893.00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1805">
                <a:tc>
                  <a:txBody>
                    <a:bodyPr/>
                    <a:lstStyle/>
                    <a:p>
                      <a:pPr marR="2946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assessments,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assessment,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15240">
                        <a:lnSpc>
                          <a:spcPts val="930"/>
                        </a:lnSpc>
                        <a:spcBef>
                          <a:spcPts val="35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e-Learning.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revise,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edit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training;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 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N.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Joyce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assault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investigations.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399.50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7195">
                <a:tc>
                  <a:txBody>
                    <a:bodyPr/>
                    <a:lstStyle/>
                    <a:p>
                      <a:pPr marR="2946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Manual,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assessment,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sexual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assault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investigations.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92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R="2946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training,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training,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stops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reporting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manual.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92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R="2946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Revise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edit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memorandum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use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force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feedback;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 marR="206375">
                        <a:lnSpc>
                          <a:spcPct val="109600"/>
                        </a:lnSpc>
                        <a:spcBef>
                          <a:spcPts val="5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audit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schedule;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communicate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Rosenthal,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K.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O'Toole,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R.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Villasenor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same. 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MT,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use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force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memo.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305.50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R="2946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DOJ,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training, 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SSA 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report.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Parker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SSA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training,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Manual. 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spc="-85" dirty="0">
                          <a:latin typeface="Arial"/>
                          <a:cs typeface="Arial"/>
                        </a:rPr>
                        <a:t>S.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Sullivan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training,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issues.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305.50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1935">
                <a:tc>
                  <a:txBody>
                    <a:bodyPr/>
                    <a:lstStyle/>
                    <a:p>
                      <a:pPr marR="2946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training, 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reporting,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OPR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manual.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92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R="2946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assorted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issues.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092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0680">
                <a:tc>
                  <a:txBody>
                    <a:bodyPr/>
                    <a:lstStyle/>
                    <a:p>
                      <a:pPr marR="2946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Various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email communications 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w/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5814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28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188.00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24.1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19"/>
                        </a:lnSpc>
                        <a:tabLst>
                          <a:tab pos="19304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5,663.50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697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9083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14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43244" y="856411"/>
          <a:ext cx="11364592" cy="29971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16860"/>
                <a:gridCol w="858520"/>
                <a:gridCol w="654050"/>
                <a:gridCol w="603884"/>
                <a:gridCol w="687704"/>
                <a:gridCol w="878204"/>
                <a:gridCol w="2441575"/>
              </a:tblGrid>
              <a:tr h="205740">
                <a:tc gridSpan="10"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39725">
                        <a:lnSpc>
                          <a:spcPts val="819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18465">
                        <a:lnSpc>
                          <a:spcPts val="819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19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05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Category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Vendor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349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31750" marR="20320" indent="635" algn="ctr">
                        <a:lnSpc>
                          <a:spcPct val="109900"/>
                        </a:lnSpc>
                        <a:spcBef>
                          <a:spcPts val="60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  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76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89535" marR="78105" indent="26670">
                        <a:lnSpc>
                          <a:spcPct val="109600"/>
                        </a:lnSpc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189230" marR="146685" indent="-32384">
                        <a:lnSpc>
                          <a:spcPct val="109600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marL="23304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6/9/2019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Office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Services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Squarespace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Gmail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BPDMonitor.com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Fee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344170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189.44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$189.44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10185">
                        <a:lnSpc>
                          <a:spcPts val="819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6/11/2019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0955">
                        <a:lnSpc>
                          <a:spcPts val="819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Office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Services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0955">
                        <a:lnSpc>
                          <a:spcPts val="835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Squarespace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Squarespace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Website Maintenance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Fee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(BPDMonitor.com)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320">
                        <a:lnSpc>
                          <a:spcPts val="840"/>
                        </a:lnSpc>
                        <a:spcBef>
                          <a:spcPts val="8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($0.58/mile)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37465" algn="r">
                        <a:lnSpc>
                          <a:spcPts val="819"/>
                        </a:lnSpc>
                        <a:tabLst>
                          <a:tab pos="389890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26.00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38100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$26.00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marL="21018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6/17/2019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Office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Services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Survey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Gizmo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Electronic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Platform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Fee*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389890" algn="l"/>
                        </a:tabLst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	73.49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$73.49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819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$288.93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1935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0955">
                        <a:lnSpc>
                          <a:spcPts val="819"/>
                        </a:lnSpc>
                      </a:pPr>
                      <a:r>
                        <a:rPr sz="700" spc="80" dirty="0">
                          <a:latin typeface="Arial"/>
                          <a:cs typeface="Arial"/>
                        </a:rPr>
                        <a:t>*</a:t>
                      </a:r>
                      <a:r>
                        <a:rPr sz="7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Because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Mr.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Barge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also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uses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electronic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service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another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project,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reimbursement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is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sought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one-half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service.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</a:pPr>
                      <a:r>
                        <a:rPr sz="700" spc="-80" dirty="0">
                          <a:latin typeface="Arial"/>
                          <a:cs typeface="Arial"/>
                        </a:rPr>
                        <a:t>BILLED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3422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5,663.50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41084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288.93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3422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5,952.43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23495" algn="r">
                        <a:lnSpc>
                          <a:spcPts val="819"/>
                        </a:lnSpc>
                      </a:pPr>
                      <a:r>
                        <a:rPr sz="700" b="1" i="1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700" b="1" i="1" spc="-5" dirty="0">
                          <a:latin typeface="Arial"/>
                          <a:cs typeface="Arial"/>
                        </a:rPr>
                        <a:t>nb</a:t>
                      </a:r>
                      <a:r>
                        <a:rPr sz="700" b="1" i="1" spc="-10" dirty="0">
                          <a:latin typeface="Arial"/>
                          <a:cs typeface="Arial"/>
                        </a:rPr>
                        <a:t>ill</a:t>
                      </a:r>
                      <a:r>
                        <a:rPr sz="700" b="1" i="1" dirty="0">
                          <a:latin typeface="Arial"/>
                          <a:cs typeface="Arial"/>
                        </a:rPr>
                        <a:t>ed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545465" algn="l"/>
                        </a:tabLst>
                      </a:pPr>
                      <a:r>
                        <a:rPr sz="700" i="1" spc="2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i="1" spc="-45" dirty="0">
                          <a:latin typeface="Trebuchet MS"/>
                          <a:cs typeface="Trebuchet MS"/>
                        </a:rPr>
                        <a:t>-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8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INITIALS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 gridSpan="4">
                  <a:txBody>
                    <a:bodyPr/>
                    <a:lstStyle/>
                    <a:p>
                      <a:pPr marL="24130">
                        <a:lnSpc>
                          <a:spcPts val="97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accurate: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MB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697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9083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15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457200"/>
            <a:ext cx="5943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8819" y="1038986"/>
            <a:ext cx="6316345" cy="779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spc="5" dirty="0">
                <a:latin typeface="Times New Roman"/>
                <a:cs typeface="Times New Roman"/>
              </a:rPr>
              <a:t>July </a:t>
            </a:r>
            <a:r>
              <a:rPr sz="1200" dirty="0">
                <a:latin typeface="Times New Roman"/>
                <a:cs typeface="Times New Roman"/>
              </a:rPr>
              <a:t>31,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/>
                <a:cs typeface="Times New Roman"/>
              </a:rPr>
              <a:t>Page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 marR="46990">
              <a:lnSpc>
                <a:spcPct val="103400"/>
              </a:lnSpc>
              <a:spcBef>
                <a:spcPts val="1095"/>
              </a:spcBef>
            </a:pPr>
            <a:r>
              <a:rPr sz="1200" spc="-5" dirty="0">
                <a:latin typeface="Times New Roman"/>
                <a:cs typeface="Times New Roman"/>
              </a:rPr>
              <a:t>Inc. (Baltimore </a:t>
            </a:r>
            <a:r>
              <a:rPr sz="1200" dirty="0">
                <a:latin typeface="Times New Roman"/>
                <a:cs typeface="Times New Roman"/>
              </a:rPr>
              <a:t>Community </a:t>
            </a:r>
            <a:r>
              <a:rPr sz="1200" spc="-5" dirty="0">
                <a:latin typeface="Times New Roman"/>
                <a:cs typeface="Times New Roman"/>
              </a:rPr>
              <a:t>Mediation Center (BCMC). </a:t>
            </a:r>
            <a:r>
              <a:rPr sz="1200" spc="-15" dirty="0">
                <a:latin typeface="Times New Roman"/>
                <a:cs typeface="Times New Roman"/>
              </a:rPr>
              <a:t>It </a:t>
            </a:r>
            <a:r>
              <a:rPr sz="1200" spc="-5" dirty="0">
                <a:latin typeface="Times New Roman"/>
                <a:cs typeface="Times New Roman"/>
              </a:rPr>
              <a:t>also includes services billed for </a:t>
            </a:r>
            <a:r>
              <a:rPr sz="1200" dirty="0">
                <a:latin typeface="Times New Roman"/>
                <a:cs typeface="Times New Roman"/>
              </a:rPr>
              <a:t>community  </a:t>
            </a:r>
            <a:r>
              <a:rPr sz="1200" spc="-5" dirty="0">
                <a:latin typeface="Times New Roman"/>
                <a:cs typeface="Times New Roman"/>
              </a:rPr>
              <a:t>surveys and officer focus groups from Morgan </a:t>
            </a:r>
            <a:r>
              <a:rPr sz="1200" dirty="0">
                <a:latin typeface="Times New Roman"/>
                <a:cs typeface="Times New Roman"/>
              </a:rPr>
              <a:t>State </a:t>
            </a:r>
            <a:r>
              <a:rPr sz="1200" spc="-5" dirty="0">
                <a:latin typeface="Times New Roman"/>
                <a:cs typeface="Times New Roman"/>
              </a:rPr>
              <a:t>University’s Institute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Urban Research, </a:t>
            </a:r>
            <a:r>
              <a:rPr sz="1200" dirty="0">
                <a:latin typeface="Times New Roman"/>
                <a:cs typeface="Times New Roman"/>
              </a:rPr>
              <a:t>the  </a:t>
            </a:r>
            <a:r>
              <a:rPr sz="1200" spc="-5" dirty="0">
                <a:latin typeface="Times New Roman"/>
                <a:cs typeface="Times New Roman"/>
              </a:rPr>
              <a:t>University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Toronto, </a:t>
            </a:r>
            <a:r>
              <a:rPr sz="1200" dirty="0">
                <a:latin typeface="Times New Roman"/>
                <a:cs typeface="Times New Roman"/>
              </a:rPr>
              <a:t>and the Community </a:t>
            </a:r>
            <a:r>
              <a:rPr sz="1200" spc="-5" dirty="0">
                <a:latin typeface="Times New Roman"/>
                <a:cs typeface="Times New Roman"/>
              </a:rPr>
              <a:t>Resources for Justice’s Crime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Justice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Institute.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60960" indent="457200" algn="just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The sum </a:t>
            </a:r>
            <a:r>
              <a:rPr sz="1200" dirty="0">
                <a:latin typeface="Times New Roman"/>
                <a:cs typeface="Times New Roman"/>
              </a:rPr>
              <a:t>of previously unbilled </a:t>
            </a:r>
            <a:r>
              <a:rPr sz="1200" spc="-5" dirty="0">
                <a:latin typeface="Times New Roman"/>
                <a:cs typeface="Times New Roman"/>
              </a:rPr>
              <a:t>services and expenses reflected </a:t>
            </a:r>
            <a:r>
              <a:rPr sz="1200" dirty="0">
                <a:latin typeface="Times New Roman"/>
                <a:cs typeface="Times New Roman"/>
              </a:rPr>
              <a:t>in this </a:t>
            </a:r>
            <a:r>
              <a:rPr sz="1200" spc="-5" dirty="0">
                <a:latin typeface="Times New Roman"/>
                <a:cs typeface="Times New Roman"/>
              </a:rPr>
              <a:t>invoice is </a:t>
            </a:r>
            <a:r>
              <a:rPr sz="1200" dirty="0">
                <a:latin typeface="Times New Roman"/>
                <a:cs typeface="Times New Roman"/>
              </a:rPr>
              <a:t>$253,556.69.  </a:t>
            </a:r>
            <a:r>
              <a:rPr sz="1200" spc="-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the time </a:t>
            </a:r>
            <a:r>
              <a:rPr sz="1200" spc="-5" dirty="0">
                <a:latin typeface="Times New Roman"/>
                <a:cs typeface="Times New Roman"/>
              </a:rPr>
              <a:t>submitted </a:t>
            </a:r>
            <a:r>
              <a:rPr sz="1200" dirty="0">
                <a:latin typeface="Times New Roman"/>
                <a:cs typeface="Times New Roman"/>
              </a:rPr>
              <a:t>in this </a:t>
            </a:r>
            <a:r>
              <a:rPr sz="1200" spc="-5" dirty="0">
                <a:latin typeface="Times New Roman"/>
                <a:cs typeface="Times New Roman"/>
              </a:rPr>
              <a:t>invoice, </a:t>
            </a:r>
            <a:r>
              <a:rPr sz="1200" dirty="0">
                <a:latin typeface="Times New Roman"/>
                <a:cs typeface="Times New Roman"/>
              </a:rPr>
              <a:t>96.7 </a:t>
            </a:r>
            <a:r>
              <a:rPr sz="1200" spc="-5" dirty="0">
                <a:latin typeface="Times New Roman"/>
                <a:cs typeface="Times New Roman"/>
              </a:rPr>
              <a:t>hours,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13.5%, were </a:t>
            </a:r>
            <a:r>
              <a:rPr sz="1200" i="1" spc="-5" dirty="0">
                <a:latin typeface="Times New Roman"/>
                <a:cs typeface="Times New Roman"/>
              </a:rPr>
              <a:t>pro </a:t>
            </a:r>
            <a:r>
              <a:rPr sz="1200" i="1" dirty="0">
                <a:latin typeface="Times New Roman"/>
                <a:cs typeface="Times New Roman"/>
              </a:rPr>
              <a:t>bono</a:t>
            </a:r>
            <a:r>
              <a:rPr sz="1200" dirty="0">
                <a:latin typeface="Times New Roman"/>
                <a:cs typeface="Times New Roman"/>
              </a:rPr>
              <a:t>, or </a:t>
            </a:r>
            <a:r>
              <a:rPr sz="1200" spc="-5" dirty="0">
                <a:latin typeface="Times New Roman"/>
                <a:cs typeface="Times New Roman"/>
              </a:rPr>
              <a:t>unbilled and donated </a:t>
            </a:r>
            <a:r>
              <a:rPr sz="1200" dirty="0">
                <a:latin typeface="Times New Roman"/>
                <a:cs typeface="Times New Roman"/>
              </a:rPr>
              <a:t>to  the City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Baltimore. </a:t>
            </a:r>
            <a:r>
              <a:rPr sz="1200" spc="5" dirty="0">
                <a:latin typeface="Times New Roman"/>
                <a:cs typeface="Times New Roman"/>
              </a:rPr>
              <a:t>By </a:t>
            </a:r>
            <a:r>
              <a:rPr sz="1200" spc="-5" dirty="0">
                <a:latin typeface="Times New Roman"/>
                <a:cs typeface="Times New Roman"/>
              </a:rPr>
              <a:t>recording </a:t>
            </a:r>
            <a:r>
              <a:rPr sz="1200" dirty="0">
                <a:latin typeface="Times New Roman"/>
                <a:cs typeface="Times New Roman"/>
              </a:rPr>
              <a:t>13.5% of </a:t>
            </a:r>
            <a:r>
              <a:rPr sz="1200" spc="-5" dirty="0">
                <a:latin typeface="Times New Roman"/>
                <a:cs typeface="Times New Roman"/>
              </a:rPr>
              <a:t>its total </a:t>
            </a:r>
            <a:r>
              <a:rPr sz="1200" dirty="0">
                <a:latin typeface="Times New Roman"/>
                <a:cs typeface="Times New Roman"/>
              </a:rPr>
              <a:t>time </a:t>
            </a:r>
            <a:r>
              <a:rPr sz="1200" i="1" spc="-5" dirty="0">
                <a:latin typeface="Times New Roman"/>
                <a:cs typeface="Times New Roman"/>
              </a:rPr>
              <a:t>pro bono</a:t>
            </a:r>
            <a:r>
              <a:rPr sz="1200" spc="-5" dirty="0">
                <a:latin typeface="Times New Roman"/>
                <a:cs typeface="Times New Roman"/>
              </a:rPr>
              <a:t>, and </a:t>
            </a:r>
            <a:r>
              <a:rPr sz="1200" dirty="0">
                <a:latin typeface="Times New Roman"/>
                <a:cs typeface="Times New Roman"/>
              </a:rPr>
              <a:t>writing </a:t>
            </a:r>
            <a:r>
              <a:rPr sz="1200" spc="-5" dirty="0">
                <a:latin typeface="Times New Roman"/>
                <a:cs typeface="Times New Roman"/>
              </a:rPr>
              <a:t>off certain </a:t>
            </a:r>
            <a:r>
              <a:rPr sz="1200" dirty="0">
                <a:latin typeface="Times New Roman"/>
                <a:cs typeface="Times New Roman"/>
              </a:rPr>
              <a:t>expenses,  the </a:t>
            </a:r>
            <a:r>
              <a:rPr sz="1200" spc="-5" dirty="0">
                <a:latin typeface="Times New Roman"/>
                <a:cs typeface="Times New Roman"/>
              </a:rPr>
              <a:t>Team </a:t>
            </a:r>
            <a:r>
              <a:rPr sz="1200" dirty="0">
                <a:latin typeface="Times New Roman"/>
                <a:cs typeface="Times New Roman"/>
              </a:rPr>
              <a:t>saved the City a </a:t>
            </a:r>
            <a:r>
              <a:rPr sz="1200" spc="-5" dirty="0">
                <a:latin typeface="Times New Roman"/>
                <a:cs typeface="Times New Roman"/>
              </a:rPr>
              <a:t>total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$33,371.50.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Work </a:t>
            </a:r>
            <a:r>
              <a:rPr sz="1200" spc="-5" dirty="0">
                <a:latin typeface="Times New Roman"/>
                <a:cs typeface="Times New Roman"/>
              </a:rPr>
              <a:t>performed </a:t>
            </a:r>
            <a:r>
              <a:rPr sz="1200" dirty="0">
                <a:latin typeface="Times New Roman"/>
                <a:cs typeface="Times New Roman"/>
              </a:rPr>
              <a:t>in June 2019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included: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>
              <a:latin typeface="Times New Roman"/>
              <a:cs typeface="Times New Roman"/>
            </a:endParaRPr>
          </a:p>
          <a:p>
            <a:pPr marL="469900" marR="243204" indent="-228600">
              <a:lnSpc>
                <a:spcPct val="103400"/>
              </a:lnSpc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Community </a:t>
            </a:r>
            <a:r>
              <a:rPr sz="1200" spc="-5" dirty="0">
                <a:latin typeface="Times New Roman"/>
                <a:cs typeface="Times New Roman"/>
              </a:rPr>
              <a:t>outreach and meetings between </a:t>
            </a:r>
            <a:r>
              <a:rPr sz="1200" dirty="0">
                <a:latin typeface="Times New Roman"/>
                <a:cs typeface="Times New Roman"/>
              </a:rPr>
              <a:t>Monitoring </a:t>
            </a:r>
            <a:r>
              <a:rPr sz="1200" spc="-5" dirty="0">
                <a:latin typeface="Times New Roman"/>
                <a:cs typeface="Times New Roman"/>
              </a:rPr>
              <a:t>Team members, </a:t>
            </a:r>
            <a:r>
              <a:rPr sz="1200" dirty="0">
                <a:latin typeface="Times New Roman"/>
                <a:cs typeface="Times New Roman"/>
              </a:rPr>
              <a:t>including  </a:t>
            </a:r>
            <a:r>
              <a:rPr sz="1200" spc="-5" dirty="0">
                <a:latin typeface="Times New Roman"/>
                <a:cs typeface="Times New Roman"/>
              </a:rPr>
              <a:t>neighborhood liaisons, and </a:t>
            </a:r>
            <a:r>
              <a:rPr sz="1200" dirty="0">
                <a:latin typeface="Times New Roman"/>
                <a:cs typeface="Times New Roman"/>
              </a:rPr>
              <a:t>community </a:t>
            </a:r>
            <a:r>
              <a:rPr sz="1200" spc="-5" dirty="0">
                <a:latin typeface="Times New Roman"/>
                <a:cs typeface="Times New Roman"/>
              </a:rPr>
              <a:t>stakeholders, including community associations and  </a:t>
            </a:r>
            <a:r>
              <a:rPr sz="1200" dirty="0">
                <a:latin typeface="Times New Roman"/>
                <a:cs typeface="Times New Roman"/>
              </a:rPr>
              <a:t>advocacy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organizations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3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Engaging with rank and </a:t>
            </a:r>
            <a:r>
              <a:rPr sz="1200" dirty="0">
                <a:latin typeface="Times New Roman"/>
                <a:cs typeface="Times New Roman"/>
              </a:rPr>
              <a:t>file </a:t>
            </a:r>
            <a:r>
              <a:rPr sz="1200" spc="-5" dirty="0">
                <a:latin typeface="Times New Roman"/>
                <a:cs typeface="Times New Roman"/>
              </a:rPr>
              <a:t>BPD officers and </a:t>
            </a:r>
            <a:r>
              <a:rPr sz="1200" dirty="0">
                <a:latin typeface="Times New Roman"/>
                <a:cs typeface="Times New Roman"/>
              </a:rPr>
              <a:t>union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officials</a:t>
            </a:r>
            <a:endParaRPr sz="1200">
              <a:latin typeface="Times New Roman"/>
              <a:cs typeface="Times New Roman"/>
            </a:endParaRPr>
          </a:p>
          <a:p>
            <a:pPr marL="469900" marR="59690" indent="-228600">
              <a:lnSpc>
                <a:spcPct val="103299"/>
              </a:lnSpc>
              <a:spcBef>
                <a:spcPts val="9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Addressing Consent Decree requirements </a:t>
            </a:r>
            <a:r>
              <a:rPr sz="1200" dirty="0">
                <a:latin typeface="Times New Roman"/>
                <a:cs typeface="Times New Roman"/>
              </a:rPr>
              <a:t>for community </a:t>
            </a:r>
            <a:r>
              <a:rPr sz="1200" spc="-5" dirty="0">
                <a:latin typeface="Times New Roman"/>
                <a:cs typeface="Times New Roman"/>
              </a:rPr>
              <a:t>and custodial arrestee surveys and  officer focus groups, </a:t>
            </a:r>
            <a:r>
              <a:rPr sz="1200" dirty="0">
                <a:latin typeface="Times New Roman"/>
                <a:cs typeface="Times New Roman"/>
              </a:rPr>
              <a:t>including working </a:t>
            </a:r>
            <a:r>
              <a:rPr sz="1200" spc="-5" dirty="0">
                <a:latin typeface="Times New Roman"/>
                <a:cs typeface="Times New Roman"/>
              </a:rPr>
              <a:t>with Morgan State University’s Institute for Urban  Research </a:t>
            </a:r>
            <a:r>
              <a:rPr sz="1200" dirty="0">
                <a:latin typeface="Times New Roman"/>
                <a:cs typeface="Times New Roman"/>
              </a:rPr>
              <a:t>on the community </a:t>
            </a:r>
            <a:r>
              <a:rPr sz="1200" spc="-5" dirty="0">
                <a:latin typeface="Times New Roman"/>
                <a:cs typeface="Times New Roman"/>
              </a:rPr>
              <a:t>survey, </a:t>
            </a:r>
            <a:r>
              <a:rPr sz="1200" dirty="0">
                <a:latin typeface="Times New Roman"/>
                <a:cs typeface="Times New Roman"/>
              </a:rPr>
              <a:t>the University of </a:t>
            </a:r>
            <a:r>
              <a:rPr sz="1200" spc="-5" dirty="0">
                <a:latin typeface="Times New Roman"/>
                <a:cs typeface="Times New Roman"/>
              </a:rPr>
              <a:t>Toronto and </a:t>
            </a:r>
            <a:r>
              <a:rPr sz="1200" dirty="0">
                <a:latin typeface="Times New Roman"/>
                <a:cs typeface="Times New Roman"/>
              </a:rPr>
              <a:t>Rose Street Community  </a:t>
            </a:r>
            <a:r>
              <a:rPr sz="1200" spc="-5" dirty="0">
                <a:latin typeface="Times New Roman"/>
                <a:cs typeface="Times New Roman"/>
              </a:rPr>
              <a:t>Center </a:t>
            </a:r>
            <a:r>
              <a:rPr sz="1200" dirty="0">
                <a:latin typeface="Times New Roman"/>
                <a:cs typeface="Times New Roman"/>
              </a:rPr>
              <a:t>on the </a:t>
            </a:r>
            <a:r>
              <a:rPr sz="1200" spc="-5" dirty="0">
                <a:latin typeface="Times New Roman"/>
                <a:cs typeface="Times New Roman"/>
              </a:rPr>
              <a:t>custodial arrestee </a:t>
            </a:r>
            <a:r>
              <a:rPr sz="1200" dirty="0">
                <a:latin typeface="Times New Roman"/>
                <a:cs typeface="Times New Roman"/>
              </a:rPr>
              <a:t>survey, and the </a:t>
            </a:r>
            <a:r>
              <a:rPr sz="1200" spc="-5" dirty="0">
                <a:latin typeface="Times New Roman"/>
                <a:cs typeface="Times New Roman"/>
              </a:rPr>
              <a:t>Crime and </a:t>
            </a:r>
            <a:r>
              <a:rPr sz="1200" dirty="0">
                <a:latin typeface="Times New Roman"/>
                <a:cs typeface="Times New Roman"/>
              </a:rPr>
              <a:t>Justice </a:t>
            </a:r>
            <a:r>
              <a:rPr sz="1200" spc="-5" dirty="0">
                <a:latin typeface="Times New Roman"/>
                <a:cs typeface="Times New Roman"/>
              </a:rPr>
              <a:t>Institute </a:t>
            </a:r>
            <a:r>
              <a:rPr sz="1200" dirty="0">
                <a:latin typeface="Times New Roman"/>
                <a:cs typeface="Times New Roman"/>
              </a:rPr>
              <a:t>on the </a:t>
            </a:r>
            <a:r>
              <a:rPr sz="1200" spc="-5" dirty="0">
                <a:latin typeface="Times New Roman"/>
                <a:cs typeface="Times New Roman"/>
              </a:rPr>
              <a:t>officer focus  groups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>
              <a:lnSpc>
                <a:spcPct val="103499"/>
              </a:lnSpc>
              <a:spcBef>
                <a:spcPts val="8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In-person and telephonic meetings, </a:t>
            </a:r>
            <a:r>
              <a:rPr sz="1200" dirty="0">
                <a:latin typeface="Times New Roman"/>
                <a:cs typeface="Times New Roman"/>
              </a:rPr>
              <a:t>in-person site </a:t>
            </a:r>
            <a:r>
              <a:rPr sz="1200" spc="-5" dirty="0">
                <a:latin typeface="Times New Roman"/>
                <a:cs typeface="Times New Roman"/>
              </a:rPr>
              <a:t>visits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BPD officials, </a:t>
            </a:r>
            <a:r>
              <a:rPr sz="1200" dirty="0">
                <a:latin typeface="Times New Roman"/>
                <a:cs typeface="Times New Roman"/>
              </a:rPr>
              <a:t>City </a:t>
            </a:r>
            <a:r>
              <a:rPr sz="1200" spc="-5" dirty="0">
                <a:latin typeface="Times New Roman"/>
                <a:cs typeface="Times New Roman"/>
              </a:rPr>
              <a:t>officials and  Department </a:t>
            </a:r>
            <a:r>
              <a:rPr sz="1200" dirty="0">
                <a:latin typeface="Times New Roman"/>
                <a:cs typeface="Times New Roman"/>
              </a:rPr>
              <a:t>of Justice </a:t>
            </a:r>
            <a:r>
              <a:rPr sz="1200" spc="-5" dirty="0">
                <a:latin typeface="Times New Roman"/>
                <a:cs typeface="Times New Roman"/>
              </a:rPr>
              <a:t>personnel regarding use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force, stops/searches/arrests, interactions </a:t>
            </a:r>
            <a:r>
              <a:rPr sz="1200" dirty="0">
                <a:latin typeface="Times New Roman"/>
                <a:cs typeface="Times New Roman"/>
              </a:rPr>
              <a:t>with  </a:t>
            </a:r>
            <a:r>
              <a:rPr sz="1200" spc="-5" dirty="0">
                <a:latin typeface="Times New Roman"/>
                <a:cs typeface="Times New Roman"/>
              </a:rPr>
              <a:t>individuals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behavioral health disabilities, </a:t>
            </a:r>
            <a:r>
              <a:rPr sz="1200" dirty="0">
                <a:latin typeface="Times New Roman"/>
                <a:cs typeface="Times New Roman"/>
              </a:rPr>
              <a:t>technology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data </a:t>
            </a:r>
            <a:r>
              <a:rPr sz="1200" spc="-5" dirty="0">
                <a:latin typeface="Times New Roman"/>
                <a:cs typeface="Times New Roman"/>
              </a:rPr>
              <a:t>collection and maintenance,  interactions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youth, impartial policing, </a:t>
            </a:r>
            <a:r>
              <a:rPr sz="1200" dirty="0">
                <a:latin typeface="Times New Roman"/>
                <a:cs typeface="Times New Roman"/>
              </a:rPr>
              <a:t>misconduct </a:t>
            </a:r>
            <a:r>
              <a:rPr sz="1200" spc="-5" dirty="0">
                <a:latin typeface="Times New Roman"/>
                <a:cs typeface="Times New Roman"/>
              </a:rPr>
              <a:t>investigations and discipline, training,  </a:t>
            </a:r>
            <a:r>
              <a:rPr sz="1200" dirty="0">
                <a:latin typeface="Times New Roman"/>
                <a:cs typeface="Times New Roman"/>
              </a:rPr>
              <a:t>sexual </a:t>
            </a:r>
            <a:r>
              <a:rPr sz="1200" spc="-5" dirty="0">
                <a:latin typeface="Times New Roman"/>
                <a:cs typeface="Times New Roman"/>
              </a:rPr>
              <a:t>assault investigations, staffing, recruitment, hiring, officer assistance and </a:t>
            </a:r>
            <a:r>
              <a:rPr sz="1200" dirty="0">
                <a:latin typeface="Times New Roman"/>
                <a:cs typeface="Times New Roman"/>
              </a:rPr>
              <a:t>support,  </a:t>
            </a:r>
            <a:r>
              <a:rPr sz="1200" spc="-5" dirty="0">
                <a:latin typeface="Times New Roman"/>
                <a:cs typeface="Times New Roman"/>
              </a:rPr>
              <a:t>compliance reviews and outcome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assessments</a:t>
            </a:r>
            <a:endParaRPr sz="1200">
              <a:latin typeface="Times New Roman"/>
              <a:cs typeface="Times New Roman"/>
            </a:endParaRPr>
          </a:p>
          <a:p>
            <a:pPr marL="469900" marR="162560" indent="-228600">
              <a:lnSpc>
                <a:spcPct val="103400"/>
              </a:lnSpc>
              <a:spcBef>
                <a:spcPts val="8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Addressing and </a:t>
            </a:r>
            <a:r>
              <a:rPr sz="1200" dirty="0">
                <a:latin typeface="Times New Roman"/>
                <a:cs typeface="Times New Roman"/>
              </a:rPr>
              <a:t>providing </a:t>
            </a:r>
            <a:r>
              <a:rPr sz="1200" spc="-5" dirty="0">
                <a:latin typeface="Times New Roman"/>
                <a:cs typeface="Times New Roman"/>
              </a:rPr>
              <a:t>technical assistance regarding structural concerns regarding  Professional Integrity Bureau (“PIB”) operations, including case assignments, investigations,  staffing, and PIB’s </a:t>
            </a:r>
            <a:r>
              <a:rPr sz="1200" dirty="0">
                <a:latin typeface="Times New Roman"/>
                <a:cs typeface="Times New Roman"/>
              </a:rPr>
              <a:t>sharing of </a:t>
            </a:r>
            <a:r>
              <a:rPr sz="1200" spc="-5" dirty="0">
                <a:latin typeface="Times New Roman"/>
                <a:cs typeface="Times New Roman"/>
              </a:rPr>
              <a:t>information with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Civilian Review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Board</a:t>
            </a:r>
            <a:endParaRPr sz="1200">
              <a:latin typeface="Times New Roman"/>
              <a:cs typeface="Times New Roman"/>
            </a:endParaRPr>
          </a:p>
          <a:p>
            <a:pPr marL="469900" marR="87630" indent="-228600">
              <a:lnSpc>
                <a:spcPct val="103699"/>
              </a:lnSpc>
              <a:spcBef>
                <a:spcPts val="7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Reviewing and conferring with BPD </a:t>
            </a:r>
            <a:r>
              <a:rPr sz="1200" dirty="0">
                <a:latin typeface="Times New Roman"/>
                <a:cs typeface="Times New Roman"/>
              </a:rPr>
              <a:t>on </a:t>
            </a:r>
            <a:r>
              <a:rPr sz="1200" spc="-5" dirty="0">
                <a:latin typeface="Times New Roman"/>
                <a:cs typeface="Times New Roman"/>
              </a:rPr>
              <a:t>Training </a:t>
            </a:r>
            <a:r>
              <a:rPr sz="1200" dirty="0">
                <a:latin typeface="Times New Roman"/>
                <a:cs typeface="Times New Roman"/>
              </a:rPr>
              <a:t>Academy needs </a:t>
            </a:r>
            <a:r>
              <a:rPr sz="1200" spc="-5" dirty="0">
                <a:latin typeface="Times New Roman"/>
                <a:cs typeface="Times New Roman"/>
              </a:rPr>
              <a:t>and expectations, training  plan for </a:t>
            </a:r>
            <a:r>
              <a:rPr sz="1200" dirty="0">
                <a:latin typeface="Times New Roman"/>
                <a:cs typeface="Times New Roman"/>
              </a:rPr>
              <a:t>2019,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training </a:t>
            </a:r>
            <a:r>
              <a:rPr sz="1200" spc="-5" dirty="0">
                <a:latin typeface="Times New Roman"/>
                <a:cs typeface="Times New Roman"/>
              </a:rPr>
              <a:t>curricula </a:t>
            </a:r>
            <a:r>
              <a:rPr sz="1200" dirty="0">
                <a:latin typeface="Times New Roman"/>
                <a:cs typeface="Times New Roman"/>
              </a:rPr>
              <a:t>on </a:t>
            </a:r>
            <a:r>
              <a:rPr sz="1200" spc="-5" dirty="0">
                <a:latin typeface="Times New Roman"/>
                <a:cs typeface="Times New Roman"/>
              </a:rPr>
              <a:t>stops, searches and arrests, use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force, </a:t>
            </a:r>
            <a:r>
              <a:rPr sz="1200" dirty="0">
                <a:latin typeface="Times New Roman"/>
                <a:cs typeface="Times New Roman"/>
              </a:rPr>
              <a:t>sexual </a:t>
            </a:r>
            <a:r>
              <a:rPr sz="1200" spc="-5" dirty="0">
                <a:latin typeface="Times New Roman"/>
                <a:cs typeface="Times New Roman"/>
              </a:rPr>
              <a:t>assault  investigations, and impartial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policing</a:t>
            </a:r>
            <a:endParaRPr sz="1200">
              <a:latin typeface="Times New Roman"/>
              <a:cs typeface="Times New Roman"/>
            </a:endParaRPr>
          </a:p>
          <a:p>
            <a:pPr marL="469900" marR="398145" indent="-228600">
              <a:lnSpc>
                <a:spcPct val="103299"/>
              </a:lnSpc>
              <a:spcBef>
                <a:spcPts val="9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Observing and </a:t>
            </a:r>
            <a:r>
              <a:rPr sz="1200" dirty="0">
                <a:latin typeface="Times New Roman"/>
                <a:cs typeface="Times New Roman"/>
              </a:rPr>
              <a:t>providing </a:t>
            </a:r>
            <a:r>
              <a:rPr sz="1200" spc="-5" dirty="0">
                <a:latin typeface="Times New Roman"/>
                <a:cs typeface="Times New Roman"/>
              </a:rPr>
              <a:t>feedback </a:t>
            </a:r>
            <a:r>
              <a:rPr sz="1200" dirty="0">
                <a:latin typeface="Times New Roman"/>
                <a:cs typeface="Times New Roman"/>
              </a:rPr>
              <a:t>on </a:t>
            </a:r>
            <a:r>
              <a:rPr sz="1200" spc="-5" dirty="0">
                <a:latin typeface="Times New Roman"/>
                <a:cs typeface="Times New Roman"/>
              </a:rPr>
              <a:t>new </a:t>
            </a:r>
            <a:r>
              <a:rPr sz="1200" dirty="0">
                <a:latin typeface="Times New Roman"/>
                <a:cs typeface="Times New Roman"/>
              </a:rPr>
              <a:t>Academy </a:t>
            </a:r>
            <a:r>
              <a:rPr sz="1200" spc="-5" dirty="0">
                <a:latin typeface="Times New Roman"/>
                <a:cs typeface="Times New Roman"/>
              </a:rPr>
              <a:t>training </a:t>
            </a:r>
            <a:r>
              <a:rPr sz="1200" dirty="0">
                <a:latin typeface="Times New Roman"/>
                <a:cs typeface="Times New Roman"/>
              </a:rPr>
              <a:t>on </a:t>
            </a:r>
            <a:r>
              <a:rPr sz="1200" spc="-5" dirty="0">
                <a:latin typeface="Times New Roman"/>
                <a:cs typeface="Times New Roman"/>
              </a:rPr>
              <a:t>use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force and fair and  impartial policing</a:t>
            </a:r>
            <a:endParaRPr sz="1200">
              <a:latin typeface="Times New Roman"/>
              <a:cs typeface="Times New Roman"/>
            </a:endParaRPr>
          </a:p>
          <a:p>
            <a:pPr marL="469900" marR="354965" indent="-228600" algn="just">
              <a:lnSpc>
                <a:spcPct val="103699"/>
              </a:lnSpc>
              <a:spcBef>
                <a:spcPts val="7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Work on </a:t>
            </a:r>
            <a:r>
              <a:rPr sz="1200" spc="-5" dirty="0">
                <a:latin typeface="Times New Roman"/>
                <a:cs typeface="Times New Roman"/>
              </a:rPr>
              <a:t>revisions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BPD policies </a:t>
            </a:r>
            <a:r>
              <a:rPr sz="1200" dirty="0">
                <a:latin typeface="Times New Roman"/>
                <a:cs typeface="Times New Roman"/>
              </a:rPr>
              <a:t>in the </a:t>
            </a:r>
            <a:r>
              <a:rPr sz="1200" spc="-5" dirty="0">
                <a:latin typeface="Times New Roman"/>
                <a:cs typeface="Times New Roman"/>
              </a:rPr>
              <a:t>area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misconduct investigations and discipline  (including development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an investigations manual for </a:t>
            </a:r>
            <a:r>
              <a:rPr sz="1200" dirty="0">
                <a:latin typeface="Times New Roman"/>
                <a:cs typeface="Times New Roman"/>
              </a:rPr>
              <a:t>the Public </a:t>
            </a:r>
            <a:r>
              <a:rPr sz="1200" spc="-5" dirty="0">
                <a:latin typeface="Times New Roman"/>
                <a:cs typeface="Times New Roman"/>
              </a:rPr>
              <a:t>Integrity Bureau and </a:t>
            </a:r>
            <a:r>
              <a:rPr sz="1200" dirty="0">
                <a:latin typeface="Times New Roman"/>
                <a:cs typeface="Times New Roman"/>
              </a:rPr>
              <a:t>a  policy on </a:t>
            </a:r>
            <a:r>
              <a:rPr sz="1200" spc="-5" dirty="0">
                <a:latin typeface="Times New Roman"/>
                <a:cs typeface="Times New Roman"/>
              </a:rPr>
              <a:t>negotiated </a:t>
            </a:r>
            <a:r>
              <a:rPr sz="1200" dirty="0">
                <a:latin typeface="Times New Roman"/>
                <a:cs typeface="Times New Roman"/>
              </a:rPr>
              <a:t>resolution of minor </a:t>
            </a:r>
            <a:r>
              <a:rPr sz="1200" spc="-5" dirty="0">
                <a:latin typeface="Times New Roman"/>
                <a:cs typeface="Times New Roman"/>
              </a:rPr>
              <a:t>misconduct cases), supervision, disclosure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48" y="165175"/>
            <a:ext cx="3867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7/1/2019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04226" y="165174"/>
            <a:ext cx="909319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Invoice |</a:t>
            </a:r>
            <a:r>
              <a:rPr sz="800" spc="-8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Squarespace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93737" y="9728228"/>
            <a:ext cx="1555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1</a:t>
            </a:r>
            <a:r>
              <a:rPr sz="800" spc="-5" dirty="0">
                <a:latin typeface="Times New Roman"/>
                <a:cs typeface="Times New Roman"/>
              </a:rPr>
              <a:t>/</a:t>
            </a:r>
            <a:r>
              <a:rPr sz="800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08737" y="2113927"/>
            <a:ext cx="1180465" cy="72009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650" spc="5" dirty="0">
                <a:solidFill>
                  <a:srgbClr val="212121"/>
                </a:solidFill>
                <a:latin typeface="Arial"/>
                <a:cs typeface="Arial"/>
              </a:rPr>
              <a:t>ISSUED </a:t>
            </a:r>
            <a:r>
              <a:rPr sz="650" spc="-5" dirty="0">
                <a:solidFill>
                  <a:srgbClr val="212121"/>
                </a:solidFill>
                <a:latin typeface="Arial"/>
                <a:cs typeface="Arial"/>
              </a:rPr>
              <a:t>BY: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Squarespace,</a:t>
            </a:r>
            <a:r>
              <a:rPr sz="750" spc="-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Inc.</a:t>
            </a:r>
            <a:endParaRPr sz="750">
              <a:latin typeface="Arial"/>
              <a:cs typeface="Arial"/>
            </a:endParaRPr>
          </a:p>
          <a:p>
            <a:pPr marL="12700" marR="5080">
              <a:lnSpc>
                <a:spcPct val="152000"/>
              </a:lnSpc>
            </a:pP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225 </a:t>
            </a:r>
            <a:r>
              <a:rPr sz="750" spc="-40" dirty="0">
                <a:solidFill>
                  <a:srgbClr val="212121"/>
                </a:solidFill>
                <a:latin typeface="Arial"/>
                <a:cs typeface="Arial"/>
              </a:rPr>
              <a:t>Varick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Street, </a:t>
            </a:r>
            <a:r>
              <a:rPr sz="750" spc="-5" dirty="0">
                <a:solidFill>
                  <a:srgbClr val="212121"/>
                </a:solidFill>
                <a:latin typeface="Arial"/>
                <a:cs typeface="Arial"/>
              </a:rPr>
              <a:t>12th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Floor  </a:t>
            </a: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New </a:t>
            </a:r>
            <a:r>
              <a:rPr sz="750" spc="-40" dirty="0">
                <a:solidFill>
                  <a:srgbClr val="212121"/>
                </a:solidFill>
                <a:latin typeface="Arial"/>
                <a:cs typeface="Arial"/>
              </a:rPr>
              <a:t>York, </a:t>
            </a: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NY</a:t>
            </a:r>
            <a:r>
              <a:rPr sz="750" spc="4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10014</a:t>
            </a:r>
            <a:endParaRPr sz="7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1188" y="835088"/>
            <a:ext cx="1222982" cy="1737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8488" y="1503334"/>
            <a:ext cx="1024890" cy="983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-100" dirty="0">
                <a:solidFill>
                  <a:srgbClr val="212121"/>
                </a:solidFill>
                <a:latin typeface="Arial"/>
                <a:cs typeface="Arial"/>
              </a:rPr>
              <a:t>Invoice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40"/>
              </a:spcBef>
            </a:pPr>
            <a:r>
              <a:rPr sz="650" spc="5" dirty="0">
                <a:solidFill>
                  <a:srgbClr val="212121"/>
                </a:solidFill>
                <a:latin typeface="Arial"/>
                <a:cs typeface="Arial"/>
              </a:rPr>
              <a:t>ISSUED TO: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Matthew</a:t>
            </a:r>
            <a:r>
              <a:rPr sz="750" spc="-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Barge</a:t>
            </a:r>
            <a:endParaRPr sz="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5790" y="1756290"/>
            <a:ext cx="947419" cy="1308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50" dirty="0">
                <a:solidFill>
                  <a:srgbClr val="212121"/>
                </a:solidFill>
                <a:latin typeface="Arial"/>
                <a:cs typeface="Arial"/>
              </a:rPr>
              <a:t>Tuesday, </a:t>
            </a:r>
            <a:r>
              <a:rPr sz="650" spc="20" dirty="0">
                <a:solidFill>
                  <a:srgbClr val="212121"/>
                </a:solidFill>
                <a:latin typeface="Arial"/>
                <a:cs typeface="Arial"/>
              </a:rPr>
              <a:t>June </a:t>
            </a:r>
            <a:r>
              <a:rPr sz="650" spc="15" dirty="0">
                <a:solidFill>
                  <a:srgbClr val="212121"/>
                </a:solidFill>
                <a:latin typeface="Arial"/>
                <a:cs typeface="Arial"/>
              </a:rPr>
              <a:t>11,</a:t>
            </a:r>
            <a:r>
              <a:rPr sz="650" spc="-4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650" spc="20" dirty="0">
                <a:solidFill>
                  <a:srgbClr val="212121"/>
                </a:solidFill>
                <a:latin typeface="Arial"/>
                <a:cs typeface="Arial"/>
              </a:rPr>
              <a:t>2019</a:t>
            </a:r>
            <a:endParaRPr sz="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488" y="3080837"/>
            <a:ext cx="1684020" cy="6153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-60" dirty="0">
                <a:solidFill>
                  <a:srgbClr val="212121"/>
                </a:solidFill>
                <a:latin typeface="Arial"/>
                <a:cs typeface="Arial"/>
              </a:rPr>
              <a:t>Charges</a:t>
            </a:r>
            <a:endParaRPr sz="2150">
              <a:latin typeface="Arial"/>
              <a:cs typeface="Arial"/>
            </a:endParaRPr>
          </a:p>
          <a:p>
            <a:pPr marL="290195">
              <a:lnSpc>
                <a:spcPct val="100000"/>
              </a:lnSpc>
              <a:spcBef>
                <a:spcPts val="1120"/>
              </a:spcBef>
            </a:pP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Subscription: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Business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(Monthly)</a:t>
            </a:r>
            <a:r>
              <a:rPr sz="750" spc="2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15" dirty="0">
                <a:solidFill>
                  <a:srgbClr val="212121"/>
                </a:solidFill>
                <a:latin typeface="Arial"/>
                <a:cs typeface="Arial"/>
              </a:rPr>
              <a:t>-</a:t>
            </a:r>
            <a:endParaRPr sz="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0106" y="3553393"/>
            <a:ext cx="32321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$26.00</a:t>
            </a:r>
            <a:endParaRPr sz="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8488" y="6402629"/>
            <a:ext cx="91122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All </a:t>
            </a: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prices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US</a:t>
            </a:r>
            <a:r>
              <a:rPr sz="750" spc="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Dollar.</a:t>
            </a:r>
            <a:endParaRPr sz="7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31989" y="4936315"/>
            <a:ext cx="91122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All </a:t>
            </a: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prices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US</a:t>
            </a:r>
            <a:r>
              <a:rPr sz="750" spc="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Dollar.</a:t>
            </a:r>
            <a:endParaRPr sz="7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83790" y="3567658"/>
            <a:ext cx="1416050" cy="139065"/>
          </a:xfrm>
          <a:custGeom>
            <a:avLst/>
            <a:gdLst/>
            <a:ahLst/>
            <a:cxnLst/>
            <a:rect l="l" t="t" r="r" b="b"/>
            <a:pathLst>
              <a:path w="1416050" h="139064">
                <a:moveTo>
                  <a:pt x="0" y="138925"/>
                </a:moveTo>
                <a:lnTo>
                  <a:pt x="1415961" y="138925"/>
                </a:lnTo>
                <a:lnTo>
                  <a:pt x="1415961" y="0"/>
                </a:lnTo>
                <a:lnTo>
                  <a:pt x="0" y="0"/>
                </a:lnTo>
                <a:lnTo>
                  <a:pt x="0" y="138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9751" y="3567658"/>
            <a:ext cx="180340" cy="155575"/>
          </a:xfrm>
          <a:custGeom>
            <a:avLst/>
            <a:gdLst/>
            <a:ahLst/>
            <a:cxnLst/>
            <a:rect l="l" t="t" r="r" b="b"/>
            <a:pathLst>
              <a:path w="180339" h="155575">
                <a:moveTo>
                  <a:pt x="0" y="155066"/>
                </a:moveTo>
                <a:lnTo>
                  <a:pt x="180162" y="155066"/>
                </a:lnTo>
                <a:lnTo>
                  <a:pt x="180162" y="0"/>
                </a:lnTo>
                <a:lnTo>
                  <a:pt x="0" y="0"/>
                </a:lnTo>
                <a:lnTo>
                  <a:pt x="0" y="155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5120969" y="4948796"/>
          <a:ext cx="1416685" cy="835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855"/>
                <a:gridCol w="798830"/>
              </a:tblGrid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750" spc="-2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Subtotal: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492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$26.00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19050" marB="0"/>
                </a:tc>
              </a:tr>
              <a:tr h="173355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750" spc="-15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Discount: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--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</a:tr>
              <a:tr h="159385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750" spc="-2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Due: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$26.00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</a:tr>
              <a:tr h="184785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750" spc="-3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Paid: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95"/>
                        </a:lnSpc>
                        <a:spcBef>
                          <a:spcPts val="60"/>
                        </a:spcBef>
                      </a:pPr>
                      <a:r>
                        <a:rPr sz="11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$26.00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6315189" y="4947120"/>
            <a:ext cx="216535" cy="151765"/>
          </a:xfrm>
          <a:custGeom>
            <a:avLst/>
            <a:gdLst/>
            <a:ahLst/>
            <a:cxnLst/>
            <a:rect l="l" t="t" r="r" b="b"/>
            <a:pathLst>
              <a:path w="216534" h="151764">
                <a:moveTo>
                  <a:pt x="0" y="151472"/>
                </a:moveTo>
                <a:lnTo>
                  <a:pt x="216357" y="151472"/>
                </a:lnTo>
                <a:lnTo>
                  <a:pt x="216357" y="0"/>
                </a:lnTo>
                <a:lnTo>
                  <a:pt x="0" y="0"/>
                </a:lnTo>
                <a:lnTo>
                  <a:pt x="0" y="151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3254" y="9726065"/>
            <a:ext cx="3695065" cy="172720"/>
          </a:xfrm>
          <a:custGeom>
            <a:avLst/>
            <a:gdLst/>
            <a:ahLst/>
            <a:cxnLst/>
            <a:rect l="l" t="t" r="r" b="b"/>
            <a:pathLst>
              <a:path w="3695065" h="172720">
                <a:moveTo>
                  <a:pt x="0" y="172618"/>
                </a:moveTo>
                <a:lnTo>
                  <a:pt x="3694658" y="172618"/>
                </a:lnTo>
                <a:lnTo>
                  <a:pt x="3694658" y="0"/>
                </a:lnTo>
                <a:lnTo>
                  <a:pt x="0" y="0"/>
                </a:lnTo>
                <a:lnTo>
                  <a:pt x="0" y="1726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01700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59880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16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248" y="165175"/>
            <a:ext cx="3867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7/1/2019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04226" y="165174"/>
            <a:ext cx="909319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Invoice |</a:t>
            </a:r>
            <a:r>
              <a:rPr sz="800" spc="-8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Squarespace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93737" y="9728228"/>
            <a:ext cx="1555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1</a:t>
            </a:r>
            <a:r>
              <a:rPr sz="800" spc="-5" dirty="0">
                <a:latin typeface="Times New Roman"/>
                <a:cs typeface="Times New Roman"/>
              </a:rPr>
              <a:t>/</a:t>
            </a:r>
            <a:r>
              <a:rPr sz="800" dirty="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08737" y="2113949"/>
            <a:ext cx="1180465" cy="72009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650" spc="5" dirty="0">
                <a:solidFill>
                  <a:srgbClr val="212121"/>
                </a:solidFill>
                <a:latin typeface="Arial"/>
                <a:cs typeface="Arial"/>
              </a:rPr>
              <a:t>ISSUED </a:t>
            </a:r>
            <a:r>
              <a:rPr sz="650" spc="-5" dirty="0">
                <a:solidFill>
                  <a:srgbClr val="212121"/>
                </a:solidFill>
                <a:latin typeface="Arial"/>
                <a:cs typeface="Arial"/>
              </a:rPr>
              <a:t>BY: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Squarespace,</a:t>
            </a:r>
            <a:r>
              <a:rPr sz="750" spc="-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Inc.</a:t>
            </a:r>
            <a:endParaRPr sz="750">
              <a:latin typeface="Arial"/>
              <a:cs typeface="Arial"/>
            </a:endParaRPr>
          </a:p>
          <a:p>
            <a:pPr marL="12700" marR="5080">
              <a:lnSpc>
                <a:spcPct val="152000"/>
              </a:lnSpc>
            </a:pP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225 </a:t>
            </a:r>
            <a:r>
              <a:rPr sz="750" spc="-40" dirty="0">
                <a:solidFill>
                  <a:srgbClr val="212121"/>
                </a:solidFill>
                <a:latin typeface="Arial"/>
                <a:cs typeface="Arial"/>
              </a:rPr>
              <a:t>Varick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Street, </a:t>
            </a:r>
            <a:r>
              <a:rPr sz="750" spc="-5" dirty="0">
                <a:solidFill>
                  <a:srgbClr val="212121"/>
                </a:solidFill>
                <a:latin typeface="Arial"/>
                <a:cs typeface="Arial"/>
              </a:rPr>
              <a:t>12th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Floor  </a:t>
            </a: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New </a:t>
            </a:r>
            <a:r>
              <a:rPr sz="750" spc="-40" dirty="0">
                <a:solidFill>
                  <a:srgbClr val="212121"/>
                </a:solidFill>
                <a:latin typeface="Arial"/>
                <a:cs typeface="Arial"/>
              </a:rPr>
              <a:t>York, </a:t>
            </a: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NY</a:t>
            </a:r>
            <a:r>
              <a:rPr sz="750" spc="4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10014</a:t>
            </a:r>
            <a:endParaRPr sz="7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1188" y="835109"/>
            <a:ext cx="1222982" cy="1737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8488" y="1503355"/>
            <a:ext cx="1024890" cy="983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-100" dirty="0">
                <a:solidFill>
                  <a:srgbClr val="212121"/>
                </a:solidFill>
                <a:latin typeface="Arial"/>
                <a:cs typeface="Arial"/>
              </a:rPr>
              <a:t>Invoice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40"/>
              </a:spcBef>
            </a:pPr>
            <a:r>
              <a:rPr sz="650" spc="5" dirty="0">
                <a:solidFill>
                  <a:srgbClr val="212121"/>
                </a:solidFill>
                <a:latin typeface="Arial"/>
                <a:cs typeface="Arial"/>
              </a:rPr>
              <a:t>ISSUED TO: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Matthew</a:t>
            </a:r>
            <a:r>
              <a:rPr sz="750" spc="-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Barge</a:t>
            </a:r>
            <a:endParaRPr sz="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72122" y="1756312"/>
            <a:ext cx="871219" cy="1308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50" spc="10" dirty="0">
                <a:solidFill>
                  <a:srgbClr val="212121"/>
                </a:solidFill>
                <a:latin typeface="Arial"/>
                <a:cs typeface="Arial"/>
              </a:rPr>
              <a:t>Sunday, </a:t>
            </a:r>
            <a:r>
              <a:rPr sz="650" spc="20" dirty="0">
                <a:solidFill>
                  <a:srgbClr val="212121"/>
                </a:solidFill>
                <a:latin typeface="Arial"/>
                <a:cs typeface="Arial"/>
              </a:rPr>
              <a:t>June </a:t>
            </a:r>
            <a:r>
              <a:rPr sz="650" spc="15" dirty="0">
                <a:solidFill>
                  <a:srgbClr val="212121"/>
                </a:solidFill>
                <a:latin typeface="Arial"/>
                <a:cs typeface="Arial"/>
              </a:rPr>
              <a:t>9,</a:t>
            </a:r>
            <a:r>
              <a:rPr sz="650" spc="-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650" spc="20" dirty="0">
                <a:solidFill>
                  <a:srgbClr val="212121"/>
                </a:solidFill>
                <a:latin typeface="Arial"/>
                <a:cs typeface="Arial"/>
              </a:rPr>
              <a:t>2019</a:t>
            </a:r>
            <a:endParaRPr sz="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488" y="3080859"/>
            <a:ext cx="2354580" cy="6153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-60" dirty="0">
                <a:solidFill>
                  <a:srgbClr val="212121"/>
                </a:solidFill>
                <a:latin typeface="Arial"/>
                <a:cs typeface="Arial"/>
              </a:rPr>
              <a:t>Charges</a:t>
            </a:r>
            <a:endParaRPr sz="2150">
              <a:latin typeface="Arial"/>
              <a:cs typeface="Arial"/>
            </a:endParaRPr>
          </a:p>
          <a:p>
            <a:pPr marL="290195">
              <a:lnSpc>
                <a:spcPct val="100000"/>
              </a:lnSpc>
              <a:spcBef>
                <a:spcPts val="1120"/>
              </a:spcBef>
            </a:pP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Subscription: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G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Suite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(Monthly) </a:t>
            </a:r>
            <a:r>
              <a:rPr sz="750" spc="-20" dirty="0">
                <a:solidFill>
                  <a:srgbClr val="212121"/>
                </a:solidFill>
                <a:latin typeface="Arial"/>
                <a:cs typeface="Arial"/>
              </a:rPr>
              <a:t>(bpdmonitor.com)</a:t>
            </a:r>
            <a:r>
              <a:rPr sz="750" spc="9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15" dirty="0">
                <a:solidFill>
                  <a:srgbClr val="212121"/>
                </a:solidFill>
                <a:latin typeface="Arial"/>
                <a:cs typeface="Arial"/>
              </a:rPr>
              <a:t>-</a:t>
            </a:r>
            <a:endParaRPr sz="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50587" y="3553415"/>
            <a:ext cx="377190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5" dirty="0">
                <a:solidFill>
                  <a:srgbClr val="212121"/>
                </a:solidFill>
                <a:latin typeface="Arial"/>
                <a:cs typeface="Arial"/>
              </a:rPr>
              <a:t>$174.00</a:t>
            </a:r>
            <a:endParaRPr sz="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8488" y="6576384"/>
            <a:ext cx="91122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All </a:t>
            </a: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prices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US</a:t>
            </a:r>
            <a:r>
              <a:rPr sz="750" spc="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Dollar.</a:t>
            </a:r>
            <a:endParaRPr sz="75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108653" y="4947120"/>
          <a:ext cx="1429385" cy="1011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270"/>
                <a:gridCol w="920115"/>
              </a:tblGrid>
              <a:tr h="494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4765" marR="92075">
                        <a:lnSpc>
                          <a:spcPct val="152000"/>
                        </a:lnSpc>
                      </a:pPr>
                      <a:r>
                        <a:rPr sz="750" spc="-2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Subtotal:  </a:t>
                      </a: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Discount: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$174.00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--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</a:tr>
              <a:tr h="173355"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750" spc="-25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Sales</a:t>
                      </a:r>
                      <a:r>
                        <a:rPr sz="750" spc="-2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5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Tax: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$15.44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</a:tr>
              <a:tr h="159385"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750" spc="-2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Due: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$189.44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</a:tr>
              <a:tr h="184785"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750" spc="-3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Paid: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95"/>
                        </a:lnSpc>
                        <a:spcBef>
                          <a:spcPts val="60"/>
                        </a:spcBef>
                      </a:pPr>
                      <a:r>
                        <a:rPr sz="11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$189.44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6531947" y="4936337"/>
            <a:ext cx="91122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-45" dirty="0">
                <a:solidFill>
                  <a:srgbClr val="212121"/>
                </a:solidFill>
                <a:latin typeface="Arial"/>
                <a:cs typeface="Arial"/>
              </a:rPr>
              <a:t>All </a:t>
            </a:r>
            <a:r>
              <a:rPr sz="750" spc="-15" dirty="0">
                <a:solidFill>
                  <a:srgbClr val="212121"/>
                </a:solidFill>
                <a:latin typeface="Arial"/>
                <a:cs typeface="Arial"/>
              </a:rPr>
              <a:t>prices </a:t>
            </a:r>
            <a:r>
              <a:rPr sz="750" spc="-30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750" spc="-25" dirty="0">
                <a:solidFill>
                  <a:srgbClr val="212121"/>
                </a:solidFill>
                <a:latin typeface="Arial"/>
                <a:cs typeface="Arial"/>
              </a:rPr>
              <a:t>US</a:t>
            </a:r>
            <a:r>
              <a:rPr sz="750" spc="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750" spc="-35" dirty="0">
                <a:solidFill>
                  <a:srgbClr val="212121"/>
                </a:solidFill>
                <a:latin typeface="Arial"/>
                <a:cs typeface="Arial"/>
              </a:rPr>
              <a:t>Dollar.</a:t>
            </a:r>
            <a:endParaRPr sz="7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54249" y="3567658"/>
            <a:ext cx="1416050" cy="139065"/>
          </a:xfrm>
          <a:custGeom>
            <a:avLst/>
            <a:gdLst/>
            <a:ahLst/>
            <a:cxnLst/>
            <a:rect l="l" t="t" r="r" b="b"/>
            <a:pathLst>
              <a:path w="1416050" h="139064">
                <a:moveTo>
                  <a:pt x="0" y="138925"/>
                </a:moveTo>
                <a:lnTo>
                  <a:pt x="1415961" y="138925"/>
                </a:lnTo>
                <a:lnTo>
                  <a:pt x="1415961" y="0"/>
                </a:lnTo>
                <a:lnTo>
                  <a:pt x="0" y="0"/>
                </a:lnTo>
                <a:lnTo>
                  <a:pt x="0" y="138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70210" y="3567658"/>
            <a:ext cx="180340" cy="155575"/>
          </a:xfrm>
          <a:custGeom>
            <a:avLst/>
            <a:gdLst/>
            <a:ahLst/>
            <a:cxnLst/>
            <a:rect l="l" t="t" r="r" b="b"/>
            <a:pathLst>
              <a:path w="180339" h="155575">
                <a:moveTo>
                  <a:pt x="0" y="155066"/>
                </a:moveTo>
                <a:lnTo>
                  <a:pt x="180162" y="155066"/>
                </a:lnTo>
                <a:lnTo>
                  <a:pt x="180162" y="0"/>
                </a:lnTo>
                <a:lnTo>
                  <a:pt x="0" y="0"/>
                </a:lnTo>
                <a:lnTo>
                  <a:pt x="0" y="155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15189" y="4947120"/>
            <a:ext cx="216535" cy="151765"/>
          </a:xfrm>
          <a:custGeom>
            <a:avLst/>
            <a:gdLst/>
            <a:ahLst/>
            <a:cxnLst/>
            <a:rect l="l" t="t" r="r" b="b"/>
            <a:pathLst>
              <a:path w="216534" h="151764">
                <a:moveTo>
                  <a:pt x="0" y="151472"/>
                </a:moveTo>
                <a:lnTo>
                  <a:pt x="216357" y="151472"/>
                </a:lnTo>
                <a:lnTo>
                  <a:pt x="216357" y="0"/>
                </a:lnTo>
                <a:lnTo>
                  <a:pt x="0" y="0"/>
                </a:lnTo>
                <a:lnTo>
                  <a:pt x="0" y="151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43944" y="4950472"/>
            <a:ext cx="274320" cy="139065"/>
          </a:xfrm>
          <a:custGeom>
            <a:avLst/>
            <a:gdLst/>
            <a:ahLst/>
            <a:cxnLst/>
            <a:rect l="l" t="t" r="r" b="b"/>
            <a:pathLst>
              <a:path w="274320" h="139064">
                <a:moveTo>
                  <a:pt x="0" y="138925"/>
                </a:moveTo>
                <a:lnTo>
                  <a:pt x="274142" y="138925"/>
                </a:lnTo>
                <a:lnTo>
                  <a:pt x="274142" y="0"/>
                </a:lnTo>
                <a:lnTo>
                  <a:pt x="0" y="0"/>
                </a:lnTo>
                <a:lnTo>
                  <a:pt x="0" y="138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0969" y="4950472"/>
            <a:ext cx="196215" cy="139065"/>
          </a:xfrm>
          <a:custGeom>
            <a:avLst/>
            <a:gdLst/>
            <a:ahLst/>
            <a:cxnLst/>
            <a:rect l="l" t="t" r="r" b="b"/>
            <a:pathLst>
              <a:path w="196214" h="139064">
                <a:moveTo>
                  <a:pt x="0" y="138925"/>
                </a:moveTo>
                <a:lnTo>
                  <a:pt x="195922" y="138925"/>
                </a:lnTo>
                <a:lnTo>
                  <a:pt x="195922" y="0"/>
                </a:lnTo>
                <a:lnTo>
                  <a:pt x="0" y="0"/>
                </a:lnTo>
                <a:lnTo>
                  <a:pt x="0" y="138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45137" y="4950472"/>
            <a:ext cx="93980" cy="139065"/>
          </a:xfrm>
          <a:custGeom>
            <a:avLst/>
            <a:gdLst/>
            <a:ahLst/>
            <a:cxnLst/>
            <a:rect l="l" t="t" r="r" b="b"/>
            <a:pathLst>
              <a:path w="93979" h="139064">
                <a:moveTo>
                  <a:pt x="0" y="138925"/>
                </a:moveTo>
                <a:lnTo>
                  <a:pt x="93853" y="138925"/>
                </a:lnTo>
                <a:lnTo>
                  <a:pt x="93853" y="0"/>
                </a:lnTo>
                <a:lnTo>
                  <a:pt x="0" y="0"/>
                </a:lnTo>
                <a:lnTo>
                  <a:pt x="0" y="138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3254" y="9726065"/>
            <a:ext cx="3768090" cy="172720"/>
          </a:xfrm>
          <a:custGeom>
            <a:avLst/>
            <a:gdLst/>
            <a:ahLst/>
            <a:cxnLst/>
            <a:rect l="l" t="t" r="r" b="b"/>
            <a:pathLst>
              <a:path w="3768090" h="172720">
                <a:moveTo>
                  <a:pt x="0" y="172618"/>
                </a:moveTo>
                <a:lnTo>
                  <a:pt x="3767975" y="172618"/>
                </a:lnTo>
                <a:lnTo>
                  <a:pt x="3767975" y="0"/>
                </a:lnTo>
                <a:lnTo>
                  <a:pt x="0" y="0"/>
                </a:lnTo>
                <a:lnTo>
                  <a:pt x="0" y="1726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01700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59880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17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655955"/>
          </a:xfrm>
          <a:custGeom>
            <a:avLst/>
            <a:gdLst/>
            <a:ahLst/>
            <a:cxnLst/>
            <a:rect l="l" t="t" r="r" b="b"/>
            <a:pathLst>
              <a:path w="7772400" h="655955">
                <a:moveTo>
                  <a:pt x="0" y="655954"/>
                </a:moveTo>
                <a:lnTo>
                  <a:pt x="0" y="0"/>
                </a:lnTo>
                <a:lnTo>
                  <a:pt x="7772400" y="0"/>
                </a:lnTo>
                <a:lnTo>
                  <a:pt x="7772400" y="655954"/>
                </a:lnTo>
                <a:lnTo>
                  <a:pt x="0" y="655954"/>
                </a:lnTo>
                <a:close/>
              </a:path>
            </a:pathLst>
          </a:custGeom>
          <a:solidFill>
            <a:srgbClr val="51B5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5955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77724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51B5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0050" y="685806"/>
            <a:ext cx="1357020" cy="254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96915" y="673937"/>
            <a:ext cx="1021715" cy="1037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00"/>
              </a:spcBef>
            </a:pPr>
            <a:r>
              <a:rPr sz="2000" spc="-210" dirty="0">
                <a:solidFill>
                  <a:srgbClr val="006FC0"/>
                </a:solidFill>
                <a:latin typeface="Arial"/>
                <a:cs typeface="Arial"/>
              </a:rPr>
              <a:t>INVOICE</a:t>
            </a:r>
            <a:endParaRPr sz="2000">
              <a:latin typeface="Arial"/>
              <a:cs typeface="Arial"/>
            </a:endParaRPr>
          </a:p>
          <a:p>
            <a:pPr marL="12700" marR="370840">
              <a:lnSpc>
                <a:spcPct val="101600"/>
              </a:lnSpc>
              <a:spcBef>
                <a:spcPts val="1175"/>
              </a:spcBef>
            </a:pPr>
            <a:r>
              <a:rPr sz="900" spc="-55" dirty="0">
                <a:latin typeface="Arial"/>
                <a:cs typeface="Arial"/>
              </a:rPr>
              <a:t>INV00202756  </a:t>
            </a:r>
            <a:r>
              <a:rPr sz="900" spc="-25" dirty="0">
                <a:latin typeface="Arial"/>
                <a:cs typeface="Arial"/>
              </a:rPr>
              <a:t>06/17/2019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900" spc="-25" dirty="0">
                <a:latin typeface="Arial"/>
                <a:cs typeface="Arial"/>
              </a:rPr>
              <a:t>06/17/2019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65" dirty="0">
                <a:latin typeface="Arial"/>
                <a:cs typeface="Arial"/>
              </a:rPr>
              <a:t>Due </a:t>
            </a:r>
            <a:r>
              <a:rPr sz="900" spc="-45" dirty="0">
                <a:latin typeface="Arial"/>
                <a:cs typeface="Arial"/>
              </a:rPr>
              <a:t>Upon</a:t>
            </a:r>
            <a:r>
              <a:rPr sz="900" spc="-55" dirty="0">
                <a:latin typeface="Arial"/>
                <a:cs typeface="Arial"/>
              </a:rPr>
              <a:t> </a:t>
            </a:r>
            <a:r>
              <a:rPr sz="900" spc="-50" dirty="0">
                <a:latin typeface="Arial"/>
                <a:cs typeface="Arial"/>
              </a:rPr>
              <a:t>Receipt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96915" y="1827809"/>
            <a:ext cx="221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25" dirty="0">
                <a:latin typeface="Arial"/>
                <a:cs typeface="Arial"/>
              </a:rPr>
              <a:t>USD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7350" y="1130300"/>
            <a:ext cx="1666239" cy="10001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80"/>
              </a:spcBef>
            </a:pPr>
            <a:r>
              <a:rPr sz="900" spc="-65" dirty="0">
                <a:latin typeface="Arial"/>
                <a:cs typeface="Arial"/>
              </a:rPr>
              <a:t>SurveyGizmo </a:t>
            </a:r>
            <a:r>
              <a:rPr sz="900" spc="-145" dirty="0">
                <a:latin typeface="Arial"/>
                <a:cs typeface="Arial"/>
              </a:rPr>
              <a:t>LLC </a:t>
            </a:r>
            <a:r>
              <a:rPr sz="900" spc="5" dirty="0">
                <a:latin typeface="Arial"/>
                <a:cs typeface="Arial"/>
              </a:rPr>
              <a:t>(f/k/a </a:t>
            </a:r>
            <a:r>
              <a:rPr sz="900" spc="-40" dirty="0">
                <a:latin typeface="Arial"/>
                <a:cs typeface="Arial"/>
              </a:rPr>
              <a:t>Widgix </a:t>
            </a:r>
            <a:r>
              <a:rPr sz="900" spc="-120" dirty="0">
                <a:latin typeface="Arial"/>
                <a:cs typeface="Arial"/>
              </a:rPr>
              <a:t>LLC)  </a:t>
            </a:r>
            <a:r>
              <a:rPr sz="900" spc="-50" dirty="0">
                <a:latin typeface="Arial"/>
                <a:cs typeface="Arial"/>
              </a:rPr>
              <a:t>4888 </a:t>
            </a:r>
            <a:r>
              <a:rPr sz="900" spc="-55" dirty="0">
                <a:latin typeface="Arial"/>
                <a:cs typeface="Arial"/>
              </a:rPr>
              <a:t>Pearl </a:t>
            </a:r>
            <a:r>
              <a:rPr sz="900" spc="-75" dirty="0">
                <a:latin typeface="Arial"/>
                <a:cs typeface="Arial"/>
              </a:rPr>
              <a:t>East </a:t>
            </a:r>
            <a:r>
              <a:rPr sz="900" spc="-50" dirty="0">
                <a:latin typeface="Arial"/>
                <a:cs typeface="Arial"/>
              </a:rPr>
              <a:t>Circle, Suite </a:t>
            </a:r>
            <a:r>
              <a:rPr sz="900" spc="-55" dirty="0">
                <a:latin typeface="Arial"/>
                <a:cs typeface="Arial"/>
              </a:rPr>
              <a:t>100W  </a:t>
            </a:r>
            <a:r>
              <a:rPr sz="900" spc="-40" dirty="0">
                <a:latin typeface="Arial"/>
                <a:cs typeface="Arial"/>
              </a:rPr>
              <a:t>Boulder </a:t>
            </a:r>
            <a:r>
              <a:rPr sz="900" spc="-140" dirty="0">
                <a:latin typeface="Arial"/>
                <a:cs typeface="Arial"/>
              </a:rPr>
              <a:t>CO</a:t>
            </a:r>
            <a:r>
              <a:rPr sz="900" spc="-60" dirty="0">
                <a:latin typeface="Arial"/>
                <a:cs typeface="Arial"/>
              </a:rPr>
              <a:t> </a:t>
            </a:r>
            <a:r>
              <a:rPr sz="900" spc="-50" dirty="0">
                <a:latin typeface="Arial"/>
                <a:cs typeface="Arial"/>
              </a:rPr>
              <a:t>80301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900" spc="-120" dirty="0">
                <a:latin typeface="Arial"/>
                <a:cs typeface="Arial"/>
              </a:rPr>
              <a:t>USA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35" dirty="0">
                <a:latin typeface="Arial"/>
                <a:cs typeface="Arial"/>
              </a:rPr>
              <a:t>US </a:t>
            </a:r>
            <a:r>
              <a:rPr sz="900" spc="-70" dirty="0">
                <a:latin typeface="Arial"/>
                <a:cs typeface="Arial"/>
              </a:rPr>
              <a:t>EIN: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spc="-50" dirty="0">
                <a:latin typeface="Arial"/>
                <a:cs typeface="Arial"/>
              </a:rPr>
              <a:t>20-5463887</a:t>
            </a:r>
            <a:endParaRPr sz="900">
              <a:latin typeface="Arial"/>
              <a:cs typeface="Arial"/>
            </a:endParaRPr>
          </a:p>
          <a:p>
            <a:pPr marL="12700" marR="502920">
              <a:lnSpc>
                <a:spcPct val="101699"/>
              </a:lnSpc>
              <a:spcBef>
                <a:spcPts val="5"/>
              </a:spcBef>
            </a:pPr>
            <a:r>
              <a:rPr sz="900" spc="-110" dirty="0">
                <a:latin typeface="Arial"/>
                <a:cs typeface="Arial"/>
              </a:rPr>
              <a:t>UK </a:t>
            </a:r>
            <a:r>
              <a:rPr sz="900" spc="-80" dirty="0">
                <a:latin typeface="Arial"/>
                <a:cs typeface="Arial"/>
              </a:rPr>
              <a:t>VAT: </a:t>
            </a:r>
            <a:r>
              <a:rPr sz="900" spc="-75" dirty="0">
                <a:latin typeface="Arial"/>
                <a:cs typeface="Arial"/>
              </a:rPr>
              <a:t>GB-309 </a:t>
            </a:r>
            <a:r>
              <a:rPr sz="900" spc="-50" dirty="0">
                <a:latin typeface="Arial"/>
                <a:cs typeface="Arial"/>
              </a:rPr>
              <a:t>7393 78  </a:t>
            </a:r>
            <a:r>
              <a:rPr sz="900" spc="-120" dirty="0">
                <a:latin typeface="Arial"/>
                <a:cs typeface="Arial"/>
              </a:rPr>
              <a:t>MOSS </a:t>
            </a:r>
            <a:r>
              <a:rPr sz="900" spc="-50" dirty="0">
                <a:latin typeface="Arial"/>
                <a:cs typeface="Arial"/>
              </a:rPr>
              <a:t>ID:</a:t>
            </a:r>
            <a:r>
              <a:rPr sz="900" spc="-140" dirty="0">
                <a:latin typeface="Arial"/>
                <a:cs typeface="Arial"/>
              </a:rPr>
              <a:t> </a:t>
            </a:r>
            <a:r>
              <a:rPr sz="900" spc="-65" dirty="0">
                <a:latin typeface="Arial"/>
                <a:cs typeface="Arial"/>
              </a:rPr>
              <a:t>EU826478382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67212" y="1130300"/>
            <a:ext cx="836930" cy="10001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23495" algn="r">
              <a:lnSpc>
                <a:spcPct val="101699"/>
              </a:lnSpc>
              <a:spcBef>
                <a:spcPts val="80"/>
              </a:spcBef>
            </a:pPr>
            <a:r>
              <a:rPr sz="900" b="1" spc="-65" dirty="0">
                <a:latin typeface="Arial"/>
                <a:cs typeface="Arial"/>
              </a:rPr>
              <a:t>Invoice</a:t>
            </a:r>
            <a:r>
              <a:rPr sz="900" b="1" spc="-110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Number: </a:t>
            </a:r>
            <a:r>
              <a:rPr sz="900" b="1" spc="-35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Invoice</a:t>
            </a:r>
            <a:r>
              <a:rPr sz="900" b="1" spc="-114" dirty="0">
                <a:latin typeface="Arial"/>
                <a:cs typeface="Arial"/>
              </a:rPr>
              <a:t> </a:t>
            </a:r>
            <a:r>
              <a:rPr sz="900" b="1" spc="-55" dirty="0">
                <a:latin typeface="Arial"/>
                <a:cs typeface="Arial"/>
              </a:rPr>
              <a:t>Date: </a:t>
            </a:r>
            <a:r>
              <a:rPr sz="900" b="1" spc="-30" dirty="0">
                <a:latin typeface="Arial"/>
                <a:cs typeface="Arial"/>
              </a:rPr>
              <a:t> </a:t>
            </a:r>
            <a:r>
              <a:rPr sz="900" b="1" spc="-70" dirty="0">
                <a:latin typeface="Arial"/>
                <a:cs typeface="Arial"/>
              </a:rPr>
              <a:t>Due</a:t>
            </a:r>
            <a:r>
              <a:rPr sz="900" b="1" spc="-125" dirty="0">
                <a:latin typeface="Arial"/>
                <a:cs typeface="Arial"/>
              </a:rPr>
              <a:t> </a:t>
            </a:r>
            <a:r>
              <a:rPr sz="900" b="1" spc="-55" dirty="0">
                <a:latin typeface="Arial"/>
                <a:cs typeface="Arial"/>
              </a:rPr>
              <a:t>Date: </a:t>
            </a:r>
            <a:r>
              <a:rPr sz="900" b="1" spc="-30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Payment</a:t>
            </a:r>
            <a:r>
              <a:rPr sz="900" b="1" spc="-135" dirty="0">
                <a:latin typeface="Arial"/>
                <a:cs typeface="Arial"/>
              </a:rPr>
              <a:t> </a:t>
            </a:r>
            <a:r>
              <a:rPr sz="900" b="1" spc="-80" dirty="0">
                <a:latin typeface="Arial"/>
                <a:cs typeface="Arial"/>
              </a:rPr>
              <a:t>Terms: </a:t>
            </a:r>
            <a:r>
              <a:rPr sz="900" b="1" spc="-45" dirty="0">
                <a:latin typeface="Arial"/>
                <a:cs typeface="Arial"/>
              </a:rPr>
              <a:t> </a:t>
            </a:r>
            <a:r>
              <a:rPr sz="900" b="1" spc="-110" dirty="0">
                <a:latin typeface="Arial"/>
                <a:cs typeface="Arial"/>
              </a:rPr>
              <a:t>PO</a:t>
            </a:r>
            <a:r>
              <a:rPr sz="900" b="1" spc="-120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Number: </a:t>
            </a:r>
            <a:r>
              <a:rPr sz="900" b="1" spc="-35" dirty="0">
                <a:latin typeface="Arial"/>
                <a:cs typeface="Arial"/>
              </a:rPr>
              <a:t> </a:t>
            </a:r>
            <a:r>
              <a:rPr sz="900" b="1" spc="-75" dirty="0">
                <a:latin typeface="Arial"/>
                <a:cs typeface="Arial"/>
              </a:rPr>
              <a:t>Currency:  </a:t>
            </a:r>
            <a:r>
              <a:rPr sz="900" b="1" spc="-80" dirty="0">
                <a:latin typeface="Arial"/>
                <a:cs typeface="Arial"/>
              </a:rPr>
              <a:t>Customer </a:t>
            </a:r>
            <a:r>
              <a:rPr sz="900" b="1" spc="-90" dirty="0">
                <a:latin typeface="Arial"/>
                <a:cs typeface="Arial"/>
              </a:rPr>
              <a:t>Tax</a:t>
            </a:r>
            <a:r>
              <a:rPr sz="900" b="1" spc="-75" dirty="0">
                <a:latin typeface="Arial"/>
                <a:cs typeface="Arial"/>
              </a:rPr>
              <a:t> </a:t>
            </a:r>
            <a:r>
              <a:rPr sz="900" b="1" spc="-55" dirty="0">
                <a:latin typeface="Arial"/>
                <a:cs typeface="Arial"/>
              </a:rPr>
              <a:t>ID: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634" y="2264549"/>
            <a:ext cx="7066280" cy="139700"/>
          </a:xfrm>
          <a:prstGeom prst="rect">
            <a:avLst/>
          </a:prstGeom>
          <a:solidFill>
            <a:srgbClr val="D8D8D8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035"/>
              </a:lnSpc>
            </a:pPr>
            <a:r>
              <a:rPr sz="900" b="1" spc="-80" dirty="0">
                <a:latin typeface="Arial"/>
                <a:cs typeface="Arial"/>
              </a:rPr>
              <a:t>Customer </a:t>
            </a:r>
            <a:r>
              <a:rPr sz="900" b="1" spc="-70" dirty="0">
                <a:latin typeface="Arial"/>
                <a:cs typeface="Arial"/>
              </a:rPr>
              <a:t>Billing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spc="-60" dirty="0">
                <a:latin typeface="Arial"/>
                <a:cs typeface="Arial"/>
              </a:rPr>
              <a:t>Details: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8485" y="2571927"/>
            <a:ext cx="8591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85" dirty="0">
                <a:latin typeface="Arial"/>
                <a:cs typeface="Arial"/>
              </a:rPr>
              <a:t>Account</a:t>
            </a:r>
            <a:r>
              <a:rPr sz="900" b="1" spc="-70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Number: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0330" y="2781300"/>
            <a:ext cx="7448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Matthew</a:t>
            </a:r>
            <a:r>
              <a:rPr sz="900" spc="-100" dirty="0">
                <a:latin typeface="Arial"/>
                <a:cs typeface="Arial"/>
              </a:rPr>
              <a:t> </a:t>
            </a:r>
            <a:r>
              <a:rPr sz="900" spc="-65" dirty="0">
                <a:latin typeface="Arial"/>
                <a:cs typeface="Arial"/>
              </a:rPr>
              <a:t>Barge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17695" y="2781300"/>
            <a:ext cx="1638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5510" algn="l"/>
              </a:tabLst>
            </a:pPr>
            <a:r>
              <a:rPr sz="900" b="1" spc="-90" dirty="0">
                <a:latin typeface="Arial"/>
                <a:cs typeface="Arial"/>
              </a:rPr>
              <a:t>Sold</a:t>
            </a:r>
            <a:r>
              <a:rPr sz="900" b="1" spc="-50" dirty="0">
                <a:latin typeface="Arial"/>
                <a:cs typeface="Arial"/>
              </a:rPr>
              <a:t> </a:t>
            </a:r>
            <a:r>
              <a:rPr sz="900" b="1" spc="-30" dirty="0">
                <a:latin typeface="Arial"/>
                <a:cs typeface="Arial"/>
              </a:rPr>
              <a:t>to</a:t>
            </a:r>
            <a:r>
              <a:rPr sz="900" b="1" spc="-45" dirty="0">
                <a:latin typeface="Arial"/>
                <a:cs typeface="Arial"/>
              </a:rPr>
              <a:t> </a:t>
            </a:r>
            <a:r>
              <a:rPr sz="900" b="1" spc="-70" dirty="0">
                <a:latin typeface="Arial"/>
                <a:cs typeface="Arial"/>
              </a:rPr>
              <a:t>Contact:	</a:t>
            </a:r>
            <a:r>
              <a:rPr sz="900" spc="-10" dirty="0">
                <a:latin typeface="Arial"/>
                <a:cs typeface="Arial"/>
              </a:rPr>
              <a:t>Matthew</a:t>
            </a:r>
            <a:r>
              <a:rPr sz="900" spc="-95" dirty="0">
                <a:latin typeface="Arial"/>
                <a:cs typeface="Arial"/>
              </a:rPr>
              <a:t> </a:t>
            </a:r>
            <a:r>
              <a:rPr sz="900" spc="-65" dirty="0">
                <a:latin typeface="Arial"/>
                <a:cs typeface="Arial"/>
              </a:rPr>
              <a:t>Barge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80813" y="2920733"/>
            <a:ext cx="318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75" dirty="0">
                <a:latin typeface="Arial"/>
                <a:cs typeface="Arial"/>
              </a:rPr>
              <a:t>Email: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3908" y="2499715"/>
            <a:ext cx="824865" cy="723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885" marR="5080" indent="-83820">
              <a:lnSpc>
                <a:spcPct val="152600"/>
              </a:lnSpc>
              <a:spcBef>
                <a:spcPts val="100"/>
              </a:spcBef>
            </a:pPr>
            <a:r>
              <a:rPr sz="900" b="1" spc="-80" dirty="0">
                <a:latin typeface="Arial"/>
                <a:cs typeface="Arial"/>
              </a:rPr>
              <a:t>Customer </a:t>
            </a:r>
            <a:r>
              <a:rPr sz="900" b="1" spc="-65" dirty="0">
                <a:latin typeface="Arial"/>
                <a:cs typeface="Arial"/>
              </a:rPr>
              <a:t>Name:  </a:t>
            </a:r>
            <a:r>
              <a:rPr sz="900" b="1" spc="-70" dirty="0">
                <a:latin typeface="Arial"/>
                <a:cs typeface="Arial"/>
              </a:rPr>
              <a:t>Billing</a:t>
            </a:r>
            <a:r>
              <a:rPr sz="900" b="1" spc="-130" dirty="0">
                <a:latin typeface="Arial"/>
                <a:cs typeface="Arial"/>
              </a:rPr>
              <a:t> </a:t>
            </a:r>
            <a:r>
              <a:rPr sz="900" b="1" spc="-70" dirty="0">
                <a:latin typeface="Arial"/>
                <a:cs typeface="Arial"/>
              </a:rPr>
              <a:t>Contact:</a:t>
            </a:r>
            <a:endParaRPr sz="900">
              <a:latin typeface="Arial"/>
              <a:cs typeface="Arial"/>
            </a:endParaRPr>
          </a:p>
          <a:p>
            <a:pPr marL="81280" marR="5080" indent="437515">
              <a:lnSpc>
                <a:spcPct val="101699"/>
              </a:lnSpc>
            </a:pPr>
            <a:r>
              <a:rPr sz="900" b="1" spc="-65" dirty="0">
                <a:latin typeface="Arial"/>
                <a:cs typeface="Arial"/>
              </a:rPr>
              <a:t>Email:  </a:t>
            </a:r>
            <a:r>
              <a:rPr sz="900" b="1" spc="-70" dirty="0">
                <a:latin typeface="Arial"/>
                <a:cs typeface="Arial"/>
              </a:rPr>
              <a:t>Billing</a:t>
            </a:r>
            <a:r>
              <a:rPr sz="900" b="1" spc="-110" dirty="0">
                <a:latin typeface="Arial"/>
                <a:cs typeface="Arial"/>
              </a:rPr>
              <a:t> </a:t>
            </a:r>
            <a:r>
              <a:rPr sz="900" b="1" spc="-90" dirty="0">
                <a:latin typeface="Arial"/>
                <a:cs typeface="Arial"/>
              </a:rPr>
              <a:t>Address: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1634" y="3636517"/>
            <a:ext cx="7066280" cy="139700"/>
          </a:xfrm>
          <a:prstGeom prst="rect">
            <a:avLst/>
          </a:prstGeom>
          <a:solidFill>
            <a:srgbClr val="D8D8D8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035"/>
              </a:lnSpc>
            </a:pPr>
            <a:r>
              <a:rPr sz="900" b="1" spc="-60" dirty="0">
                <a:latin typeface="Arial"/>
                <a:cs typeface="Arial"/>
              </a:rPr>
              <a:t>Items: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500" y="3820502"/>
            <a:ext cx="692848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80995" algn="l"/>
                <a:tab pos="4098290" algn="l"/>
                <a:tab pos="5046980" algn="l"/>
                <a:tab pos="6529705" algn="l"/>
              </a:tabLst>
            </a:pPr>
            <a:r>
              <a:rPr sz="900" b="1" spc="-65" dirty="0">
                <a:latin typeface="Arial"/>
                <a:cs typeface="Arial"/>
              </a:rPr>
              <a:t>Descriptio</a:t>
            </a:r>
            <a:r>
              <a:rPr sz="900" b="1" spc="-75" dirty="0">
                <a:latin typeface="Arial"/>
                <a:cs typeface="Arial"/>
              </a:rPr>
              <a:t>n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80" dirty="0">
                <a:latin typeface="Arial"/>
                <a:cs typeface="Arial"/>
              </a:rPr>
              <a:t>Servic</a:t>
            </a:r>
            <a:r>
              <a:rPr sz="900" b="1" spc="-85" dirty="0">
                <a:latin typeface="Arial"/>
                <a:cs typeface="Arial"/>
              </a:rPr>
              <a:t>e</a:t>
            </a:r>
            <a:r>
              <a:rPr sz="900" b="1" spc="-45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Perio</a:t>
            </a:r>
            <a:r>
              <a:rPr sz="900" b="1" spc="-75" dirty="0">
                <a:latin typeface="Arial"/>
                <a:cs typeface="Arial"/>
              </a:rPr>
              <a:t>d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50" dirty="0">
                <a:latin typeface="Arial"/>
                <a:cs typeface="Arial"/>
              </a:rPr>
              <a:t>Qty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65" dirty="0">
                <a:latin typeface="Arial"/>
                <a:cs typeface="Arial"/>
              </a:rPr>
              <a:t>Rate</a:t>
            </a:r>
            <a:r>
              <a:rPr sz="900" b="1" dirty="0">
                <a:latin typeface="Arial"/>
                <a:cs typeface="Arial"/>
              </a:rPr>
              <a:t>	</a:t>
            </a:r>
            <a:r>
              <a:rPr sz="900" b="1" spc="-65" dirty="0">
                <a:latin typeface="Arial"/>
                <a:cs typeface="Arial"/>
              </a:rPr>
              <a:t>Amount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8620" y="4047185"/>
            <a:ext cx="2754630" cy="433705"/>
          </a:xfrm>
          <a:custGeom>
            <a:avLst/>
            <a:gdLst/>
            <a:ahLst/>
            <a:cxnLst/>
            <a:rect l="l" t="t" r="r" b="b"/>
            <a:pathLst>
              <a:path w="2754630" h="433704">
                <a:moveTo>
                  <a:pt x="0" y="0"/>
                </a:moveTo>
                <a:lnTo>
                  <a:pt x="2754617" y="0"/>
                </a:lnTo>
                <a:lnTo>
                  <a:pt x="2754617" y="433705"/>
                </a:lnTo>
                <a:lnTo>
                  <a:pt x="0" y="433705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7200" y="4106341"/>
            <a:ext cx="2471420" cy="30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90" dirty="0">
                <a:latin typeface="Arial"/>
                <a:cs typeface="Arial"/>
              </a:rPr>
              <a:t>Consumer </a:t>
            </a:r>
            <a:r>
              <a:rPr sz="900" b="1" spc="-65" dirty="0">
                <a:latin typeface="Arial"/>
                <a:cs typeface="Arial"/>
              </a:rPr>
              <a:t>Edition </a:t>
            </a:r>
            <a:r>
              <a:rPr sz="900" b="1" spc="-100" dirty="0">
                <a:latin typeface="Arial"/>
                <a:cs typeface="Arial"/>
              </a:rPr>
              <a:t>(CE) </a:t>
            </a:r>
            <a:r>
              <a:rPr sz="900" spc="-25" dirty="0">
                <a:latin typeface="Arial"/>
                <a:cs typeface="Arial"/>
              </a:rPr>
              <a:t>- </a:t>
            </a:r>
            <a:r>
              <a:rPr sz="900" spc="-15" dirty="0">
                <a:latin typeface="Arial"/>
                <a:cs typeface="Arial"/>
              </a:rPr>
              <a:t>Monthly </a:t>
            </a:r>
            <a:r>
              <a:rPr sz="900" spc="-30" dirty="0">
                <a:latin typeface="Arial"/>
                <a:cs typeface="Arial"/>
              </a:rPr>
              <a:t>Adventurer</a:t>
            </a:r>
            <a:r>
              <a:rPr sz="900" spc="-125" dirty="0">
                <a:latin typeface="Arial"/>
                <a:cs typeface="Arial"/>
              </a:rPr>
              <a:t> </a:t>
            </a:r>
            <a:r>
              <a:rPr sz="900" spc="-65" dirty="0">
                <a:latin typeface="Arial"/>
                <a:cs typeface="Arial"/>
              </a:rPr>
              <a:t>License</a:t>
            </a:r>
            <a:endParaRPr sz="900">
              <a:latin typeface="Arial"/>
              <a:cs typeface="Arial"/>
            </a:endParaRPr>
          </a:p>
          <a:p>
            <a:pPr marL="773430">
              <a:lnSpc>
                <a:spcPct val="100000"/>
              </a:lnSpc>
              <a:spcBef>
                <a:spcPts val="15"/>
              </a:spcBef>
            </a:pPr>
            <a:r>
              <a:rPr sz="900" spc="-120" dirty="0">
                <a:solidFill>
                  <a:srgbClr val="7E7E7E"/>
                </a:solidFill>
                <a:latin typeface="Arial"/>
                <a:cs typeface="Arial"/>
              </a:rPr>
              <a:t>CE: </a:t>
            </a:r>
            <a:r>
              <a:rPr sz="900" spc="-30" dirty="0">
                <a:solidFill>
                  <a:srgbClr val="7E7E7E"/>
                </a:solidFill>
                <a:latin typeface="Arial"/>
                <a:cs typeface="Arial"/>
              </a:rPr>
              <a:t>Adventurer</a:t>
            </a:r>
            <a:r>
              <a:rPr sz="900" spc="-1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900" spc="-65" dirty="0">
                <a:solidFill>
                  <a:srgbClr val="7E7E7E"/>
                </a:solidFill>
                <a:latin typeface="Arial"/>
                <a:cs typeface="Arial"/>
              </a:rPr>
              <a:t>License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43250" y="4047185"/>
            <a:ext cx="1028700" cy="433705"/>
          </a:xfrm>
          <a:custGeom>
            <a:avLst/>
            <a:gdLst/>
            <a:ahLst/>
            <a:cxnLst/>
            <a:rect l="l" t="t" r="r" b="b"/>
            <a:pathLst>
              <a:path w="1028700" h="433704">
                <a:moveTo>
                  <a:pt x="0" y="0"/>
                </a:moveTo>
                <a:lnTo>
                  <a:pt x="1028700" y="0"/>
                </a:lnTo>
                <a:lnTo>
                  <a:pt x="1028700" y="433705"/>
                </a:lnTo>
                <a:lnTo>
                  <a:pt x="0" y="433705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364229" y="4106341"/>
            <a:ext cx="598805" cy="30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06/18/2019-</a:t>
            </a:r>
            <a:endParaRPr sz="9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900" spc="-25" dirty="0">
                <a:latin typeface="Arial"/>
                <a:cs typeface="Arial"/>
              </a:rPr>
              <a:t>07/17/2019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71950" y="4047185"/>
            <a:ext cx="914400" cy="433705"/>
          </a:xfrm>
          <a:custGeom>
            <a:avLst/>
            <a:gdLst/>
            <a:ahLst/>
            <a:cxnLst/>
            <a:rect l="l" t="t" r="r" b="b"/>
            <a:pathLst>
              <a:path w="914400" h="433704">
                <a:moveTo>
                  <a:pt x="0" y="0"/>
                </a:moveTo>
                <a:lnTo>
                  <a:pt x="914400" y="0"/>
                </a:lnTo>
                <a:lnTo>
                  <a:pt x="914400" y="433705"/>
                </a:lnTo>
                <a:lnTo>
                  <a:pt x="0" y="433705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86350" y="4047185"/>
            <a:ext cx="1028700" cy="433705"/>
          </a:xfrm>
          <a:custGeom>
            <a:avLst/>
            <a:gdLst/>
            <a:ahLst/>
            <a:cxnLst/>
            <a:rect l="l" t="t" r="r" b="b"/>
            <a:pathLst>
              <a:path w="1028700" h="433704">
                <a:moveTo>
                  <a:pt x="0" y="0"/>
                </a:moveTo>
                <a:lnTo>
                  <a:pt x="1028700" y="0"/>
                </a:lnTo>
                <a:lnTo>
                  <a:pt x="1028700" y="433705"/>
                </a:lnTo>
                <a:lnTo>
                  <a:pt x="0" y="433705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15050" y="4047185"/>
            <a:ext cx="1314450" cy="433705"/>
          </a:xfrm>
          <a:custGeom>
            <a:avLst/>
            <a:gdLst/>
            <a:ahLst/>
            <a:cxnLst/>
            <a:rect l="l" t="t" r="r" b="b"/>
            <a:pathLst>
              <a:path w="1314450" h="433704">
                <a:moveTo>
                  <a:pt x="0" y="0"/>
                </a:moveTo>
                <a:lnTo>
                  <a:pt x="1314450" y="0"/>
                </a:lnTo>
                <a:lnTo>
                  <a:pt x="1314450" y="433705"/>
                </a:lnTo>
                <a:lnTo>
                  <a:pt x="0" y="433705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708766" y="4176102"/>
            <a:ext cx="2664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03580" algn="l"/>
                <a:tab pos="2332990" algn="l"/>
              </a:tabLst>
            </a:pPr>
            <a:r>
              <a:rPr sz="900" spc="-45" dirty="0">
                <a:latin typeface="Arial"/>
                <a:cs typeface="Arial"/>
              </a:rPr>
              <a:t>1	</a:t>
            </a:r>
            <a:r>
              <a:rPr sz="900" spc="-50" dirty="0">
                <a:latin typeface="Arial"/>
                <a:cs typeface="Arial"/>
              </a:rPr>
              <a:t>$135.00	135.00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88620" y="4044010"/>
            <a:ext cx="7040880" cy="0"/>
          </a:xfrm>
          <a:custGeom>
            <a:avLst/>
            <a:gdLst/>
            <a:ahLst/>
            <a:cxnLst/>
            <a:rect l="l" t="t" r="r" b="b"/>
            <a:pathLst>
              <a:path w="7040880">
                <a:moveTo>
                  <a:pt x="0" y="0"/>
                </a:moveTo>
                <a:lnTo>
                  <a:pt x="704088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385445" y="4620412"/>
          <a:ext cx="7040879" cy="1177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4880"/>
                <a:gridCol w="1097279"/>
                <a:gridCol w="1188720"/>
              </a:tblGrid>
              <a:tr h="196215">
                <a:tc rowSpan="6">
                  <a:txBody>
                    <a:bodyPr/>
                    <a:lstStyle/>
                    <a:p>
                      <a:pPr marL="71120">
                        <a:lnSpc>
                          <a:spcPts val="1060"/>
                        </a:lnSpc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Additional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Information: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Subtotal: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$135.00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Tax: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$11.99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Total: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$146.99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Adjustments: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$0.00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Payments: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$146.99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6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80" dirty="0">
                          <a:latin typeface="Arial"/>
                          <a:cs typeface="Arial"/>
                        </a:rPr>
                        <a:t>Balance: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$0.00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381634" y="6085840"/>
            <a:ext cx="7066280" cy="155575"/>
          </a:xfrm>
          <a:custGeom>
            <a:avLst/>
            <a:gdLst/>
            <a:ahLst/>
            <a:cxnLst/>
            <a:rect l="l" t="t" r="r" b="b"/>
            <a:pathLst>
              <a:path w="7066280" h="155575">
                <a:moveTo>
                  <a:pt x="0" y="0"/>
                </a:moveTo>
                <a:lnTo>
                  <a:pt x="7066280" y="0"/>
                </a:lnTo>
                <a:lnTo>
                  <a:pt x="7066280" y="155028"/>
                </a:lnTo>
                <a:lnTo>
                  <a:pt x="0" y="155028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70330" y="2602814"/>
            <a:ext cx="1689735" cy="131445"/>
          </a:xfrm>
          <a:custGeom>
            <a:avLst/>
            <a:gdLst/>
            <a:ahLst/>
            <a:cxnLst/>
            <a:rect l="l" t="t" r="r" b="b"/>
            <a:pathLst>
              <a:path w="1689735" h="131444">
                <a:moveTo>
                  <a:pt x="0" y="130873"/>
                </a:moveTo>
                <a:lnTo>
                  <a:pt x="1689582" y="130873"/>
                </a:lnTo>
                <a:lnTo>
                  <a:pt x="1689582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03191" y="3091141"/>
            <a:ext cx="770255" cy="131445"/>
          </a:xfrm>
          <a:custGeom>
            <a:avLst/>
            <a:gdLst/>
            <a:ahLst/>
            <a:cxnLst/>
            <a:rect l="l" t="t" r="r" b="b"/>
            <a:pathLst>
              <a:path w="770254" h="131444">
                <a:moveTo>
                  <a:pt x="0" y="130873"/>
                </a:moveTo>
                <a:lnTo>
                  <a:pt x="769797" y="130873"/>
                </a:lnTo>
                <a:lnTo>
                  <a:pt x="769797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1370330" y="2951619"/>
          <a:ext cx="1690369" cy="547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625"/>
                <a:gridCol w="579119"/>
                <a:gridCol w="428625"/>
              </a:tblGrid>
              <a:tr h="1346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390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</a:tcPr>
                </a:tc>
              </a:tr>
              <a:tr h="134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5210810" y="2951619"/>
          <a:ext cx="1690369" cy="547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625"/>
                <a:gridCol w="579119"/>
                <a:gridCol w="428625"/>
              </a:tblGrid>
              <a:tr h="1346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390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</a:tcPr>
                </a:tc>
              </a:tr>
              <a:tr h="134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5210810" y="2602814"/>
            <a:ext cx="347345" cy="131445"/>
          </a:xfrm>
          <a:custGeom>
            <a:avLst/>
            <a:gdLst/>
            <a:ahLst/>
            <a:cxnLst/>
            <a:rect l="l" t="t" r="r" b="b"/>
            <a:pathLst>
              <a:path w="347345" h="131444">
                <a:moveTo>
                  <a:pt x="0" y="130873"/>
                </a:moveTo>
                <a:lnTo>
                  <a:pt x="347014" y="130873"/>
                </a:lnTo>
                <a:lnTo>
                  <a:pt x="347014" y="0"/>
                </a:lnTo>
                <a:lnTo>
                  <a:pt x="0" y="0"/>
                </a:lnTo>
                <a:lnTo>
                  <a:pt x="0" y="13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01700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59880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18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43244" y="856411"/>
          <a:ext cx="11367767" cy="6117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20035"/>
                <a:gridCol w="855345"/>
                <a:gridCol w="654684"/>
                <a:gridCol w="604520"/>
                <a:gridCol w="2894964"/>
                <a:gridCol w="543559"/>
                <a:gridCol w="570865"/>
              </a:tblGrid>
              <a:tr h="178435">
                <a:tc gridSpan="3">
                  <a:txBody>
                    <a:bodyPr/>
                    <a:lstStyle/>
                    <a:p>
                      <a:pPr marL="31750">
                        <a:lnSpc>
                          <a:spcPts val="1305"/>
                        </a:lnSpc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8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Monitor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154940">
                <a:tc gridSpan="2">
                  <a:txBody>
                    <a:bodyPr/>
                    <a:lstStyle/>
                    <a:p>
                      <a:pPr marL="28575">
                        <a:lnSpc>
                          <a:spcPts val="1125"/>
                        </a:lnSpc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000" spc="-90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000" spc="-65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20" dirty="0">
                          <a:latin typeface="Arial"/>
                          <a:cs typeface="Arial"/>
                        </a:rPr>
                        <a:t>900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7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0975">
                <a:tc gridSpan="2">
                  <a:txBody>
                    <a:bodyPr/>
                    <a:lstStyle/>
                    <a:p>
                      <a:pPr marL="31750">
                        <a:lnSpc>
                          <a:spcPts val="1315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21202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ts val="815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Enter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479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even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8415" marR="103505">
                        <a:lnSpc>
                          <a:spcPct val="11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authorize more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"unbilled."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66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8415">
                        <a:lnSpc>
                          <a:spcPts val="745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non-reimbursable.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5255">
                <a:tc gridSpan="3">
                  <a:txBody>
                    <a:bodyPr/>
                    <a:lstStyle/>
                    <a:p>
                      <a:pPr marL="1116965">
                        <a:lnSpc>
                          <a:spcPts val="969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ts val="930"/>
                        </a:lnSpc>
                      </a:pPr>
                      <a:r>
                        <a:rPr sz="900" b="1" i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735" marR="24130" indent="-3175" algn="ctr">
                        <a:lnSpc>
                          <a:spcPct val="118400"/>
                        </a:lnSpc>
                        <a:spcBef>
                          <a:spcPts val="335"/>
                        </a:spcBef>
                      </a:pPr>
                      <a:r>
                        <a:rPr sz="600" spc="-1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5085" marR="31750" algn="ctr">
                        <a:lnSpc>
                          <a:spcPct val="1184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1605">
                <a:tc gridSpan="3">
                  <a:txBody>
                    <a:bodyPr/>
                    <a:lstStyle/>
                    <a:p>
                      <a:pPr marL="1185545">
                        <a:lnSpc>
                          <a:spcPts val="96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95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Bethel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accuracy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4465">
                <a:tc gridSpan="3">
                  <a:txBody>
                    <a:bodyPr/>
                    <a:lstStyle/>
                    <a:p>
                      <a:pPr marL="150114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30"/>
                        </a:lnSpc>
                      </a:pPr>
                      <a:r>
                        <a:rPr sz="1000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7/8/2019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 Deputy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64465">
                <a:tc gridSpan="3">
                  <a:txBody>
                    <a:bodyPr/>
                    <a:lstStyle/>
                    <a:p>
                      <a:pPr marR="17145" algn="r">
                        <a:lnSpc>
                          <a:spcPts val="116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YE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13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R="7620" algn="ctr">
                        <a:lnSpc>
                          <a:spcPct val="100000"/>
                        </a:lnSpc>
                      </a:pPr>
                      <a:r>
                        <a:rPr sz="750" b="1" i="1" spc="-55" dirty="0">
                          <a:latin typeface="Arial"/>
                          <a:cs typeface="Arial"/>
                        </a:rPr>
                        <a:t>Sample </a:t>
                      </a:r>
                      <a:r>
                        <a:rPr sz="750" b="1" i="1" spc="-50" dirty="0">
                          <a:latin typeface="Arial"/>
                          <a:cs typeface="Arial"/>
                        </a:rPr>
                        <a:t>Description: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03250">
                <a:tc gridSpan="10">
                  <a:txBody>
                    <a:bodyPr/>
                    <a:lstStyle/>
                    <a:p>
                      <a:pPr marL="1520825">
                        <a:lnSpc>
                          <a:spcPts val="840"/>
                        </a:lnSpc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" dirty="0">
                          <a:latin typeface="Trebuchet MS"/>
                          <a:cs typeface="Trebuchet MS"/>
                        </a:rPr>
                        <a:t>Ms.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750" i="1" spc="-3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1123455.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5104">
                <a:tc gridSpan="10"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2729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40" dirty="0">
                          <a:latin typeface="Trebuchet MS"/>
                          <a:cs typeface="Trebuchet MS"/>
                        </a:rPr>
                        <a:t>Day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3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85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869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0020" marR="107950" indent="-47625">
                        <a:lnSpc>
                          <a:spcPct val="109600"/>
                        </a:lnSpc>
                        <a:spcBef>
                          <a:spcPts val="5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Third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Semiannual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Report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24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School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Police</a:t>
                      </a:r>
                      <a:r>
                        <a:rPr sz="700" spc="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Methodlogy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24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Preparation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material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Confernce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Calls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6/5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Confernce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Engagegment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955">
                        <a:lnSpc>
                          <a:spcPts val="825"/>
                        </a:lnSpc>
                        <a:spcBef>
                          <a:spcPts val="8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Discuss Squeegee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Confernce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discuss School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Police and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MOU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Methodolgy.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Final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School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Police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Assessment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Methodology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Completion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Third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Semiannual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Report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Person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DOJ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Juvenile Defenders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Discuss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youth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policies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19177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1,527.50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Youth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Research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language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usage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include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youth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policy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DOJ, BPD,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City,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Monitoring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Memorandum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Changes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Use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Force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Policies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117.50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Draft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</a:t>
                      </a:r>
                      <a:r>
                        <a:rPr sz="7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Timeline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Updates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117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603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697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9083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19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43244" y="856411"/>
          <a:ext cx="11365225" cy="28022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7390"/>
                <a:gridCol w="923925"/>
                <a:gridCol w="2816860"/>
                <a:gridCol w="858520"/>
                <a:gridCol w="654050"/>
                <a:gridCol w="603884"/>
                <a:gridCol w="687704"/>
                <a:gridCol w="878204"/>
                <a:gridCol w="1329054"/>
                <a:gridCol w="542925"/>
                <a:gridCol w="570229"/>
              </a:tblGrid>
              <a:tr h="23622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Youth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Policy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575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26162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23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19"/>
                        </a:lnSpc>
                        <a:tabLst>
                          <a:tab pos="19177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5,405.00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10160" algn="r">
                        <a:lnSpc>
                          <a:spcPts val="819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ts val="819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1454">
                <a:tc gridSpan="12"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39725">
                        <a:lnSpc>
                          <a:spcPts val="819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18465">
                        <a:lnSpc>
                          <a:spcPts val="819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6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6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89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90500">
                        <a:lnSpc>
                          <a:spcPct val="10000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Category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Vendor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34950">
                        <a:lnSpc>
                          <a:spcPct val="100000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31750" marR="20320" indent="635" algn="ctr">
                        <a:lnSpc>
                          <a:spcPct val="11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  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89535" marR="78105" indent="26670">
                        <a:lnSpc>
                          <a:spcPct val="109600"/>
                        </a:lnSpc>
                        <a:spcBef>
                          <a:spcPts val="520"/>
                        </a:spcBef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89230" marR="146685" indent="-32384">
                        <a:lnSpc>
                          <a:spcPct val="109600"/>
                        </a:lnSpc>
                        <a:spcBef>
                          <a:spcPts val="520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8595">
                <a:tc>
                  <a:txBody>
                    <a:bodyPr/>
                    <a:lstStyle/>
                    <a:p>
                      <a:pPr marL="21018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6/10/2019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19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Transportation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AMTRAK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5803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121.00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spcBef>
                          <a:spcPts val="565"/>
                        </a:spcBef>
                        <a:tabLst>
                          <a:tab pos="7131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25"/>
                        </a:lnSpc>
                        <a:spcBef>
                          <a:spcPts val="565"/>
                        </a:spcBef>
                        <a:tabLst>
                          <a:tab pos="71310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819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819"/>
                        </a:lnSpc>
                        <a:tabLst>
                          <a:tab pos="5803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121.00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3422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5,405.00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41084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121.00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6985" algn="r">
                        <a:lnSpc>
                          <a:spcPts val="819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19"/>
                        </a:lnSpc>
                        <a:tabLst>
                          <a:tab pos="342265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5,526.00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8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INITIALS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6525">
                <a:tc gridSpan="4">
                  <a:txBody>
                    <a:bodyPr/>
                    <a:lstStyle/>
                    <a:p>
                      <a:pPr marL="24130">
                        <a:lnSpc>
                          <a:spcPts val="97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accurate: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00" spc="-105" dirty="0">
                          <a:latin typeface="Arial"/>
                          <a:cs typeface="Arial"/>
                        </a:rPr>
                        <a:t>KJB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6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697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9083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20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30" y="685800"/>
            <a:ext cx="369442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808080"/>
                </a:solidFill>
                <a:latin typeface="Arial"/>
                <a:cs typeface="Arial"/>
              </a:rPr>
              <a:t>From:</a:t>
            </a:r>
            <a:r>
              <a:rPr sz="800" b="1" spc="3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808080"/>
                </a:solidFill>
                <a:latin typeface="Arial"/>
                <a:cs typeface="Arial"/>
                <a:hlinkClick r:id="rId2"/>
              </a:rPr>
              <a:t>etickets@amtrak.com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dirty="0">
                <a:solidFill>
                  <a:srgbClr val="808080"/>
                </a:solidFill>
                <a:latin typeface="Arial"/>
                <a:cs typeface="Arial"/>
              </a:rPr>
              <a:t>Subject: </a:t>
            </a:r>
            <a:r>
              <a:rPr sz="800" dirty="0">
                <a:latin typeface="Arial"/>
                <a:cs typeface="Arial"/>
              </a:rPr>
              <a:t>Amtrak: </a:t>
            </a:r>
            <a:r>
              <a:rPr sz="800" spc="-10" dirty="0">
                <a:latin typeface="Arial"/>
                <a:cs typeface="Arial"/>
              </a:rPr>
              <a:t>eTicket </a:t>
            </a:r>
            <a:r>
              <a:rPr sz="800" spc="-5" dirty="0">
                <a:latin typeface="Arial"/>
                <a:cs typeface="Arial"/>
              </a:rPr>
              <a:t>and Receipt </a:t>
            </a:r>
            <a:r>
              <a:rPr sz="800" dirty="0">
                <a:latin typeface="Arial"/>
                <a:cs typeface="Arial"/>
              </a:rPr>
              <a:t>for </a:t>
            </a:r>
            <a:r>
              <a:rPr sz="800" spc="-25" dirty="0">
                <a:latin typeface="Arial"/>
                <a:cs typeface="Arial"/>
              </a:rPr>
              <a:t>Your </a:t>
            </a:r>
            <a:r>
              <a:rPr sz="800" spc="-5" dirty="0">
                <a:latin typeface="Arial"/>
                <a:cs typeface="Arial"/>
              </a:rPr>
              <a:t>06/10/2019 </a:t>
            </a:r>
            <a:r>
              <a:rPr sz="800" spc="-10" dirty="0">
                <a:latin typeface="Arial"/>
                <a:cs typeface="Arial"/>
              </a:rPr>
              <a:t>Trip </a:t>
            </a:r>
            <a:r>
              <a:rPr sz="800" dirty="0">
                <a:latin typeface="Arial"/>
                <a:cs typeface="Arial"/>
              </a:rPr>
              <a:t>- KEVIN</a:t>
            </a:r>
            <a:r>
              <a:rPr sz="800" spc="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BETHEL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808080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June </a:t>
            </a:r>
            <a:r>
              <a:rPr sz="800" spc="-5" dirty="0">
                <a:latin typeface="Arial"/>
                <a:cs typeface="Arial"/>
              </a:rPr>
              <a:t>9, 2019 at </a:t>
            </a:r>
            <a:r>
              <a:rPr sz="800" spc="-20" dirty="0">
                <a:latin typeface="Arial"/>
                <a:cs typeface="Arial"/>
              </a:rPr>
              <a:t>8:11</a:t>
            </a:r>
            <a:r>
              <a:rPr sz="800" spc="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0" dirty="0">
                <a:solidFill>
                  <a:srgbClr val="808080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89479" y="698500"/>
            <a:ext cx="142239" cy="132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31000" y="708659"/>
            <a:ext cx="345440" cy="345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5800" y="1262380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85836" y="9221806"/>
            <a:ext cx="5322570" cy="0"/>
          </a:xfrm>
          <a:custGeom>
            <a:avLst/>
            <a:gdLst/>
            <a:ahLst/>
            <a:cxnLst/>
            <a:rect l="l" t="t" r="r" b="b"/>
            <a:pathLst>
              <a:path w="5322570">
                <a:moveTo>
                  <a:pt x="0" y="0"/>
                </a:moveTo>
                <a:lnTo>
                  <a:pt x="5322087" y="0"/>
                </a:lnTo>
              </a:path>
            </a:pathLst>
          </a:custGeom>
          <a:ln w="869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90185" y="9217469"/>
            <a:ext cx="0" cy="155575"/>
          </a:xfrm>
          <a:custGeom>
            <a:avLst/>
            <a:gdLst/>
            <a:ahLst/>
            <a:cxnLst/>
            <a:rect l="l" t="t" r="r" b="b"/>
            <a:pathLst>
              <a:path h="155575">
                <a:moveTo>
                  <a:pt x="0" y="0"/>
                </a:moveTo>
                <a:lnTo>
                  <a:pt x="0" y="155130"/>
                </a:lnTo>
              </a:path>
            </a:pathLst>
          </a:custGeom>
          <a:ln w="869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03611" y="9217469"/>
            <a:ext cx="0" cy="155575"/>
          </a:xfrm>
          <a:custGeom>
            <a:avLst/>
            <a:gdLst/>
            <a:ahLst/>
            <a:cxnLst/>
            <a:rect l="l" t="t" r="r" b="b"/>
            <a:pathLst>
              <a:path h="155575">
                <a:moveTo>
                  <a:pt x="0" y="0"/>
                </a:moveTo>
                <a:lnTo>
                  <a:pt x="0" y="155130"/>
                </a:lnTo>
              </a:path>
            </a:pathLst>
          </a:custGeom>
          <a:ln w="869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73136" y="1686817"/>
            <a:ext cx="3188970" cy="130810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000" b="1" spc="15" dirty="0">
                <a:solidFill>
                  <a:srgbClr val="CC0000"/>
                </a:solidFill>
                <a:latin typeface="Verdana"/>
                <a:cs typeface="Verdana"/>
              </a:rPr>
              <a:t>SALES</a:t>
            </a:r>
            <a:r>
              <a:rPr sz="1000" b="1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1000" b="1" spc="15" dirty="0">
                <a:solidFill>
                  <a:srgbClr val="CC0000"/>
                </a:solidFill>
                <a:latin typeface="Verdana"/>
                <a:cs typeface="Verdana"/>
              </a:rPr>
              <a:t>RECEIPT</a:t>
            </a:r>
            <a:endParaRPr sz="1000">
              <a:latin typeface="Verdana"/>
              <a:cs typeface="Verdana"/>
            </a:endParaRPr>
          </a:p>
          <a:p>
            <a:pPr marL="12700" marR="814069">
              <a:lnSpc>
                <a:spcPct val="131200"/>
              </a:lnSpc>
              <a:spcBef>
                <a:spcPts val="345"/>
              </a:spcBef>
            </a:pPr>
            <a:r>
              <a:rPr sz="1000" spc="10" dirty="0">
                <a:latin typeface="Verdana"/>
                <a:cs typeface="Verdana"/>
              </a:rPr>
              <a:t>Purchased: </a:t>
            </a:r>
            <a:r>
              <a:rPr sz="1000" spc="15" dirty="0">
                <a:latin typeface="Verdana"/>
                <a:cs typeface="Verdana"/>
              </a:rPr>
              <a:t>06/09/2019 5:11 PM</a:t>
            </a:r>
            <a:r>
              <a:rPr sz="1000" spc="-80" dirty="0">
                <a:latin typeface="Verdana"/>
                <a:cs typeface="Verdana"/>
              </a:rPr>
              <a:t> </a:t>
            </a:r>
            <a:r>
              <a:rPr sz="1000" spc="15" dirty="0">
                <a:latin typeface="Verdana"/>
                <a:cs typeface="Verdana"/>
              </a:rPr>
              <a:t>PT  </a:t>
            </a:r>
            <a:r>
              <a:rPr sz="1000" spc="10" dirty="0">
                <a:latin typeface="Verdana"/>
                <a:cs typeface="Verdana"/>
              </a:rPr>
              <a:t>Thank you for your</a:t>
            </a:r>
            <a:r>
              <a:rPr sz="1000" dirty="0">
                <a:latin typeface="Verdana"/>
                <a:cs typeface="Verdana"/>
              </a:rPr>
              <a:t> </a:t>
            </a:r>
            <a:r>
              <a:rPr sz="1000" spc="10" dirty="0">
                <a:latin typeface="Verdana"/>
                <a:cs typeface="Verdana"/>
              </a:rPr>
              <a:t>purchase.</a:t>
            </a:r>
            <a:endParaRPr sz="1000">
              <a:latin typeface="Verdana"/>
              <a:cs typeface="Verdana"/>
            </a:endParaRPr>
          </a:p>
          <a:p>
            <a:pPr marL="360045" indent="-217170">
              <a:lnSpc>
                <a:spcPct val="100000"/>
              </a:lnSpc>
              <a:spcBef>
                <a:spcPts val="1025"/>
              </a:spcBef>
              <a:buAutoNum type="arabicPeriod"/>
              <a:tabLst>
                <a:tab pos="360680" algn="l"/>
              </a:tabLst>
            </a:pPr>
            <a:r>
              <a:rPr sz="1000" spc="5" dirty="0">
                <a:latin typeface="Verdana"/>
                <a:cs typeface="Verdana"/>
              </a:rPr>
              <a:t>Retain this </a:t>
            </a:r>
            <a:r>
              <a:rPr sz="1000" spc="10" dirty="0">
                <a:latin typeface="Verdana"/>
                <a:cs typeface="Verdana"/>
              </a:rPr>
              <a:t>receipt for your</a:t>
            </a:r>
            <a:r>
              <a:rPr sz="1000" spc="15" dirty="0">
                <a:latin typeface="Verdana"/>
                <a:cs typeface="Verdana"/>
              </a:rPr>
              <a:t> </a:t>
            </a:r>
            <a:r>
              <a:rPr sz="1000" spc="10" dirty="0">
                <a:latin typeface="Verdana"/>
                <a:cs typeface="Verdana"/>
              </a:rPr>
              <a:t>records.</a:t>
            </a:r>
            <a:endParaRPr sz="1000">
              <a:latin typeface="Verdana"/>
              <a:cs typeface="Verdana"/>
            </a:endParaRPr>
          </a:p>
          <a:p>
            <a:pPr marL="360045" marR="5080" indent="-217170">
              <a:lnSpc>
                <a:spcPct val="102699"/>
              </a:lnSpc>
              <a:buAutoNum type="arabicPeriod"/>
              <a:tabLst>
                <a:tab pos="360680" algn="l"/>
              </a:tabLst>
            </a:pPr>
            <a:r>
              <a:rPr sz="1000" spc="5" dirty="0">
                <a:latin typeface="Verdana"/>
                <a:cs typeface="Verdana"/>
              </a:rPr>
              <a:t>Print </a:t>
            </a:r>
            <a:r>
              <a:rPr sz="1000" spc="10" dirty="0">
                <a:latin typeface="Verdana"/>
                <a:cs typeface="Verdana"/>
              </a:rPr>
              <a:t>the attached </a:t>
            </a:r>
            <a:r>
              <a:rPr sz="1000" spc="-5" dirty="0">
                <a:latin typeface="Verdana"/>
                <a:cs typeface="Verdana"/>
              </a:rPr>
              <a:t>eTicket </a:t>
            </a:r>
            <a:r>
              <a:rPr sz="1000" spc="15" dirty="0">
                <a:latin typeface="Verdana"/>
                <a:cs typeface="Verdana"/>
              </a:rPr>
              <a:t>and </a:t>
            </a:r>
            <a:r>
              <a:rPr sz="1000" spc="10" dirty="0">
                <a:latin typeface="Verdana"/>
                <a:cs typeface="Verdana"/>
              </a:rPr>
              <a:t>carry during  your</a:t>
            </a:r>
            <a:r>
              <a:rPr sz="1000" spc="5" dirty="0">
                <a:latin typeface="Verdana"/>
                <a:cs typeface="Verdana"/>
              </a:rPr>
              <a:t> trip.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59959" y="2043370"/>
            <a:ext cx="725805" cy="161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Merchant</a:t>
            </a:r>
            <a:r>
              <a:rPr sz="900" spc="-5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ID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59959" y="2179032"/>
            <a:ext cx="1447165" cy="68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500"/>
              </a:lnSpc>
              <a:spcBef>
                <a:spcPts val="100"/>
              </a:spcBef>
            </a:pP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1 Massachusetts </a:t>
            </a:r>
            <a:r>
              <a:rPr sz="900" spc="-20" dirty="0">
                <a:solidFill>
                  <a:srgbClr val="333333"/>
                </a:solidFill>
                <a:latin typeface="Verdana"/>
                <a:cs typeface="Verdana"/>
              </a:rPr>
              <a:t>Ave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NW  Washington, DC 20001  800-USA-RAIL</a:t>
            </a: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Amtrak.com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73136" y="3105200"/>
            <a:ext cx="5130165" cy="1471295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50" b="1" spc="-10" dirty="0">
                <a:solidFill>
                  <a:srgbClr val="003E89"/>
                </a:solidFill>
                <a:latin typeface="Verdana"/>
                <a:cs typeface="Verdana"/>
              </a:rPr>
              <a:t>Reservation </a:t>
            </a:r>
            <a:r>
              <a:rPr sz="1650" b="1" spc="-5" dirty="0">
                <a:solidFill>
                  <a:srgbClr val="003E89"/>
                </a:solidFill>
                <a:latin typeface="Verdana"/>
                <a:cs typeface="Verdana"/>
              </a:rPr>
              <a:t>Number -</a:t>
            </a:r>
            <a:r>
              <a:rPr sz="1650" b="1" spc="-10" dirty="0">
                <a:solidFill>
                  <a:srgbClr val="003E89"/>
                </a:solidFill>
                <a:latin typeface="Verdana"/>
                <a:cs typeface="Verdana"/>
              </a:rPr>
              <a:t> AB8AA7</a:t>
            </a:r>
            <a:endParaRPr sz="1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150" b="1" spc="10" dirty="0">
                <a:solidFill>
                  <a:srgbClr val="333333"/>
                </a:solidFill>
                <a:latin typeface="Verdana"/>
                <a:cs typeface="Verdana"/>
              </a:rPr>
              <a:t>PHILADELPHIA 30TH </a:t>
            </a:r>
            <a:r>
              <a:rPr sz="1150" b="1" dirty="0">
                <a:solidFill>
                  <a:srgbClr val="333333"/>
                </a:solidFill>
                <a:latin typeface="Verdana"/>
                <a:cs typeface="Verdana"/>
              </a:rPr>
              <a:t>ST, </a:t>
            </a:r>
            <a:r>
              <a:rPr sz="1150" b="1" spc="10" dirty="0">
                <a:solidFill>
                  <a:srgbClr val="333333"/>
                </a:solidFill>
                <a:latin typeface="Verdana"/>
                <a:cs typeface="Verdana"/>
              </a:rPr>
              <a:t>PA </a:t>
            </a:r>
            <a:r>
              <a:rPr sz="1150" b="1" spc="5" dirty="0">
                <a:solidFill>
                  <a:srgbClr val="333333"/>
                </a:solidFill>
                <a:latin typeface="Verdana"/>
                <a:cs typeface="Verdana"/>
              </a:rPr>
              <a:t>- </a:t>
            </a:r>
            <a:r>
              <a:rPr sz="1150" b="1" spc="10" dirty="0">
                <a:solidFill>
                  <a:srgbClr val="333333"/>
                </a:solidFill>
                <a:latin typeface="Verdana"/>
                <a:cs typeface="Verdana"/>
              </a:rPr>
              <a:t>BALTIMORE </a:t>
            </a:r>
            <a:r>
              <a:rPr sz="1150" b="1" spc="5" dirty="0">
                <a:solidFill>
                  <a:srgbClr val="333333"/>
                </a:solidFill>
                <a:latin typeface="Verdana"/>
                <a:cs typeface="Verdana"/>
              </a:rPr>
              <a:t>PENN, </a:t>
            </a:r>
            <a:r>
              <a:rPr sz="1150" b="1" spc="10" dirty="0">
                <a:solidFill>
                  <a:srgbClr val="333333"/>
                </a:solidFill>
                <a:latin typeface="Verdana"/>
                <a:cs typeface="Verdana"/>
              </a:rPr>
              <a:t>MD</a:t>
            </a:r>
            <a:r>
              <a:rPr sz="1150" b="1" spc="-3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150" b="1" dirty="0">
                <a:solidFill>
                  <a:srgbClr val="333333"/>
                </a:solidFill>
                <a:latin typeface="Verdana"/>
                <a:cs typeface="Verdana"/>
              </a:rPr>
              <a:t>(Round-</a:t>
            </a:r>
            <a:endParaRPr sz="1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50" b="1" spc="5" dirty="0">
                <a:solidFill>
                  <a:srgbClr val="333333"/>
                </a:solidFill>
                <a:latin typeface="Verdana"/>
                <a:cs typeface="Verdana"/>
              </a:rPr>
              <a:t>Trip)</a:t>
            </a:r>
            <a:endParaRPr sz="1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000" spc="15" dirty="0">
                <a:solidFill>
                  <a:srgbClr val="333333"/>
                </a:solidFill>
                <a:latin typeface="Verdana"/>
                <a:cs typeface="Verdana"/>
              </a:rPr>
              <a:t>JUNE </a:t>
            </a:r>
            <a:r>
              <a:rPr sz="1000" spc="10" dirty="0">
                <a:solidFill>
                  <a:srgbClr val="333333"/>
                </a:solidFill>
                <a:latin typeface="Verdana"/>
                <a:cs typeface="Verdana"/>
              </a:rPr>
              <a:t>9,</a:t>
            </a:r>
            <a:r>
              <a:rPr sz="100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000" spc="15" dirty="0">
                <a:solidFill>
                  <a:srgbClr val="333333"/>
                </a:solidFill>
                <a:latin typeface="Verdana"/>
                <a:cs typeface="Verdana"/>
              </a:rPr>
              <a:t>2019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003E89"/>
                </a:solidFill>
                <a:latin typeface="Verdana"/>
                <a:cs typeface="Verdana"/>
              </a:rPr>
              <a:t>Billing</a:t>
            </a:r>
            <a:r>
              <a:rPr sz="1300" spc="-10" dirty="0">
                <a:solidFill>
                  <a:srgbClr val="003E89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003E89"/>
                </a:solidFill>
                <a:latin typeface="Verdana"/>
                <a:cs typeface="Verdana"/>
              </a:rPr>
              <a:t>Information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73136" y="5952335"/>
            <a:ext cx="446786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003E89"/>
                </a:solidFill>
                <a:latin typeface="Verdana"/>
                <a:cs typeface="Verdana"/>
              </a:rPr>
              <a:t>Purchase </a:t>
            </a:r>
            <a:r>
              <a:rPr sz="1300" dirty="0">
                <a:solidFill>
                  <a:srgbClr val="003E89"/>
                </a:solidFill>
                <a:latin typeface="Verdana"/>
                <a:cs typeface="Verdana"/>
              </a:rPr>
              <a:t>Summary - </a:t>
            </a:r>
            <a:r>
              <a:rPr sz="1300" spc="-5" dirty="0">
                <a:solidFill>
                  <a:srgbClr val="003E89"/>
                </a:solidFill>
                <a:latin typeface="Verdana"/>
                <a:cs typeface="Verdana"/>
              </a:rPr>
              <a:t>Ticket Number</a:t>
            </a:r>
            <a:r>
              <a:rPr sz="1300" spc="-50" dirty="0">
                <a:solidFill>
                  <a:srgbClr val="003E89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003E89"/>
                </a:solidFill>
                <a:latin typeface="Verdana"/>
                <a:cs typeface="Verdana"/>
              </a:rPr>
              <a:t>1600694078698</a:t>
            </a:r>
            <a:endParaRPr sz="1300">
              <a:latin typeface="Verdana"/>
              <a:cs typeface="Verdana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285836" y="6208536"/>
          <a:ext cx="5313680" cy="2536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13680"/>
              </a:tblGrid>
              <a:tr h="890905">
                <a:tc>
                  <a:txBody>
                    <a:bodyPr/>
                    <a:lstStyle/>
                    <a:p>
                      <a:pPr marL="52069" marR="153670">
                        <a:lnSpc>
                          <a:spcPct val="102699"/>
                        </a:lnSpc>
                        <a:spcBef>
                          <a:spcPts val="575"/>
                        </a:spcBef>
                      </a:pP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Train 185: PHILADELPHIA </a:t>
                      </a: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(30TH STREET STATION), </a:t>
                      </a:r>
                      <a:r>
                        <a:rPr sz="1000" b="1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PA </a:t>
                      </a: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- </a:t>
                      </a:r>
                      <a:r>
                        <a:rPr sz="1000" b="1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BALTIMORE  </a:t>
                      </a: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(PENN STATION),</a:t>
                      </a:r>
                      <a:r>
                        <a:rPr sz="1000" b="1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000" b="1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MD</a:t>
                      </a:r>
                      <a:endParaRPr sz="1000">
                        <a:latin typeface="Verdana"/>
                        <a:cs typeface="Verdana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Depart 9:46 AM, </a:t>
                      </a:r>
                      <a:r>
                        <a:rPr sz="900" spc="-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Monday, </a:t>
                      </a: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June 10,</a:t>
                      </a:r>
                      <a:r>
                        <a:rPr sz="900" spc="3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2019</a:t>
                      </a:r>
                      <a:endParaRPr sz="90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tabLst>
                          <a:tab pos="4826635" algn="l"/>
                        </a:tabLst>
                      </a:pP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1 RESERVED</a:t>
                      </a:r>
                      <a:r>
                        <a:rPr sz="900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COACH</a:t>
                      </a:r>
                      <a:r>
                        <a:rPr sz="900" spc="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2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SEAT	</a:t>
                      </a:r>
                      <a:r>
                        <a:rPr sz="900" b="1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$68.00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7302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  <a:spcBef>
                          <a:spcPts val="434"/>
                        </a:spcBef>
                        <a:tabLst>
                          <a:tab pos="1453515" algn="l"/>
                        </a:tabLst>
                      </a:pPr>
                      <a:r>
                        <a:rPr sz="1000" b="1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Subto</a:t>
                      </a:r>
                      <a:r>
                        <a:rPr sz="1000" b="1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tal	$68.00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55244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E0FFFF"/>
                    </a:solidFill>
                  </a:tcPr>
                </a:tc>
              </a:tr>
              <a:tr h="860425">
                <a:tc>
                  <a:txBody>
                    <a:bodyPr/>
                    <a:lstStyle/>
                    <a:p>
                      <a:pPr marL="52069" marR="192405">
                        <a:lnSpc>
                          <a:spcPct val="102699"/>
                        </a:lnSpc>
                        <a:spcBef>
                          <a:spcPts val="335"/>
                        </a:spcBef>
                      </a:pP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Train 184: </a:t>
                      </a:r>
                      <a:r>
                        <a:rPr sz="1000" b="1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BALTIMORE </a:t>
                      </a: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(PENN </a:t>
                      </a: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STATION), </a:t>
                      </a:r>
                      <a:r>
                        <a:rPr sz="1000" b="1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MD </a:t>
                      </a: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- </a:t>
                      </a: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PHILADELPHIA </a:t>
                      </a: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(30TH  </a:t>
                      </a: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STREET </a:t>
                      </a: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STATION),</a:t>
                      </a:r>
                      <a:r>
                        <a:rPr sz="1000" b="1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PA</a:t>
                      </a:r>
                      <a:endParaRPr sz="1000">
                        <a:latin typeface="Verdana"/>
                        <a:cs typeface="Verdana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Depart 1:39 PM, </a:t>
                      </a:r>
                      <a:r>
                        <a:rPr sz="900" spc="-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Monday, </a:t>
                      </a: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June 10,</a:t>
                      </a:r>
                      <a:r>
                        <a:rPr sz="900" spc="3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2019</a:t>
                      </a:r>
                      <a:endParaRPr sz="90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tabLst>
                          <a:tab pos="4826635" algn="l"/>
                        </a:tabLst>
                      </a:pP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1 RESERVED</a:t>
                      </a:r>
                      <a:r>
                        <a:rPr sz="900" spc="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COACH</a:t>
                      </a:r>
                      <a:r>
                        <a:rPr sz="900" spc="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2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SEAT	</a:t>
                      </a:r>
                      <a:r>
                        <a:rPr sz="900" b="1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$53.00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4254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  <a:spcBef>
                          <a:spcPts val="434"/>
                        </a:spcBef>
                        <a:tabLst>
                          <a:tab pos="1453515" algn="l"/>
                        </a:tabLst>
                      </a:pPr>
                      <a:r>
                        <a:rPr sz="1000" b="1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Subto</a:t>
                      </a:r>
                      <a:r>
                        <a:rPr sz="1000" b="1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tal	$53.00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55244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E0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  <a:spcBef>
                          <a:spcPts val="434"/>
                        </a:spcBef>
                        <a:tabLst>
                          <a:tab pos="2569845" algn="l"/>
                        </a:tabLst>
                      </a:pPr>
                      <a:r>
                        <a:rPr sz="1000" b="1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sz="1000" b="1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1000" b="1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tal</a:t>
                      </a: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000" b="1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Charged</a:t>
                      </a: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sz="1000" b="1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sz="1000" b="1" spc="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Amtra</a:t>
                      </a:r>
                      <a:r>
                        <a:rPr sz="1000" b="1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k	$121.00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55244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BE4F1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1273136" y="8961246"/>
            <a:ext cx="95440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35" dirty="0">
                <a:solidFill>
                  <a:srgbClr val="003E89"/>
                </a:solidFill>
                <a:latin typeface="Verdana"/>
                <a:cs typeface="Verdana"/>
              </a:rPr>
              <a:t>P</a:t>
            </a:r>
            <a:r>
              <a:rPr sz="1300" dirty="0">
                <a:solidFill>
                  <a:srgbClr val="003E89"/>
                </a:solidFill>
                <a:latin typeface="Verdana"/>
                <a:cs typeface="Verdana"/>
              </a:rPr>
              <a:t>assengers</a:t>
            </a:r>
            <a:endParaRPr sz="1300">
              <a:latin typeface="Verdana"/>
              <a:cs typeface="Verdana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285836" y="4608437"/>
          <a:ext cx="5312407" cy="112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150494"/>
                <a:gridCol w="438785"/>
                <a:gridCol w="433069"/>
                <a:gridCol w="1386840"/>
                <a:gridCol w="943610"/>
                <a:gridCol w="760729"/>
              </a:tblGrid>
              <a:tr h="254000">
                <a:tc gridSpan="7"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000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KEVIN</a:t>
                      </a:r>
                      <a:r>
                        <a:rPr sz="1000" spc="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000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BETHEL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5080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7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7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319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BFBFBF"/>
                      </a:solidFill>
                      <a:prstDash val="solid"/>
                    </a:lnB>
                    <a:solidFill>
                      <a:srgbClr val="FFD7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1689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000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Authorization</a:t>
                      </a:r>
                      <a:r>
                        <a:rPr sz="1000" spc="-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000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Code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B w="1905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000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ending</a:t>
                      </a:r>
                      <a:r>
                        <a:rPr sz="10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000" spc="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in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103505" marB="0">
                    <a:lnB w="1905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6535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000" spc="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(Purchase)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103505" marB="0">
                    <a:lnT w="952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000" b="1" spc="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Total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77470" marB="0">
                    <a:lnT w="952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000" b="1" spc="1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$121.00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7747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BFBFBF"/>
                      </a:solidFill>
                      <a:prstDash val="solid"/>
                    </a:lnT>
                    <a:lnB w="19050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6434035" y="1786496"/>
            <a:ext cx="173888" cy="1478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34903" y="1100327"/>
            <a:ext cx="1560195" cy="101600"/>
          </a:xfrm>
          <a:custGeom>
            <a:avLst/>
            <a:gdLst/>
            <a:ahLst/>
            <a:cxnLst/>
            <a:rect l="l" t="t" r="r" b="b"/>
            <a:pathLst>
              <a:path w="1560195" h="101600">
                <a:moveTo>
                  <a:pt x="0" y="101600"/>
                </a:moveTo>
                <a:lnTo>
                  <a:pt x="1559674" y="101600"/>
                </a:lnTo>
                <a:lnTo>
                  <a:pt x="1559674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99442" y="2068652"/>
            <a:ext cx="359410" cy="147955"/>
          </a:xfrm>
          <a:custGeom>
            <a:avLst/>
            <a:gdLst/>
            <a:ahLst/>
            <a:cxnLst/>
            <a:rect l="l" t="t" r="r" b="b"/>
            <a:pathLst>
              <a:path w="359410" h="147955">
                <a:moveTo>
                  <a:pt x="0" y="147421"/>
                </a:moveTo>
                <a:lnTo>
                  <a:pt x="359371" y="147421"/>
                </a:lnTo>
                <a:lnTo>
                  <a:pt x="359371" y="0"/>
                </a:lnTo>
                <a:lnTo>
                  <a:pt x="0" y="0"/>
                </a:lnTo>
                <a:lnTo>
                  <a:pt x="0" y="1474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32924" y="5334089"/>
            <a:ext cx="332105" cy="170180"/>
          </a:xfrm>
          <a:custGeom>
            <a:avLst/>
            <a:gdLst/>
            <a:ahLst/>
            <a:cxnLst/>
            <a:rect l="l" t="t" r="r" b="b"/>
            <a:pathLst>
              <a:path w="332104" h="170179">
                <a:moveTo>
                  <a:pt x="0" y="170091"/>
                </a:moveTo>
                <a:lnTo>
                  <a:pt x="331736" y="170091"/>
                </a:lnTo>
                <a:lnTo>
                  <a:pt x="331736" y="0"/>
                </a:lnTo>
                <a:lnTo>
                  <a:pt x="0" y="0"/>
                </a:lnTo>
                <a:lnTo>
                  <a:pt x="0" y="1700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25321" y="5332387"/>
            <a:ext cx="1310640" cy="172085"/>
          </a:xfrm>
          <a:custGeom>
            <a:avLst/>
            <a:gdLst/>
            <a:ahLst/>
            <a:cxnLst/>
            <a:rect l="l" t="t" r="r" b="b"/>
            <a:pathLst>
              <a:path w="1310639" h="172085">
                <a:moveTo>
                  <a:pt x="0" y="171792"/>
                </a:moveTo>
                <a:lnTo>
                  <a:pt x="1310538" y="171792"/>
                </a:lnTo>
                <a:lnTo>
                  <a:pt x="1310538" y="0"/>
                </a:lnTo>
                <a:lnTo>
                  <a:pt x="0" y="0"/>
                </a:lnTo>
                <a:lnTo>
                  <a:pt x="0" y="171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17685" y="5516714"/>
            <a:ext cx="497840" cy="170180"/>
          </a:xfrm>
          <a:custGeom>
            <a:avLst/>
            <a:gdLst/>
            <a:ahLst/>
            <a:cxnLst/>
            <a:rect l="l" t="t" r="r" b="b"/>
            <a:pathLst>
              <a:path w="497839" h="170179">
                <a:moveTo>
                  <a:pt x="0" y="170091"/>
                </a:moveTo>
                <a:lnTo>
                  <a:pt x="497586" y="170091"/>
                </a:lnTo>
                <a:lnTo>
                  <a:pt x="497586" y="0"/>
                </a:lnTo>
                <a:lnTo>
                  <a:pt x="0" y="0"/>
                </a:lnTo>
                <a:lnTo>
                  <a:pt x="0" y="1700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01700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59880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21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5836" y="884320"/>
            <a:ext cx="5322570" cy="0"/>
          </a:xfrm>
          <a:custGeom>
            <a:avLst/>
            <a:gdLst/>
            <a:ahLst/>
            <a:cxnLst/>
            <a:rect l="l" t="t" r="r" b="b"/>
            <a:pathLst>
              <a:path w="5322570">
                <a:moveTo>
                  <a:pt x="0" y="0"/>
                </a:moveTo>
                <a:lnTo>
                  <a:pt x="5322087" y="0"/>
                </a:lnTo>
              </a:path>
            </a:pathLst>
          </a:custGeom>
          <a:ln w="869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90185" y="698500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90169"/>
                </a:lnTo>
              </a:path>
            </a:pathLst>
          </a:custGeom>
          <a:ln w="869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03611" y="698500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90169"/>
                </a:lnTo>
              </a:path>
            </a:pathLst>
          </a:custGeom>
          <a:ln w="869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85836" y="1379987"/>
            <a:ext cx="5322570" cy="0"/>
          </a:xfrm>
          <a:custGeom>
            <a:avLst/>
            <a:gdLst/>
            <a:ahLst/>
            <a:cxnLst/>
            <a:rect l="l" t="t" r="r" b="b"/>
            <a:pathLst>
              <a:path w="5322570">
                <a:moveTo>
                  <a:pt x="0" y="0"/>
                </a:moveTo>
                <a:lnTo>
                  <a:pt x="5322087" y="0"/>
                </a:lnTo>
              </a:path>
            </a:pathLst>
          </a:custGeom>
          <a:ln w="8698">
            <a:solidFill>
              <a:srgbClr val="9A9A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85838" y="1388687"/>
            <a:ext cx="5322570" cy="0"/>
          </a:xfrm>
          <a:custGeom>
            <a:avLst/>
            <a:gdLst/>
            <a:ahLst/>
            <a:cxnLst/>
            <a:rect l="l" t="t" r="r" b="b"/>
            <a:pathLst>
              <a:path w="5322570">
                <a:moveTo>
                  <a:pt x="0" y="0"/>
                </a:moveTo>
                <a:lnTo>
                  <a:pt x="5322124" y="0"/>
                </a:lnTo>
              </a:path>
            </a:pathLst>
          </a:custGeom>
          <a:ln w="8698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5836" y="1375638"/>
            <a:ext cx="8890" cy="17780"/>
          </a:xfrm>
          <a:custGeom>
            <a:avLst/>
            <a:gdLst/>
            <a:ahLst/>
            <a:cxnLst/>
            <a:rect l="l" t="t" r="r" b="b"/>
            <a:pathLst>
              <a:path w="8890" h="17780">
                <a:moveTo>
                  <a:pt x="8698" y="0"/>
                </a:moveTo>
                <a:lnTo>
                  <a:pt x="0" y="0"/>
                </a:lnTo>
                <a:lnTo>
                  <a:pt x="0" y="17397"/>
                </a:lnTo>
                <a:lnTo>
                  <a:pt x="8698" y="8698"/>
                </a:lnTo>
                <a:lnTo>
                  <a:pt x="8698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99263" y="1375639"/>
            <a:ext cx="8890" cy="17780"/>
          </a:xfrm>
          <a:custGeom>
            <a:avLst/>
            <a:gdLst/>
            <a:ahLst/>
            <a:cxnLst/>
            <a:rect l="l" t="t" r="r" b="b"/>
            <a:pathLst>
              <a:path w="8890" h="17780">
                <a:moveTo>
                  <a:pt x="8698" y="0"/>
                </a:moveTo>
                <a:lnTo>
                  <a:pt x="0" y="8698"/>
                </a:lnTo>
                <a:lnTo>
                  <a:pt x="0" y="17396"/>
                </a:lnTo>
                <a:lnTo>
                  <a:pt x="8698" y="17396"/>
                </a:lnTo>
                <a:lnTo>
                  <a:pt x="8698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94536" y="1591418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7001" y="34793"/>
                </a:moveTo>
                <a:lnTo>
                  <a:pt x="7783" y="34793"/>
                </a:lnTo>
                <a:lnTo>
                  <a:pt x="0" y="27000"/>
                </a:lnTo>
                <a:lnTo>
                  <a:pt x="0" y="7791"/>
                </a:lnTo>
                <a:lnTo>
                  <a:pt x="7783" y="0"/>
                </a:lnTo>
                <a:lnTo>
                  <a:pt x="27001" y="0"/>
                </a:lnTo>
                <a:lnTo>
                  <a:pt x="34784" y="7791"/>
                </a:lnTo>
                <a:lnTo>
                  <a:pt x="34784" y="27000"/>
                </a:lnTo>
                <a:lnTo>
                  <a:pt x="27001" y="3479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94536" y="1591418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34784" y="17392"/>
                </a:moveTo>
                <a:lnTo>
                  <a:pt x="34784" y="27000"/>
                </a:lnTo>
                <a:lnTo>
                  <a:pt x="27001" y="34793"/>
                </a:lnTo>
                <a:lnTo>
                  <a:pt x="17392" y="34793"/>
                </a:lnTo>
                <a:lnTo>
                  <a:pt x="7783" y="34793"/>
                </a:lnTo>
                <a:lnTo>
                  <a:pt x="0" y="27000"/>
                </a:lnTo>
                <a:lnTo>
                  <a:pt x="0" y="17392"/>
                </a:lnTo>
                <a:lnTo>
                  <a:pt x="0" y="7791"/>
                </a:lnTo>
                <a:lnTo>
                  <a:pt x="7783" y="0"/>
                </a:lnTo>
                <a:lnTo>
                  <a:pt x="17392" y="0"/>
                </a:lnTo>
                <a:lnTo>
                  <a:pt x="27001" y="0"/>
                </a:lnTo>
                <a:lnTo>
                  <a:pt x="34784" y="7791"/>
                </a:lnTo>
                <a:lnTo>
                  <a:pt x="34784" y="17392"/>
                </a:lnTo>
                <a:close/>
              </a:path>
            </a:pathLst>
          </a:custGeom>
          <a:ln w="8696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4536" y="1730559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7001" y="34784"/>
                </a:moveTo>
                <a:lnTo>
                  <a:pt x="7783" y="34784"/>
                </a:lnTo>
                <a:lnTo>
                  <a:pt x="0" y="27000"/>
                </a:lnTo>
                <a:lnTo>
                  <a:pt x="0" y="7791"/>
                </a:lnTo>
                <a:lnTo>
                  <a:pt x="7783" y="0"/>
                </a:lnTo>
                <a:lnTo>
                  <a:pt x="27001" y="0"/>
                </a:lnTo>
                <a:lnTo>
                  <a:pt x="34784" y="7791"/>
                </a:lnTo>
                <a:lnTo>
                  <a:pt x="34784" y="27000"/>
                </a:lnTo>
                <a:lnTo>
                  <a:pt x="27001" y="34784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4536" y="1730559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34784" y="17392"/>
                </a:moveTo>
                <a:lnTo>
                  <a:pt x="34784" y="27000"/>
                </a:lnTo>
                <a:lnTo>
                  <a:pt x="27001" y="34784"/>
                </a:lnTo>
                <a:lnTo>
                  <a:pt x="17392" y="34784"/>
                </a:lnTo>
                <a:lnTo>
                  <a:pt x="7783" y="34784"/>
                </a:lnTo>
                <a:lnTo>
                  <a:pt x="0" y="27000"/>
                </a:lnTo>
                <a:lnTo>
                  <a:pt x="0" y="17392"/>
                </a:lnTo>
                <a:lnTo>
                  <a:pt x="0" y="7791"/>
                </a:lnTo>
                <a:lnTo>
                  <a:pt x="7783" y="0"/>
                </a:lnTo>
                <a:lnTo>
                  <a:pt x="17392" y="0"/>
                </a:lnTo>
                <a:lnTo>
                  <a:pt x="27001" y="0"/>
                </a:lnTo>
                <a:lnTo>
                  <a:pt x="34784" y="7791"/>
                </a:lnTo>
                <a:lnTo>
                  <a:pt x="34784" y="17392"/>
                </a:lnTo>
                <a:close/>
              </a:path>
            </a:pathLst>
          </a:custGeom>
          <a:ln w="8696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94536" y="2704535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7001" y="34784"/>
                </a:moveTo>
                <a:lnTo>
                  <a:pt x="7783" y="34784"/>
                </a:lnTo>
                <a:lnTo>
                  <a:pt x="0" y="27000"/>
                </a:lnTo>
                <a:lnTo>
                  <a:pt x="0" y="7791"/>
                </a:lnTo>
                <a:lnTo>
                  <a:pt x="7783" y="0"/>
                </a:lnTo>
                <a:lnTo>
                  <a:pt x="27001" y="0"/>
                </a:lnTo>
                <a:lnTo>
                  <a:pt x="34784" y="7791"/>
                </a:lnTo>
                <a:lnTo>
                  <a:pt x="34784" y="27000"/>
                </a:lnTo>
                <a:lnTo>
                  <a:pt x="27001" y="34784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4536" y="2704535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34784" y="17392"/>
                </a:moveTo>
                <a:lnTo>
                  <a:pt x="34784" y="27000"/>
                </a:lnTo>
                <a:lnTo>
                  <a:pt x="27001" y="34784"/>
                </a:lnTo>
                <a:lnTo>
                  <a:pt x="17392" y="34784"/>
                </a:lnTo>
                <a:lnTo>
                  <a:pt x="7783" y="34784"/>
                </a:lnTo>
                <a:lnTo>
                  <a:pt x="0" y="27000"/>
                </a:lnTo>
                <a:lnTo>
                  <a:pt x="0" y="17392"/>
                </a:lnTo>
                <a:lnTo>
                  <a:pt x="0" y="7791"/>
                </a:lnTo>
                <a:lnTo>
                  <a:pt x="7783" y="0"/>
                </a:lnTo>
                <a:lnTo>
                  <a:pt x="17392" y="0"/>
                </a:lnTo>
                <a:lnTo>
                  <a:pt x="27001" y="0"/>
                </a:lnTo>
                <a:lnTo>
                  <a:pt x="34784" y="7791"/>
                </a:lnTo>
                <a:lnTo>
                  <a:pt x="34784" y="17392"/>
                </a:lnTo>
                <a:close/>
              </a:path>
            </a:pathLst>
          </a:custGeom>
          <a:ln w="8696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94536" y="3956805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7001" y="34784"/>
                </a:moveTo>
                <a:lnTo>
                  <a:pt x="7783" y="34784"/>
                </a:lnTo>
                <a:lnTo>
                  <a:pt x="0" y="27000"/>
                </a:lnTo>
                <a:lnTo>
                  <a:pt x="0" y="7791"/>
                </a:lnTo>
                <a:lnTo>
                  <a:pt x="7783" y="0"/>
                </a:lnTo>
                <a:lnTo>
                  <a:pt x="27001" y="0"/>
                </a:lnTo>
                <a:lnTo>
                  <a:pt x="34784" y="7791"/>
                </a:lnTo>
                <a:lnTo>
                  <a:pt x="34784" y="27000"/>
                </a:lnTo>
                <a:lnTo>
                  <a:pt x="27001" y="34784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4536" y="3956805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34784" y="17392"/>
                </a:moveTo>
                <a:lnTo>
                  <a:pt x="34784" y="27000"/>
                </a:lnTo>
                <a:lnTo>
                  <a:pt x="27001" y="34784"/>
                </a:lnTo>
                <a:lnTo>
                  <a:pt x="17392" y="34784"/>
                </a:lnTo>
                <a:lnTo>
                  <a:pt x="7783" y="34784"/>
                </a:lnTo>
                <a:lnTo>
                  <a:pt x="0" y="27000"/>
                </a:lnTo>
                <a:lnTo>
                  <a:pt x="0" y="17392"/>
                </a:lnTo>
                <a:lnTo>
                  <a:pt x="0" y="7791"/>
                </a:lnTo>
                <a:lnTo>
                  <a:pt x="7783" y="0"/>
                </a:lnTo>
                <a:lnTo>
                  <a:pt x="17392" y="0"/>
                </a:lnTo>
                <a:lnTo>
                  <a:pt x="27001" y="0"/>
                </a:lnTo>
                <a:lnTo>
                  <a:pt x="34784" y="7791"/>
                </a:lnTo>
                <a:lnTo>
                  <a:pt x="34784" y="17392"/>
                </a:lnTo>
                <a:close/>
              </a:path>
            </a:pathLst>
          </a:custGeom>
          <a:ln w="8696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73136" y="623757"/>
            <a:ext cx="5180330" cy="3561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25"/>
              </a:spcBef>
            </a:pPr>
            <a:r>
              <a:rPr sz="1000" spc="5" dirty="0">
                <a:solidFill>
                  <a:srgbClr val="333333"/>
                </a:solidFill>
                <a:latin typeface="Verdana"/>
                <a:cs typeface="Verdana"/>
              </a:rPr>
              <a:t>Kevin </a:t>
            </a:r>
            <a:r>
              <a:rPr sz="1000" spc="10" dirty="0">
                <a:solidFill>
                  <a:srgbClr val="333333"/>
                </a:solidFill>
                <a:latin typeface="Verdana"/>
                <a:cs typeface="Verdana"/>
              </a:rPr>
              <a:t>Bethel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dirty="0">
                <a:solidFill>
                  <a:srgbClr val="003E89"/>
                </a:solidFill>
                <a:latin typeface="Verdana"/>
                <a:cs typeface="Verdana"/>
              </a:rPr>
              <a:t>Important</a:t>
            </a:r>
            <a:r>
              <a:rPr sz="1300" spc="-5" dirty="0">
                <a:solidFill>
                  <a:srgbClr val="003E89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003E89"/>
                </a:solidFill>
                <a:latin typeface="Verdana"/>
                <a:cs typeface="Verdana"/>
              </a:rPr>
              <a:t>Information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151765">
              <a:lnSpc>
                <a:spcPct val="100000"/>
              </a:lnSpc>
            </a:pP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Tickets are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non-transferable.</a:t>
            </a:r>
            <a:endParaRPr sz="900">
              <a:latin typeface="Verdana"/>
              <a:cs typeface="Verdana"/>
            </a:endParaRPr>
          </a:p>
          <a:p>
            <a:pPr marL="151765" marR="5080">
              <a:lnSpc>
                <a:spcPct val="101499"/>
              </a:lnSpc>
            </a:pP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Changes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to your itinerary 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may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affect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your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fare.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Refund and exchange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restrictions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and  penalties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for failure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to cancel unwanted 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travel may </a:t>
            </a:r>
            <a:r>
              <a:rPr sz="900" spc="-20" dirty="0">
                <a:solidFill>
                  <a:srgbClr val="333333"/>
                </a:solidFill>
                <a:latin typeface="Verdana"/>
                <a:cs typeface="Verdana"/>
              </a:rPr>
              <a:t>apply.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If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your 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travel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plans change,  contact us before departure to change your reservation.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If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you do not board your train,  your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entire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reservation from that point will be canceled.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If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you board a different train  without notifying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us,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you will 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have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to pay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for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it separately; the conductor cannot apply  the money paid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for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your prior reservation. 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For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more information</a:t>
            </a:r>
            <a:r>
              <a:rPr sz="900" spc="5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please</a:t>
            </a:r>
            <a:endParaRPr sz="900">
              <a:latin typeface="Verdana"/>
              <a:cs typeface="Verdana"/>
            </a:endParaRPr>
          </a:p>
          <a:p>
            <a:pPr marL="151765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visit</a:t>
            </a:r>
            <a:r>
              <a:rPr sz="900" spc="-2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u="sng" spc="-10" dirty="0">
                <a:solidFill>
                  <a:srgbClr val="0069D9"/>
                </a:solidFill>
                <a:uFill>
                  <a:solidFill>
                    <a:srgbClr val="0069D9"/>
                  </a:solidFill>
                </a:uFill>
                <a:latin typeface="Verdana"/>
                <a:cs typeface="Verdana"/>
              </a:rPr>
              <a:t>Amtrak.com/chan</a:t>
            </a:r>
            <a:r>
              <a:rPr sz="900" spc="-10" dirty="0">
                <a:solidFill>
                  <a:srgbClr val="0069D9"/>
                </a:solidFill>
                <a:latin typeface="Verdana"/>
                <a:cs typeface="Verdana"/>
              </a:rPr>
              <a:t>g</a:t>
            </a:r>
            <a:r>
              <a:rPr sz="900" u="sng" spc="-10" dirty="0">
                <a:solidFill>
                  <a:srgbClr val="0069D9"/>
                </a:solidFill>
                <a:uFill>
                  <a:solidFill>
                    <a:srgbClr val="0069D9"/>
                  </a:solidFill>
                </a:uFill>
                <a:latin typeface="Verdana"/>
                <a:cs typeface="Verdana"/>
              </a:rPr>
              <a:t>es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.</a:t>
            </a:r>
            <a:endParaRPr sz="900">
              <a:latin typeface="Verdana"/>
              <a:cs typeface="Verdana"/>
            </a:endParaRPr>
          </a:p>
          <a:p>
            <a:pPr marL="151765" marR="44450">
              <a:lnSpc>
                <a:spcPts val="1100"/>
              </a:lnSpc>
              <a:spcBef>
                <a:spcPts val="35"/>
              </a:spcBef>
            </a:pP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Summary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of </a:t>
            </a:r>
            <a:r>
              <a:rPr sz="900" spc="-30" dirty="0">
                <a:solidFill>
                  <a:srgbClr val="333333"/>
                </a:solidFill>
                <a:latin typeface="Verdana"/>
                <a:cs typeface="Verdana"/>
              </a:rPr>
              <a:t>Terms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and Conditions: Ticket valid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for carriage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or refund (subject to the  refund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rules of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the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fare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purchased)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for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twelve months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after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day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of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issue unless  otherwise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specified.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Amtrak tickets 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may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only be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sold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or issued by Amtrak or an  authorized 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travel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agent/tour </a:t>
            </a:r>
            <a:r>
              <a:rPr sz="900" spc="-25" dirty="0">
                <a:solidFill>
                  <a:srgbClr val="333333"/>
                </a:solidFill>
                <a:latin typeface="Verdana"/>
                <a:cs typeface="Verdana"/>
              </a:rPr>
              <a:t>operator.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Tickets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sold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or issued by an unauthorized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third 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party will be voided by Amtrak. This ticket is a contract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of carriage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which includes 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specific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terms and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conditions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and a binding arbitration agreement 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between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Amtrak and  the ticket </a:t>
            </a:r>
            <a:r>
              <a:rPr sz="900" spc="-25" dirty="0">
                <a:solidFill>
                  <a:srgbClr val="333333"/>
                </a:solidFill>
                <a:latin typeface="Verdana"/>
                <a:cs typeface="Verdana"/>
              </a:rPr>
              <a:t>holder.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The terms and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conditions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and arbitration agreement are</a:t>
            </a:r>
            <a:r>
              <a:rPr sz="900" spc="12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available</a:t>
            </a:r>
            <a:endParaRPr sz="900">
              <a:latin typeface="Verdana"/>
              <a:cs typeface="Verdana"/>
            </a:endParaRPr>
          </a:p>
          <a:p>
            <a:pPr marL="151765">
              <a:lnSpc>
                <a:spcPts val="1030"/>
              </a:lnSpc>
            </a:pP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at </a:t>
            </a:r>
            <a:r>
              <a:rPr sz="900" u="sng" spc="-10" dirty="0">
                <a:solidFill>
                  <a:srgbClr val="0069D9"/>
                </a:solidFill>
                <a:uFill>
                  <a:solidFill>
                    <a:srgbClr val="0069D9"/>
                  </a:solidFill>
                </a:uFill>
                <a:latin typeface="Verdana"/>
                <a:cs typeface="Verdana"/>
              </a:rPr>
              <a:t>Amtrak.com/terms-and-conditions.html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.  Tickets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sold for 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non-Amtrak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service</a:t>
            </a:r>
            <a:r>
              <a:rPr sz="900" spc="12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are</a:t>
            </a:r>
            <a:endParaRPr sz="900">
              <a:latin typeface="Verdana"/>
              <a:cs typeface="Verdana"/>
            </a:endParaRPr>
          </a:p>
          <a:p>
            <a:pPr marL="151765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subject to the tariffs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of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the providing</a:t>
            </a:r>
            <a:r>
              <a:rPr sz="900" spc="2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333333"/>
                </a:solidFill>
                <a:latin typeface="Verdana"/>
                <a:cs typeface="Verdana"/>
              </a:rPr>
              <a:t>carrier.</a:t>
            </a:r>
            <a:endParaRPr sz="900">
              <a:latin typeface="Verdana"/>
              <a:cs typeface="Verdana"/>
            </a:endParaRPr>
          </a:p>
          <a:p>
            <a:pPr marL="151765" marR="133985">
              <a:lnSpc>
                <a:spcPct val="101499"/>
              </a:lnSpc>
            </a:pP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Questions? Contact us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online at </a:t>
            </a:r>
            <a:r>
              <a:rPr sz="900" u="sng" spc="-10" dirty="0">
                <a:solidFill>
                  <a:srgbClr val="0069D9"/>
                </a:solidFill>
                <a:uFill>
                  <a:solidFill>
                    <a:srgbClr val="0069D9"/>
                  </a:solidFill>
                </a:uFill>
                <a:latin typeface="Verdana"/>
                <a:cs typeface="Verdana"/>
              </a:rPr>
              <a:t>Amtrak.com/contact</a:t>
            </a:r>
            <a:r>
              <a:rPr sz="900" spc="-10" dirty="0">
                <a:solidFill>
                  <a:srgbClr val="0069D9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or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call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1-800-USA-RAIL 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(1-800- 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872-7245) or </a:t>
            </a:r>
            <a:r>
              <a:rPr sz="900" spc="-5" dirty="0">
                <a:solidFill>
                  <a:srgbClr val="333333"/>
                </a:solidFill>
                <a:latin typeface="Verdana"/>
                <a:cs typeface="Verdana"/>
              </a:rPr>
              <a:t>for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text telephone </a:t>
            </a:r>
            <a:r>
              <a:rPr sz="900" spc="-20" dirty="0">
                <a:solidFill>
                  <a:srgbClr val="333333"/>
                </a:solidFill>
                <a:latin typeface="Verdana"/>
                <a:cs typeface="Verdana"/>
              </a:rPr>
              <a:t>(TTY)</a:t>
            </a:r>
            <a:r>
              <a:rPr sz="900" spc="2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1-800-523-6590.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98865" y="4445431"/>
            <a:ext cx="5322112" cy="4927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01700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59880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22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865" y="698500"/>
            <a:ext cx="5322112" cy="1957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1700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9880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23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24907" y="687247"/>
          <a:ext cx="12319633" cy="6373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6630"/>
                <a:gridCol w="777240"/>
                <a:gridCol w="565150"/>
                <a:gridCol w="3350260"/>
                <a:gridCol w="1054735"/>
                <a:gridCol w="807084"/>
                <a:gridCol w="742950"/>
                <a:gridCol w="2673984"/>
                <a:gridCol w="669925"/>
                <a:gridCol w="701675"/>
              </a:tblGrid>
              <a:tr h="219710">
                <a:tc gridSpan="4">
                  <a:txBody>
                    <a:bodyPr/>
                    <a:lstStyle/>
                    <a:p>
                      <a:pPr marL="43180">
                        <a:lnSpc>
                          <a:spcPts val="1635"/>
                        </a:lnSpc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Monitor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TR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UC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85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200025">
                <a:tc gridSpan="2">
                  <a:txBody>
                    <a:bodyPr/>
                    <a:lstStyle/>
                    <a:p>
                      <a:pPr marL="40005">
                        <a:lnSpc>
                          <a:spcPts val="1445"/>
                        </a:lnSpc>
                      </a:pPr>
                      <a:r>
                        <a:rPr sz="1250" spc="-65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250" spc="-125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250" spc="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250" spc="-90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250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20" dirty="0">
                          <a:latin typeface="Arial"/>
                          <a:cs typeface="Arial"/>
                        </a:rPr>
                        <a:t>900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850" spc="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90195">
                <a:tc gridSpan="2"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MD </a:t>
                      </a:r>
                      <a:r>
                        <a:rPr sz="1400" spc="-125" dirty="0">
                          <a:latin typeface="Arial"/>
                          <a:cs typeface="Arial"/>
                        </a:rPr>
                        <a:t>21202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71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33020">
                        <a:lnSpc>
                          <a:spcPts val="95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"Sample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below.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560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33020">
                        <a:lnSpc>
                          <a:spcPts val="960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day,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even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3020" marR="294005">
                        <a:lnSpc>
                          <a:spcPct val="112900"/>
                        </a:lnSpc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authorize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day, 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8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"unbilled."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94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33020">
                        <a:lnSpc>
                          <a:spcPts val="944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4.</a:t>
                      </a:r>
                      <a:r>
                        <a:rPr sz="850" spc="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spc="-35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else.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non-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reimbursable.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7005">
                <a:tc gridSpan="3">
                  <a:txBody>
                    <a:bodyPr/>
                    <a:lstStyle/>
                    <a:p>
                      <a:pPr marL="724535">
                        <a:lnSpc>
                          <a:spcPts val="1205"/>
                        </a:lnSpc>
                      </a:pPr>
                      <a:r>
                        <a:rPr sz="1100" spc="-6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OF: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05"/>
                        </a:lnSpc>
                      </a:pPr>
                      <a:r>
                        <a:rPr sz="1100" b="1" i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3180" marR="31115" indent="-1270" algn="ctr">
                        <a:lnSpc>
                          <a:spcPct val="106300"/>
                        </a:lnSpc>
                        <a:spcBef>
                          <a:spcPts val="509"/>
                        </a:spcBef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Complete these 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8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spreadsheet.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51435" marR="38100" algn="ctr">
                        <a:lnSpc>
                          <a:spcPct val="106300"/>
                        </a:lnSpc>
                      </a:pPr>
                      <a:r>
                        <a:rPr sz="800" spc="-6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populate.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476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make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tab.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75260">
                <a:tc gridSpan="3">
                  <a:txBody>
                    <a:bodyPr/>
                    <a:lstStyle/>
                    <a:p>
                      <a:pPr marL="809625">
                        <a:lnSpc>
                          <a:spcPts val="1190"/>
                        </a:lnSpc>
                      </a:pPr>
                      <a:r>
                        <a:rPr sz="1100" spc="-6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BY: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220"/>
                        </a:lnSpc>
                      </a:pPr>
                      <a:r>
                        <a:rPr sz="1250" spc="-65" dirty="0">
                          <a:latin typeface="Arial"/>
                          <a:cs typeface="Arial"/>
                        </a:rPr>
                        <a:t>Drake </a:t>
                      </a:r>
                      <a:r>
                        <a:rPr sz="1250" spc="-95" dirty="0">
                          <a:latin typeface="Arial"/>
                          <a:cs typeface="Arial"/>
                        </a:rPr>
                        <a:t>(Exec.</a:t>
                      </a:r>
                      <a:r>
                        <a:rPr sz="12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55" dirty="0">
                          <a:latin typeface="Arial"/>
                          <a:cs typeface="Arial"/>
                        </a:rPr>
                        <a:t>Ass't)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476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it.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3835">
                <a:tc gridSpan="3">
                  <a:txBody>
                    <a:bodyPr/>
                    <a:lstStyle/>
                    <a:p>
                      <a:pPr marL="119507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100" spc="-7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SUBMITTED: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1450"/>
                        </a:lnSpc>
                      </a:pPr>
                      <a:r>
                        <a:rPr sz="1250" spc="-15" dirty="0">
                          <a:latin typeface="Arial"/>
                          <a:cs typeface="Arial"/>
                        </a:rPr>
                        <a:t>7/1/2019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476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call Deputy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questions.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3835">
                <a:tc gridSpan="3">
                  <a:txBody>
                    <a:bodyPr/>
                    <a:lstStyle/>
                    <a:p>
                      <a:pPr marR="13335" algn="r">
                        <a:lnSpc>
                          <a:spcPts val="1450"/>
                        </a:lnSpc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25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50" spc="-5" dirty="0">
                          <a:latin typeface="Arial"/>
                          <a:cs typeface="Arial"/>
                        </a:rPr>
                        <a:t>AR</a:t>
                      </a:r>
                      <a:r>
                        <a:rPr sz="1250" dirty="0">
                          <a:latin typeface="Arial"/>
                          <a:cs typeface="Arial"/>
                        </a:rPr>
                        <a:t>: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450"/>
                        </a:lnSpc>
                      </a:pPr>
                      <a:r>
                        <a:rPr sz="1250" spc="-65" dirty="0">
                          <a:latin typeface="Arial"/>
                          <a:cs typeface="Arial"/>
                        </a:rPr>
                        <a:t>2019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4769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90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950" b="1" i="1" spc="-85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950" b="1" i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i="1" spc="-70" dirty="0">
                          <a:latin typeface="Arial"/>
                          <a:cs typeface="Arial"/>
                        </a:rPr>
                        <a:t>Description: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44220">
                <a:tc gridSpan="10">
                  <a:txBody>
                    <a:bodyPr/>
                    <a:lstStyle/>
                    <a:p>
                      <a:pPr marL="1784985">
                        <a:lnSpc>
                          <a:spcPts val="1040"/>
                        </a:lnSpc>
                      </a:pPr>
                      <a:r>
                        <a:rPr sz="950" i="1" spc="-5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5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95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950" i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5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950" i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5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95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65" dirty="0">
                          <a:latin typeface="Trebuchet MS"/>
                          <a:cs typeface="Trebuchet MS"/>
                        </a:rPr>
                        <a:t>meet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  <a:p>
                      <a:pPr marL="1784985" marR="4812665">
                        <a:lnSpc>
                          <a:spcPct val="108100"/>
                        </a:lnSpc>
                      </a:pPr>
                      <a:r>
                        <a:rPr sz="950" i="1" spc="-6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Ms.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Williams 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changes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compliance </a:t>
                      </a:r>
                      <a:r>
                        <a:rPr sz="950" i="1" spc="-70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copied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use </a:t>
                      </a:r>
                      <a:r>
                        <a:rPr sz="950" i="1" spc="-60" dirty="0">
                          <a:latin typeface="Trebuchet MS"/>
                          <a:cs typeface="Trebuchet MS"/>
                        </a:rPr>
                        <a:t>of force reports; reviewed </a:t>
                      </a:r>
                      <a:r>
                        <a:rPr sz="950" i="1" spc="-20" dirty="0">
                          <a:latin typeface="Trebuchet MS"/>
                          <a:cs typeface="Trebuchet MS"/>
                        </a:rPr>
                        <a:t>UNDF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reports </a:t>
                      </a:r>
                      <a:r>
                        <a:rPr sz="950" i="1" spc="-25" dirty="0">
                          <a:latin typeface="Trebuchet MS"/>
                          <a:cs typeface="Trebuchet MS"/>
                        </a:rPr>
                        <a:t>1123454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and 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1123455.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4000">
                <a:tc gridSpan="10">
                  <a:txBody>
                    <a:bodyPr/>
                    <a:lstStyle/>
                    <a:p>
                      <a:pPr marL="41275">
                        <a:lnSpc>
                          <a:spcPts val="1845"/>
                        </a:lnSpc>
                      </a:pPr>
                      <a:r>
                        <a:rPr sz="1550" spc="-10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1242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11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b="1" spc="-50" dirty="0">
                          <a:latin typeface="Trebuchet MS"/>
                          <a:cs typeface="Trebuchet MS"/>
                        </a:rPr>
                        <a:t>of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45" dirty="0">
                          <a:latin typeface="Trebuchet MS"/>
                          <a:cs typeface="Trebuchet MS"/>
                        </a:rPr>
                        <a:t>Day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100" b="1" spc="-6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5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449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55" dirty="0">
                          <a:latin typeface="Trebuchet MS"/>
                          <a:cs typeface="Trebuchet MS"/>
                        </a:rPr>
                        <a:t>Hours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60" dirty="0">
                          <a:latin typeface="Trebuchet MS"/>
                          <a:cs typeface="Trebuchet MS"/>
                        </a:rPr>
                        <a:t>Rate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55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b="1" spc="-70" dirty="0">
                          <a:latin typeface="Trebuchet MS"/>
                          <a:cs typeface="Trebuchet MS"/>
                        </a:rPr>
                        <a:t>Total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60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023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100" b="1" spc="-60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1100" b="1" spc="-55" dirty="0">
                          <a:latin typeface="Trebuchet MS"/>
                          <a:cs typeface="Trebuchet MS"/>
                        </a:rPr>
                        <a:t>(Unbilled</a:t>
                      </a:r>
                      <a:r>
                        <a:rPr sz="110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b="1" spc="-75" dirty="0">
                          <a:latin typeface="Trebuchet MS"/>
                          <a:cs typeface="Trebuchet MS"/>
                        </a:rPr>
                        <a:t>Time)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5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130"/>
                        </a:lnSpc>
                      </a:pPr>
                      <a:r>
                        <a:rPr sz="1100" b="1" spc="-55" dirty="0">
                          <a:latin typeface="Trebuchet MS"/>
                          <a:cs typeface="Trebuchet MS"/>
                        </a:rPr>
                        <a:t>Unbilled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  <a:p>
                      <a:pPr marL="29845" algn="ctr">
                        <a:lnSpc>
                          <a:spcPts val="1120"/>
                        </a:lnSpc>
                        <a:spcBef>
                          <a:spcPts val="105"/>
                        </a:spcBef>
                      </a:pPr>
                      <a:r>
                        <a:rPr sz="1100" b="1" spc="-55" dirty="0">
                          <a:latin typeface="Trebuchet MS"/>
                          <a:cs typeface="Trebuchet MS"/>
                        </a:rPr>
                        <a:t>Hours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Recruitment Hiring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Retention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Bi-Weekly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Meeting.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Notes,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follow-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SME's.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799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290" algn="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8036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82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Coordination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Forum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PSA.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Website update,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calendar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SME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support</a:t>
                      </a:r>
                      <a:r>
                        <a:rPr sz="85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emails.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46799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290" algn="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32448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112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Study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Bi-Weekly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Notes,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follow-up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communication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SME's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799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290" algn="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8036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48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75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Pre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Meeting: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21 </a:t>
                      </a:r>
                      <a:r>
                        <a:rPr sz="850" spc="-135" dirty="0">
                          <a:latin typeface="Arial"/>
                          <a:cs typeface="Arial"/>
                        </a:rPr>
                        <a:t>CP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Leads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Budget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Planning.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Meeting: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Leads-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Budget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Planning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year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two.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Notes,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analysis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follow-up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799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290" algn="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2448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300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Website update,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calendar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SME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support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emails. Budget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analysis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year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two.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799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290" algn="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8036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78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75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Timeline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Update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work.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Website update,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calendar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SME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support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emails.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799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290" algn="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2448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105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Timeline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Update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work.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Website update,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calendar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SME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support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emails.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7359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290" algn="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2448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101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Timeline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Update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work,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SME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support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467359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8036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97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697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9083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24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0" y="687247"/>
          <a:ext cx="12324077" cy="3891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6630"/>
                <a:gridCol w="777240"/>
                <a:gridCol w="3912235"/>
                <a:gridCol w="1059180"/>
                <a:gridCol w="807720"/>
                <a:gridCol w="743584"/>
                <a:gridCol w="2674620"/>
                <a:gridCol w="670559"/>
                <a:gridCol w="702309"/>
              </a:tblGrid>
              <a:tr h="31242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Jun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Supervision Bi-Weekly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Notes,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follow-up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SME's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0419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8862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67.50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Jun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tasks,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budget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analysis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MT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Timeline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Review.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SME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support</a:t>
                      </a:r>
                      <a:r>
                        <a:rPr sz="85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emails.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0419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9052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75.00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Jun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Recruitment Hiring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Retention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Bi-Weekly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Meeting.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Notes,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follow-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communications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SME's.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50419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38798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86.25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Jun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Plans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Meeting.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Notes,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follow-up,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communication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SME's.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Document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analysis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SME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support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0419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333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116.25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Jun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Supervision Bi-Weekly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Notes,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follow-up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SME's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0419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8798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56.25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Jun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Tasks,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Website update,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calendar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SME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support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04190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333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112.50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Jun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Investigation.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Notes,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follow-up,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communication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035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8798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45.00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Jun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Website update,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calendar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SME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support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035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8798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75.00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Jun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PIB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Investigation Manual-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Interviews.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Notes,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follow-up,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SME's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035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8798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90.00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Jun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Staffing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 Supervision Bi-Weekly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Notes,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follow-up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SME's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035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8798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56.25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Jun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21CP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Leads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Budget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Year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Two.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Follow-up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analysis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035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8798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78.75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Jun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Budget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analysis,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tasks,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website update,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calendar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review,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SME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support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emails.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.4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50355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37.50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8798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90.00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65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85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dirty="0">
                          <a:latin typeface="Trebuchet MS"/>
                          <a:cs typeface="Trebuchet MS"/>
                        </a:rPr>
                        <a:t>50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65" dirty="0">
                          <a:latin typeface="Trebuchet MS"/>
                          <a:cs typeface="Trebuchet MS"/>
                        </a:rPr>
                        <a:t>TOTAL: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242570" algn="l"/>
                        </a:tabLst>
                      </a:pPr>
                      <a:r>
                        <a:rPr sz="85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-65" dirty="0">
                          <a:latin typeface="Trebuchet MS"/>
                          <a:cs typeface="Trebuchet MS"/>
                        </a:rPr>
                        <a:t>1,875.00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48590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6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85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85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dirty="0">
                          <a:latin typeface="Trebuchet MS"/>
                          <a:cs typeface="Trebuchet MS"/>
                        </a:rPr>
                        <a:t>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697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9083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25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457200"/>
            <a:ext cx="5943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8819" y="1038986"/>
            <a:ext cx="6308725" cy="559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spc="5" dirty="0">
                <a:latin typeface="Times New Roman"/>
                <a:cs typeface="Times New Roman"/>
              </a:rPr>
              <a:t>July </a:t>
            </a:r>
            <a:r>
              <a:rPr sz="1200" dirty="0">
                <a:latin typeface="Times New Roman"/>
                <a:cs typeface="Times New Roman"/>
              </a:rPr>
              <a:t>31,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/>
                <a:cs typeface="Times New Roman"/>
              </a:rPr>
              <a:t>Page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469265" marR="256540">
              <a:lnSpc>
                <a:spcPct val="103400"/>
              </a:lnSpc>
              <a:spcBef>
                <a:spcPts val="1095"/>
              </a:spcBef>
            </a:pPr>
            <a:r>
              <a:rPr sz="1200" spc="-5" dirty="0">
                <a:latin typeface="Times New Roman"/>
                <a:cs typeface="Times New Roman"/>
              </a:rPr>
              <a:t>exculpatory evidence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criminal cases, interactions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individuals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behavioral health  disabilities and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crisis, and interactions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youth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3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Work </a:t>
            </a:r>
            <a:r>
              <a:rPr sz="1200" spc="-5" dirty="0">
                <a:latin typeface="Times New Roman"/>
                <a:cs typeface="Times New Roman"/>
              </a:rPr>
              <a:t>with BPD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refine protocol for </a:t>
            </a:r>
            <a:r>
              <a:rPr sz="1200" dirty="0">
                <a:latin typeface="Times New Roman"/>
                <a:cs typeface="Times New Roman"/>
              </a:rPr>
              <a:t>notifying </a:t>
            </a:r>
            <a:r>
              <a:rPr sz="1200" spc="-5" dirty="0">
                <a:latin typeface="Times New Roman"/>
                <a:cs typeface="Times New Roman"/>
              </a:rPr>
              <a:t>monitoring team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critical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incidents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3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Reviewing and </a:t>
            </a:r>
            <a:r>
              <a:rPr sz="1200" dirty="0">
                <a:latin typeface="Times New Roman"/>
                <a:cs typeface="Times New Roman"/>
              </a:rPr>
              <a:t>commenting on </a:t>
            </a:r>
            <a:r>
              <a:rPr sz="1200" spc="-5" dirty="0">
                <a:latin typeface="Times New Roman"/>
                <a:cs typeface="Times New Roman"/>
              </a:rPr>
              <a:t>BPD reports </a:t>
            </a:r>
            <a:r>
              <a:rPr sz="1200" dirty="0">
                <a:latin typeface="Times New Roman"/>
                <a:cs typeface="Times New Roman"/>
              </a:rPr>
              <a:t>on </a:t>
            </a:r>
            <a:r>
              <a:rPr sz="1200" spc="-5" dirty="0">
                <a:latin typeface="Times New Roman"/>
                <a:cs typeface="Times New Roman"/>
              </a:rPr>
              <a:t>investigative stops and </a:t>
            </a:r>
            <a:r>
              <a:rPr sz="1200" dirty="0">
                <a:latin typeface="Times New Roman"/>
                <a:cs typeface="Times New Roman"/>
              </a:rPr>
              <a:t>sexual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assaults</a:t>
            </a:r>
            <a:endParaRPr sz="1200">
              <a:latin typeface="Times New Roman"/>
              <a:cs typeface="Times New Roman"/>
            </a:endParaRPr>
          </a:p>
          <a:p>
            <a:pPr marL="469900" marR="831215" indent="-228600">
              <a:lnSpc>
                <a:spcPct val="103400"/>
              </a:lnSpc>
              <a:spcBef>
                <a:spcPts val="9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Providing </a:t>
            </a:r>
            <a:r>
              <a:rPr sz="1200" dirty="0">
                <a:latin typeface="Times New Roman"/>
                <a:cs typeface="Times New Roman"/>
              </a:rPr>
              <a:t>input on methodology </a:t>
            </a:r>
            <a:r>
              <a:rPr sz="1200" spc="-5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assessing the </a:t>
            </a:r>
            <a:r>
              <a:rPr sz="1200" spc="-5" dirty="0">
                <a:latin typeface="Times New Roman"/>
                <a:cs typeface="Times New Roman"/>
              </a:rPr>
              <a:t>efficacy </a:t>
            </a:r>
            <a:r>
              <a:rPr sz="1200" dirty="0">
                <a:latin typeface="Times New Roman"/>
                <a:cs typeface="Times New Roman"/>
              </a:rPr>
              <a:t>of the memorandum of  </a:t>
            </a:r>
            <a:r>
              <a:rPr sz="1200" spc="-5" dirty="0">
                <a:latin typeface="Times New Roman"/>
                <a:cs typeface="Times New Roman"/>
              </a:rPr>
              <a:t>understanding between BPD and Baltimore </a:t>
            </a:r>
            <a:r>
              <a:rPr sz="1200" dirty="0">
                <a:latin typeface="Times New Roman"/>
                <a:cs typeface="Times New Roman"/>
              </a:rPr>
              <a:t>School </a:t>
            </a:r>
            <a:r>
              <a:rPr sz="1200" spc="-5" dirty="0">
                <a:latin typeface="Times New Roman"/>
                <a:cs typeface="Times New Roman"/>
              </a:rPr>
              <a:t>Police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3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Commencing </a:t>
            </a:r>
            <a:r>
              <a:rPr sz="1200" dirty="0">
                <a:latin typeface="Times New Roman"/>
                <a:cs typeface="Times New Roman"/>
              </a:rPr>
              <a:t>comprehensive </a:t>
            </a:r>
            <a:r>
              <a:rPr sz="1200" spc="-5" dirty="0">
                <a:latin typeface="Times New Roman"/>
                <a:cs typeface="Times New Roman"/>
              </a:rPr>
              <a:t>review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PIB internal affairs investigations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2018</a:t>
            </a:r>
            <a:endParaRPr sz="1200">
              <a:latin typeface="Times New Roman"/>
              <a:cs typeface="Times New Roman"/>
            </a:endParaRPr>
          </a:p>
          <a:p>
            <a:pPr marL="469900" marR="616585" indent="-228600">
              <a:lnSpc>
                <a:spcPct val="103400"/>
              </a:lnSpc>
              <a:spcBef>
                <a:spcPts val="8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Reviewing, analyzing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obtaining updates from BPD about incidents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are </a:t>
            </a:r>
            <a:r>
              <a:rPr sz="1200" dirty="0">
                <a:latin typeface="Times New Roman"/>
                <a:cs typeface="Times New Roman"/>
              </a:rPr>
              <a:t>under  </a:t>
            </a:r>
            <a:r>
              <a:rPr sz="1200" spc="-5" dirty="0">
                <a:latin typeface="Times New Roman"/>
                <a:cs typeface="Times New Roman"/>
              </a:rPr>
              <a:t>investigation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spc="-5" dirty="0">
                <a:latin typeface="Times New Roman"/>
                <a:cs typeface="Times New Roman"/>
              </a:rPr>
              <a:t>PIB </a:t>
            </a:r>
            <a:r>
              <a:rPr sz="1200" spc="5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otherwise </a:t>
            </a:r>
            <a:r>
              <a:rPr sz="1200" dirty="0">
                <a:latin typeface="Times New Roman"/>
                <a:cs typeface="Times New Roman"/>
              </a:rPr>
              <a:t>have </a:t>
            </a:r>
            <a:r>
              <a:rPr sz="1200" spc="-5" dirty="0">
                <a:latin typeface="Times New Roman"/>
                <a:cs typeface="Times New Roman"/>
              </a:rPr>
              <a:t>drawn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scrutiny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4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Reviewing BPD </a:t>
            </a:r>
            <a:r>
              <a:rPr sz="1200" dirty="0">
                <a:latin typeface="Times New Roman"/>
                <a:cs typeface="Times New Roman"/>
              </a:rPr>
              <a:t>transport </a:t>
            </a:r>
            <a:r>
              <a:rPr sz="1200" spc="-5" dirty="0">
                <a:latin typeface="Times New Roman"/>
                <a:cs typeface="Times New Roman"/>
              </a:rPr>
              <a:t>logs and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audits</a:t>
            </a:r>
            <a:endParaRPr sz="1200">
              <a:latin typeface="Times New Roman"/>
              <a:cs typeface="Times New Roman"/>
            </a:endParaRPr>
          </a:p>
          <a:p>
            <a:pPr marL="469900" marR="37465" indent="-228600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Addressing issues relating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interactions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individuals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behavioral health disabilities,  including </a:t>
            </a:r>
            <a:r>
              <a:rPr sz="1200" dirty="0">
                <a:latin typeface="Times New Roman"/>
                <a:cs typeface="Times New Roman"/>
              </a:rPr>
              <a:t>meeting </a:t>
            </a:r>
            <a:r>
              <a:rPr sz="1200" spc="-5" dirty="0">
                <a:latin typeface="Times New Roman"/>
                <a:cs typeface="Times New Roman"/>
              </a:rPr>
              <a:t>with CPIC, revising crisis intervention policies, discussing analysis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needs 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City’s behavioral </a:t>
            </a:r>
            <a:r>
              <a:rPr sz="1200" dirty="0">
                <a:latin typeface="Times New Roman"/>
                <a:cs typeface="Times New Roman"/>
              </a:rPr>
              <a:t>health </a:t>
            </a:r>
            <a:r>
              <a:rPr sz="1200" spc="-5" dirty="0">
                <a:latin typeface="Times New Roman"/>
                <a:cs typeface="Times New Roman"/>
              </a:rPr>
              <a:t>system, and reviewing crisis intervention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training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3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Consulting </a:t>
            </a:r>
            <a:r>
              <a:rPr sz="1200" spc="-5" dirty="0">
                <a:latin typeface="Times New Roman"/>
                <a:cs typeface="Times New Roman"/>
              </a:rPr>
              <a:t>BPD </a:t>
            </a:r>
            <a:r>
              <a:rPr sz="1200" dirty="0">
                <a:latin typeface="Times New Roman"/>
                <a:cs typeface="Times New Roman"/>
              </a:rPr>
              <a:t>on developing community policing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staffing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plans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4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Consulting </a:t>
            </a:r>
            <a:r>
              <a:rPr sz="1200" spc="-5" dirty="0">
                <a:latin typeface="Times New Roman"/>
                <a:cs typeface="Times New Roman"/>
              </a:rPr>
              <a:t>BPD </a:t>
            </a:r>
            <a:r>
              <a:rPr sz="1200" dirty="0">
                <a:latin typeface="Times New Roman"/>
                <a:cs typeface="Times New Roman"/>
              </a:rPr>
              <a:t>on developing </a:t>
            </a:r>
            <a:r>
              <a:rPr sz="1200" spc="-5" dirty="0">
                <a:latin typeface="Times New Roman"/>
                <a:cs typeface="Times New Roman"/>
              </a:rPr>
              <a:t>and implementing recruitment, </a:t>
            </a:r>
            <a:r>
              <a:rPr sz="1200" dirty="0">
                <a:latin typeface="Times New Roman"/>
                <a:cs typeface="Times New Roman"/>
              </a:rPr>
              <a:t>hiring </a:t>
            </a:r>
            <a:r>
              <a:rPr sz="1200" spc="-5" dirty="0">
                <a:latin typeface="Times New Roman"/>
                <a:cs typeface="Times New Roman"/>
              </a:rPr>
              <a:t>and retention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plans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3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Drafting </a:t>
            </a:r>
            <a:r>
              <a:rPr sz="1200" dirty="0">
                <a:latin typeface="Times New Roman"/>
                <a:cs typeface="Times New Roman"/>
              </a:rPr>
              <a:t>the Monitoring </a:t>
            </a:r>
            <a:r>
              <a:rPr sz="1200" spc="-5" dirty="0">
                <a:latin typeface="Times New Roman"/>
                <a:cs typeface="Times New Roman"/>
              </a:rPr>
              <a:t>Team’s third semiannual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report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3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Drafting and </a:t>
            </a:r>
            <a:r>
              <a:rPr sz="1200" dirty="0">
                <a:latin typeface="Times New Roman"/>
                <a:cs typeface="Times New Roman"/>
              </a:rPr>
              <a:t>finalizing the </a:t>
            </a:r>
            <a:r>
              <a:rPr sz="1200" spc="-5" dirty="0">
                <a:latin typeface="Times New Roman"/>
                <a:cs typeface="Times New Roman"/>
              </a:rPr>
              <a:t>Monitoring Team’s budget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FY20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>
              <a:lnSpc>
                <a:spcPct val="104200"/>
              </a:lnSpc>
              <a:spcBef>
                <a:spcPts val="7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Meetings and communications with Judge Bredar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inform </a:t>
            </a:r>
            <a:r>
              <a:rPr sz="1200" dirty="0">
                <a:latin typeface="Times New Roman"/>
                <a:cs typeface="Times New Roman"/>
              </a:rPr>
              <a:t>him </a:t>
            </a:r>
            <a:r>
              <a:rPr sz="1200" spc="-5" dirty="0">
                <a:latin typeface="Times New Roman"/>
                <a:cs typeface="Times New Roman"/>
              </a:rPr>
              <a:t>and receive his feedback about 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progress </a:t>
            </a:r>
            <a:r>
              <a:rPr sz="1200" dirty="0">
                <a:latin typeface="Times New Roman"/>
                <a:cs typeface="Times New Roman"/>
              </a:rPr>
              <a:t>of 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project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3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Preparing and </a:t>
            </a:r>
            <a:r>
              <a:rPr sz="1200" dirty="0">
                <a:latin typeface="Times New Roman"/>
                <a:cs typeface="Times New Roman"/>
              </a:rPr>
              <a:t>updating content </a:t>
            </a:r>
            <a:r>
              <a:rPr sz="1200" spc="-5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team’s website, including </a:t>
            </a:r>
            <a:r>
              <a:rPr sz="1200" dirty="0">
                <a:latin typeface="Times New Roman"/>
                <a:cs typeface="Times New Roman"/>
              </a:rPr>
              <a:t>Monthly Monitor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newsletter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3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Engaging with residents </a:t>
            </a:r>
            <a:r>
              <a:rPr sz="1200" dirty="0">
                <a:latin typeface="Times New Roman"/>
                <a:cs typeface="Times New Roman"/>
              </a:rPr>
              <a:t>on </a:t>
            </a:r>
            <a:r>
              <a:rPr sz="1200" spc="-5" dirty="0">
                <a:latin typeface="Times New Roman"/>
                <a:cs typeface="Times New Roman"/>
              </a:rPr>
              <a:t>social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media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Invoice</a:t>
            </a:r>
            <a:r>
              <a:rPr sz="12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Summary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1200" i="1" spc="-5" dirty="0">
                <a:latin typeface="Times New Roman"/>
                <a:cs typeface="Times New Roman"/>
              </a:rPr>
              <a:t>Invoice</a:t>
            </a:r>
            <a:r>
              <a:rPr sz="1200" i="1" spc="-1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Totals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99945" y="6640068"/>
          <a:ext cx="5143500" cy="1280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200"/>
                <a:gridCol w="1257300"/>
                <a:gridCol w="1257300"/>
                <a:gridCol w="1028700"/>
              </a:tblGrid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>
                        <a:lnSpc>
                          <a:spcPts val="1380"/>
                        </a:lnSpc>
                        <a:spcBef>
                          <a:spcPts val="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Previously</a:t>
                      </a:r>
                      <a:r>
                        <a:rPr sz="12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Billed  (FY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2019)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137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June 2019</a:t>
                      </a:r>
                      <a:r>
                        <a:rPr sz="12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Billed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209550" indent="-635">
                        <a:lnSpc>
                          <a:spcPts val="1380"/>
                        </a:lnSpc>
                        <a:spcBef>
                          <a:spcPts val="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Fiscal</a:t>
                      </a:r>
                      <a:r>
                        <a:rPr sz="120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YTD 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2019</a:t>
                      </a:r>
                      <a:r>
                        <a:rPr sz="1200" b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Billed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71755">
                        <a:lnSpc>
                          <a:spcPts val="137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Services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425"/>
                        </a:lnSpc>
                        <a:spcBef>
                          <a:spcPts val="40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$1,394,188.00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14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425"/>
                        </a:lnSpc>
                        <a:spcBef>
                          <a:spcPts val="40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$248,603.25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14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425"/>
                        </a:lnSpc>
                        <a:spcBef>
                          <a:spcPts val="40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$1,642,791.25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14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71755">
                        <a:lnSpc>
                          <a:spcPts val="137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Expenses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425"/>
                        </a:lnSpc>
                        <a:spcBef>
                          <a:spcPts val="73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$66,266.58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425"/>
                        </a:lnSpc>
                        <a:spcBef>
                          <a:spcPts val="73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$4,953.44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425"/>
                        </a:lnSpc>
                        <a:spcBef>
                          <a:spcPts val="73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$71,220.02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 marL="71755" marR="130810">
                        <a:lnSpc>
                          <a:spcPts val="1380"/>
                        </a:lnSpc>
                        <a:spcBef>
                          <a:spcPts val="2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TOTAL Services</a:t>
                      </a:r>
                      <a:r>
                        <a:rPr sz="12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and 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Expenses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R="57785" algn="r">
                        <a:lnSpc>
                          <a:spcPts val="1425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$1,460,454.58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R="57785" algn="r">
                        <a:lnSpc>
                          <a:spcPts val="1425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$253,556.69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R="57785" algn="r">
                        <a:lnSpc>
                          <a:spcPts val="1425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$1,714,011.27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102992" y="8310498"/>
            <a:ext cx="1714500" cy="285115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8580">
              <a:lnSpc>
                <a:spcPts val="1370"/>
              </a:lnSpc>
            </a:pPr>
            <a:r>
              <a:rPr sz="1200" b="1" spc="-5" dirty="0">
                <a:latin typeface="Times New Roman"/>
                <a:cs typeface="Times New Roman"/>
              </a:rPr>
              <a:t>FY2019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Budget</a:t>
            </a:r>
            <a:r>
              <a:rPr sz="1200" b="1" baseline="27777" dirty="0">
                <a:latin typeface="Times New Roman"/>
                <a:cs typeface="Times New Roman"/>
              </a:rPr>
              <a:t>1</a:t>
            </a:r>
            <a:endParaRPr sz="1200" baseline="27777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17492" y="8310498"/>
            <a:ext cx="3429000" cy="285115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61594" algn="r">
              <a:lnSpc>
                <a:spcPts val="1345"/>
              </a:lnSpc>
            </a:pPr>
            <a:r>
              <a:rPr sz="1200" dirty="0">
                <a:latin typeface="Times New Roman"/>
                <a:cs typeface="Times New Roman"/>
              </a:rPr>
              <a:t>$1,830,173.43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71800" y="8909367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90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8819" y="8956167"/>
            <a:ext cx="44577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75" spc="-52" baseline="29914" dirty="0">
                <a:latin typeface="Arial"/>
                <a:cs typeface="Arial"/>
              </a:rPr>
              <a:t>1 </a:t>
            </a:r>
            <a:r>
              <a:rPr sz="1100" spc="-5" dirty="0">
                <a:latin typeface="Times New Roman"/>
                <a:cs typeface="Times New Roman"/>
              </a:rPr>
              <a:t>The FY2019 Budget includes $355,173.47 carried over </a:t>
            </a:r>
            <a:r>
              <a:rPr sz="1100" dirty="0">
                <a:latin typeface="Times New Roman"/>
                <a:cs typeface="Times New Roman"/>
              </a:rPr>
              <a:t>from FY2018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Budget.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0" y="687247"/>
          <a:ext cx="12324713" cy="3025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6630"/>
                <a:gridCol w="777240"/>
                <a:gridCol w="565150"/>
                <a:gridCol w="3346450"/>
                <a:gridCol w="1059179"/>
                <a:gridCol w="807720"/>
                <a:gridCol w="743584"/>
                <a:gridCol w="848995"/>
                <a:gridCol w="962025"/>
                <a:gridCol w="2237740"/>
              </a:tblGrid>
              <a:tr h="254000">
                <a:tc gridSpan="10">
                  <a:txBody>
                    <a:bodyPr/>
                    <a:lstStyle/>
                    <a:p>
                      <a:pPr marL="36195">
                        <a:lnSpc>
                          <a:spcPts val="1845"/>
                        </a:lnSpc>
                      </a:pPr>
                      <a:r>
                        <a:rPr sz="1550" spc="-25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2100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15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850" b="1" spc="-65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85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1879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85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15" dirty="0">
                          <a:latin typeface="Trebuchet MS"/>
                          <a:cs typeface="Trebuchet MS"/>
                        </a:rPr>
                        <a:t>MEALS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728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850" b="1" spc="-30" dirty="0">
                          <a:latin typeface="Trebuchet MS"/>
                          <a:cs typeface="Trebuchet MS"/>
                        </a:rPr>
                        <a:t>Date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87325">
                        <a:lnSpc>
                          <a:spcPct val="100000"/>
                        </a:lnSpc>
                      </a:pPr>
                      <a:r>
                        <a:rPr sz="850" b="1" spc="-40" dirty="0">
                          <a:latin typeface="Trebuchet MS"/>
                          <a:cs typeface="Trebuchet MS"/>
                        </a:rPr>
                        <a:t>Category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8745">
                        <a:lnSpc>
                          <a:spcPct val="100000"/>
                        </a:lnSpc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Vendor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15695">
                        <a:lnSpc>
                          <a:spcPct val="100000"/>
                        </a:lnSpc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85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90195">
                        <a:lnSpc>
                          <a:spcPct val="100000"/>
                        </a:lnSpc>
                      </a:pPr>
                      <a:r>
                        <a:rPr sz="85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85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25" dirty="0">
                          <a:latin typeface="Trebuchet MS"/>
                          <a:cs typeface="Trebuchet MS"/>
                        </a:rPr>
                        <a:t>Day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85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65" dirty="0">
                          <a:latin typeface="Trebuchet MS"/>
                          <a:cs typeface="Trebuchet MS"/>
                        </a:rPr>
                        <a:t>+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  <a:p>
                      <a:pPr marL="41275" marR="19685" indent="-635" algn="ctr">
                        <a:lnSpc>
                          <a:spcPct val="112900"/>
                        </a:lnSpc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85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45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850" b="1" spc="-35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85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35" dirty="0">
                          <a:latin typeface="Trebuchet MS"/>
                          <a:cs typeface="Trebuchet MS"/>
                        </a:rPr>
                        <a:t>Guidelines 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85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850" b="1" spc="-5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850" b="1" spc="-45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85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13664" marR="92710" indent="33020">
                        <a:lnSpc>
                          <a:spcPct val="112900"/>
                        </a:lnSpc>
                        <a:spcBef>
                          <a:spcPts val="585"/>
                        </a:spcBef>
                      </a:pPr>
                      <a:r>
                        <a:rPr sz="850" b="1" spc="-10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ri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pt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n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40029" marR="178435" indent="-40005">
                        <a:lnSpc>
                          <a:spcPct val="112900"/>
                        </a:lnSpc>
                        <a:spcBef>
                          <a:spcPts val="585"/>
                        </a:spcBef>
                      </a:pPr>
                      <a:r>
                        <a:rPr sz="850" b="1" spc="-5" dirty="0">
                          <a:latin typeface="Trebuchet MS"/>
                          <a:cs typeface="Trebuchet MS"/>
                        </a:rPr>
                        <a:t>Non-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85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5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51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651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690"/>
                        </a:spcBef>
                        <a:tabLst>
                          <a:tab pos="7651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75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765175" algn="l"/>
                        </a:tabLst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3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50" b="1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266065" algn="l"/>
                        </a:tabLst>
                      </a:pPr>
                      <a:r>
                        <a:rPr sz="850" b="1" dirty="0">
                          <a:latin typeface="Trebuchet MS"/>
                          <a:cs typeface="Trebuchet MS"/>
                        </a:rPr>
                        <a:t>$	1,875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00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3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50" b="1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79120" algn="l"/>
                        </a:tabLst>
                      </a:pPr>
                      <a:r>
                        <a:rPr sz="850" b="1" spc="-5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-45" dirty="0">
                          <a:latin typeface="Trebuchet MS"/>
                          <a:cs typeface="Trebuchet MS"/>
                        </a:rPr>
                        <a:t>-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5" dirty="0">
                          <a:latin typeface="Trebuchet MS"/>
                          <a:cs typeface="Trebuchet MS"/>
                        </a:rPr>
                        <a:t>TOTA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L: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266065" algn="l"/>
                        </a:tabLst>
                      </a:pPr>
                      <a:r>
                        <a:rPr sz="850" b="1" dirty="0">
                          <a:latin typeface="Trebuchet MS"/>
                          <a:cs typeface="Trebuchet MS"/>
                        </a:rPr>
                        <a:t>$	1,875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00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6050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85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9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INITIALS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7640">
                <a:tc gridSpan="4">
                  <a:txBody>
                    <a:bodyPr/>
                    <a:lstStyle/>
                    <a:p>
                      <a:pPr marL="28575">
                        <a:lnSpc>
                          <a:spcPts val="1210"/>
                        </a:lnSpc>
                      </a:pPr>
                      <a:r>
                        <a:rPr sz="1100" spc="-6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accurate: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50" spc="-125" dirty="0">
                          <a:latin typeface="Arial"/>
                          <a:cs typeface="Arial"/>
                        </a:rPr>
                        <a:t>JRD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697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9083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26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0" y="687247"/>
          <a:ext cx="12185649" cy="61252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/>
                <a:gridCol w="850264"/>
                <a:gridCol w="629285"/>
                <a:gridCol w="3266440"/>
                <a:gridCol w="1028700"/>
                <a:gridCol w="787400"/>
                <a:gridCol w="725170"/>
                <a:gridCol w="2607310"/>
                <a:gridCol w="653415"/>
                <a:gridCol w="685165"/>
              </a:tblGrid>
              <a:tr h="213360">
                <a:tc gridSpan="4">
                  <a:txBody>
                    <a:bodyPr/>
                    <a:lstStyle/>
                    <a:p>
                      <a:pPr marL="38100">
                        <a:lnSpc>
                          <a:spcPts val="1580"/>
                        </a:lnSpc>
                      </a:pPr>
                      <a:r>
                        <a:rPr sz="1350" spc="-1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350" spc="-8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350" spc="-7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3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50" spc="-15" dirty="0">
                          <a:latin typeface="Arial"/>
                          <a:cs typeface="Arial"/>
                        </a:rPr>
                        <a:t>Monitor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b="1" spc="-20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196850">
                <a:tc gridSpan="2">
                  <a:txBody>
                    <a:bodyPr/>
                    <a:lstStyle/>
                    <a:p>
                      <a:pPr marL="34925">
                        <a:lnSpc>
                          <a:spcPts val="1415"/>
                        </a:lnSpc>
                      </a:pPr>
                      <a:r>
                        <a:rPr sz="1200" spc="-50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200" spc="-110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200" spc="-75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2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900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800" spc="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the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81305">
                <a:tc gridSpan="2"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350" spc="-2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350" spc="-5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3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50" spc="-110" dirty="0">
                          <a:latin typeface="Arial"/>
                          <a:cs typeface="Arial"/>
                        </a:rPr>
                        <a:t>21202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6034">
                        <a:lnSpc>
                          <a:spcPts val="915"/>
                        </a:lnSpc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"Sample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below.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48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6034">
                        <a:lnSpc>
                          <a:spcPts val="930"/>
                        </a:lnSpc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 day,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even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2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 day,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26034" marR="70485">
                        <a:lnSpc>
                          <a:spcPct val="116300"/>
                        </a:lnSpc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authorize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but 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so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sparingly.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"unbilled."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24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6034">
                        <a:lnSpc>
                          <a:spcPts val="930"/>
                        </a:lnSpc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800" b="1" spc="-20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80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8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non-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reimbursable.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 gridSpan="3">
                  <a:txBody>
                    <a:bodyPr/>
                    <a:lstStyle/>
                    <a:p>
                      <a:pPr marL="876300">
                        <a:lnSpc>
                          <a:spcPts val="1160"/>
                        </a:lnSpc>
                      </a:pPr>
                      <a:r>
                        <a:rPr sz="1050" spc="-5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050" spc="-7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050" spc="-3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0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60" dirty="0">
                          <a:latin typeface="Arial"/>
                          <a:cs typeface="Arial"/>
                        </a:rPr>
                        <a:t>OF: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160"/>
                        </a:lnSpc>
                      </a:pPr>
                      <a:r>
                        <a:rPr sz="1050" b="1" i="1" u="heavy" spc="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0640" marR="29209" algn="ctr">
                        <a:lnSpc>
                          <a:spcPct val="112000"/>
                        </a:lnSpc>
                        <a:spcBef>
                          <a:spcPts val="445"/>
                        </a:spcBef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Complete these  </a:t>
                      </a:r>
                      <a:r>
                        <a:rPr sz="750" spc="5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75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before 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spreadsheet.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50165" marR="38100" algn="ctr">
                        <a:lnSpc>
                          <a:spcPct val="112000"/>
                        </a:lnSpc>
                      </a:pPr>
                      <a:r>
                        <a:rPr sz="750" spc="-50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other 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info </a:t>
                      </a:r>
                      <a:r>
                        <a:rPr sz="75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populate.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make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sure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Guidelines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Guidelines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tab.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70180">
                <a:tc gridSpan="3">
                  <a:txBody>
                    <a:bodyPr/>
                    <a:lstStyle/>
                    <a:p>
                      <a:pPr marL="961390">
                        <a:lnSpc>
                          <a:spcPts val="1160"/>
                        </a:lnSpc>
                      </a:pPr>
                      <a:r>
                        <a:rPr sz="1050" spc="-5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05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0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65" dirty="0">
                          <a:latin typeface="Arial"/>
                          <a:cs typeface="Arial"/>
                        </a:rPr>
                        <a:t>BY: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190"/>
                        </a:lnSpc>
                      </a:pPr>
                      <a:r>
                        <a:rPr sz="1200" spc="-55" dirty="0">
                          <a:latin typeface="Arial"/>
                          <a:cs typeface="Arial"/>
                        </a:rPr>
                        <a:t>Drake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accuracy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it.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7485">
                <a:tc gridSpan="3">
                  <a:txBody>
                    <a:bodyPr/>
                    <a:lstStyle/>
                    <a:p>
                      <a:pPr marL="13360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6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0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80" dirty="0">
                          <a:latin typeface="Arial"/>
                          <a:cs typeface="Arial"/>
                        </a:rPr>
                        <a:t>SUBMITTED: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140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7/1/2019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Aden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Rosenthal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 any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questions.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7485">
                <a:tc gridSpan="3">
                  <a:txBody>
                    <a:bodyPr/>
                    <a:lstStyle/>
                    <a:p>
                      <a:pPr marR="19685" algn="r">
                        <a:lnSpc>
                          <a:spcPts val="1405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: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1405"/>
                        </a:lnSpc>
                      </a:pPr>
                      <a:r>
                        <a:rPr sz="1200" spc="-50" dirty="0">
                          <a:latin typeface="Arial"/>
                          <a:cs typeface="Arial"/>
                        </a:rPr>
                        <a:t>2019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651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900" b="1" i="1" spc="-65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900" b="1" i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i="1" spc="-55" dirty="0">
                          <a:latin typeface="Arial"/>
                          <a:cs typeface="Arial"/>
                        </a:rPr>
                        <a:t>Description: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24535">
                <a:tc gridSpan="10">
                  <a:txBody>
                    <a:bodyPr/>
                    <a:lstStyle/>
                    <a:p>
                      <a:pPr marL="1828800">
                        <a:lnSpc>
                          <a:spcPts val="1005"/>
                        </a:lnSpc>
                      </a:pPr>
                      <a:r>
                        <a:rPr sz="900" i="1" spc="-4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00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5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meet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 marL="1828800" marR="4784725">
                        <a:lnSpc>
                          <a:spcPct val="111100"/>
                        </a:lnSpc>
                      </a:pPr>
                      <a:r>
                        <a:rPr sz="900" i="1" spc="-4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dirty="0">
                          <a:latin typeface="Trebuchet MS"/>
                          <a:cs typeface="Trebuchet MS"/>
                        </a:rPr>
                        <a:t>Ms.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1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5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5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2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5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900" i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10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15" dirty="0">
                          <a:latin typeface="Trebuchet MS"/>
                          <a:cs typeface="Trebuchet MS"/>
                        </a:rPr>
                        <a:t>and  </a:t>
                      </a:r>
                      <a:r>
                        <a:rPr sz="900" i="1" spc="-20" dirty="0">
                          <a:latin typeface="Trebuchet MS"/>
                          <a:cs typeface="Trebuchet MS"/>
                        </a:rPr>
                        <a:t>1123455.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6379">
                <a:tc gridSpan="10">
                  <a:txBody>
                    <a:bodyPr/>
                    <a:lstStyle/>
                    <a:p>
                      <a:pPr marL="36195">
                        <a:lnSpc>
                          <a:spcPts val="1789"/>
                        </a:lnSpc>
                      </a:pPr>
                      <a:r>
                        <a:rPr sz="1500" spc="-10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50" b="1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105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b="1" spc="-35" dirty="0">
                          <a:latin typeface="Trebuchet MS"/>
                          <a:cs typeface="Trebuchet MS"/>
                        </a:rPr>
                        <a:t>of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5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050" b="1" spc="-45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6159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50" b="1" spc="-40" dirty="0">
                          <a:latin typeface="Trebuchet MS"/>
                          <a:cs typeface="Trebuchet MS"/>
                        </a:rPr>
                        <a:t>Hours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50" b="1" spc="-45" dirty="0">
                          <a:latin typeface="Trebuchet MS"/>
                          <a:cs typeface="Trebuchet MS"/>
                        </a:rPr>
                        <a:t>Rate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54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50" b="1" spc="-50" dirty="0">
                          <a:latin typeface="Trebuchet MS"/>
                          <a:cs typeface="Trebuchet MS"/>
                        </a:rPr>
                        <a:t>Total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181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050" b="1" spc="-4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105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b="1" spc="-65" dirty="0">
                          <a:latin typeface="Trebuchet MS"/>
                          <a:cs typeface="Trebuchet MS"/>
                        </a:rPr>
                        <a:t>Time)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6159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100"/>
                        </a:lnSpc>
                      </a:pPr>
                      <a:r>
                        <a:rPr sz="1050" b="1" spc="-45" dirty="0">
                          <a:latin typeface="Trebuchet MS"/>
                          <a:cs typeface="Trebuchet MS"/>
                        </a:rPr>
                        <a:t>Unbilled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  <a:p>
                      <a:pPr marL="16510" algn="ctr">
                        <a:lnSpc>
                          <a:spcPts val="1070"/>
                        </a:lnSpc>
                        <a:spcBef>
                          <a:spcPts val="130"/>
                        </a:spcBef>
                      </a:pPr>
                      <a:r>
                        <a:rPr sz="1050" b="1" spc="-40" dirty="0">
                          <a:latin typeface="Trebuchet MS"/>
                          <a:cs typeface="Trebuchet MS"/>
                        </a:rPr>
                        <a:t>Hours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June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401955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235.00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541020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outreach,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phone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calls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R="381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June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00" spc="-13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Standing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Follow-Ups, emails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outreach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.3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401955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235.00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385445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305.50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June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402590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235.00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541020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outreach,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phone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calls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R="3810" algn="r">
                        <a:lnSpc>
                          <a:spcPct val="100000"/>
                        </a:lnSpc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.4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June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11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Standing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Follow-ups, emails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outreach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.6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402590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235.00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385445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376.00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June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402590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235.00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541020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outreach,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phone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calls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R="3810" algn="r">
                        <a:lnSpc>
                          <a:spcPct val="100000"/>
                        </a:lnSpc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.6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June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18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Standing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Follow-Ups, emails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outreach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.7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402590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235.00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385445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399.50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June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0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NL's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quarterly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hours and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year-end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analysis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.2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402590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235.00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386080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517.00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June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20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Coordinate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order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00" spc="-13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T-Shirts,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outreach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403225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235.00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386080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470.00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June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23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403225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235.00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541655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800" spc="-5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Tasks: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outreach,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phone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calls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R="3810" algn="r">
                        <a:lnSpc>
                          <a:spcPct val="100000"/>
                        </a:lnSpc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.3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June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24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5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Analysis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00" spc="-70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year-end hours and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creation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summary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document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.3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403225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235.00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386080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540.50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June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25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0"/>
                        </a:spcBef>
                      </a:pPr>
                      <a:r>
                        <a:rPr sz="800" spc="-2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Call: </a:t>
                      </a:r>
                      <a:r>
                        <a:rPr sz="800" spc="-13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Standing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Follow-ups, emails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outreach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.7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403225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235.00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386080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399.50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 marL="20955" algn="ctr">
                        <a:lnSpc>
                          <a:spcPts val="960"/>
                        </a:lnSpc>
                        <a:spcBef>
                          <a:spcPts val="55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June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960"/>
                        </a:lnSpc>
                        <a:spcBef>
                          <a:spcPts val="55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26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130">
                        <a:lnSpc>
                          <a:spcPts val="950"/>
                        </a:lnSpc>
                        <a:spcBef>
                          <a:spcPts val="60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Analysis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70" dirty="0">
                          <a:latin typeface="Arial"/>
                          <a:cs typeface="Arial"/>
                        </a:rPr>
                        <a:t>NL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year-end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final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document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ts val="960"/>
                        </a:lnSpc>
                        <a:spcBef>
                          <a:spcPts val="5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960"/>
                        </a:lnSpc>
                        <a:spcBef>
                          <a:spcPts val="55"/>
                        </a:spcBef>
                        <a:tabLst>
                          <a:tab pos="403860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235.00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960"/>
                        </a:lnSpc>
                        <a:spcBef>
                          <a:spcPts val="55"/>
                        </a:spcBef>
                        <a:tabLst>
                          <a:tab pos="386080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470.00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697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9083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27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0" y="687247"/>
          <a:ext cx="12190725" cy="3392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/>
                <a:gridCol w="850264"/>
                <a:gridCol w="629285"/>
                <a:gridCol w="3262629"/>
                <a:gridCol w="1033145"/>
                <a:gridCol w="788034"/>
                <a:gridCol w="725804"/>
                <a:gridCol w="828040"/>
                <a:gridCol w="937895"/>
                <a:gridCol w="843279"/>
                <a:gridCol w="654050"/>
                <a:gridCol w="685800"/>
              </a:tblGrid>
              <a:tr h="30480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spc="-45" dirty="0">
                          <a:latin typeface="Arial"/>
                          <a:cs typeface="Arial"/>
                        </a:rPr>
                        <a:t>June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29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Outreach: </a:t>
                      </a:r>
                      <a:r>
                        <a:rPr sz="800" spc="-80" dirty="0">
                          <a:latin typeface="Arial"/>
                          <a:cs typeface="Arial"/>
                        </a:rPr>
                        <a:t>LGBTQ+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Listening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Session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Pastor Daniels-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St.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Michael</a:t>
                      </a:r>
                      <a:r>
                        <a:rPr sz="8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Church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447040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235.00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337185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940.00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3175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b="1" spc="-50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8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20" dirty="0">
                          <a:latin typeface="Trebuchet MS"/>
                          <a:cs typeface="Trebuchet MS"/>
                        </a:rPr>
                        <a:t>HOURS: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b="1" spc="-10" dirty="0">
                          <a:latin typeface="Trebuchet MS"/>
                          <a:cs typeface="Trebuchet MS"/>
                        </a:rPr>
                        <a:t>18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.8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b="1" spc="-55" dirty="0">
                          <a:latin typeface="Trebuchet MS"/>
                          <a:cs typeface="Trebuchet MS"/>
                        </a:rPr>
                        <a:t>TOTAL: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251460" algn="l"/>
                        </a:tabLst>
                      </a:pPr>
                      <a:r>
                        <a:rPr sz="800" b="1" spc="-4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b="1" spc="-60" dirty="0">
                          <a:latin typeface="Trebuchet MS"/>
                          <a:cs typeface="Trebuchet MS"/>
                        </a:rPr>
                        <a:t>4,418.00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4687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b="1" spc="-5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800" b="1" spc="-2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8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20" dirty="0">
                          <a:latin typeface="Trebuchet MS"/>
                          <a:cs typeface="Trebuchet MS"/>
                        </a:rPr>
                        <a:t>HOURS: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b="1" spc="-10" dirty="0">
                          <a:latin typeface="Trebuchet MS"/>
                          <a:cs typeface="Trebuchet MS"/>
                        </a:rPr>
                        <a:t>3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.3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6379">
                <a:tc gridSpan="12">
                  <a:txBody>
                    <a:bodyPr/>
                    <a:lstStyle/>
                    <a:p>
                      <a:pPr marL="36195">
                        <a:lnSpc>
                          <a:spcPts val="1789"/>
                        </a:lnSpc>
                      </a:pPr>
                      <a:r>
                        <a:rPr sz="1500" spc="-229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191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b="1" spc="-5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800" b="1" spc="-55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8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2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124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b="1" spc="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8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MEALS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6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6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709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800" b="1" spc="-20" dirty="0">
                          <a:latin typeface="Trebuchet MS"/>
                          <a:cs typeface="Trebuchet MS"/>
                        </a:rPr>
                        <a:t>Date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33045">
                        <a:lnSpc>
                          <a:spcPct val="100000"/>
                        </a:lnSpc>
                      </a:pPr>
                      <a:r>
                        <a:rPr sz="800" b="1" spc="-30" dirty="0">
                          <a:latin typeface="Trebuchet MS"/>
                          <a:cs typeface="Trebuchet MS"/>
                        </a:rPr>
                        <a:t>Category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56845">
                        <a:lnSpc>
                          <a:spcPct val="100000"/>
                        </a:lnSpc>
                      </a:pPr>
                      <a:r>
                        <a:rPr sz="800" b="1" spc="-20" dirty="0">
                          <a:latin typeface="Trebuchet MS"/>
                          <a:cs typeface="Trebuchet MS"/>
                        </a:rPr>
                        <a:t>Vendor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097280">
                        <a:lnSpc>
                          <a:spcPct val="100000"/>
                        </a:lnSpc>
                      </a:pPr>
                      <a:r>
                        <a:rPr sz="800" b="1" spc="-20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800" b="1" spc="-3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8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3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88290">
                        <a:lnSpc>
                          <a:spcPct val="100000"/>
                        </a:lnSpc>
                      </a:pPr>
                      <a:r>
                        <a:rPr sz="800" b="1" spc="-4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8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10" dirty="0">
                          <a:latin typeface="Trebuchet MS"/>
                          <a:cs typeface="Trebuchet MS"/>
                        </a:rPr>
                        <a:t>Day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800" b="1" spc="-3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800" b="1" spc="10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8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55" dirty="0">
                          <a:latin typeface="Trebuchet MS"/>
                          <a:cs typeface="Trebuchet MS"/>
                        </a:rPr>
                        <a:t>+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46355" marR="27305" algn="ctr">
                        <a:lnSpc>
                          <a:spcPct val="116300"/>
                        </a:lnSpc>
                      </a:pPr>
                      <a:r>
                        <a:rPr sz="800" b="1" spc="-2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8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35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800" b="1" spc="-25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8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30" dirty="0">
                          <a:latin typeface="Trebuchet MS"/>
                          <a:cs typeface="Trebuchet MS"/>
                        </a:rPr>
                        <a:t>Guidelines  cap </a:t>
                      </a:r>
                      <a:r>
                        <a:rPr sz="800" b="1" spc="-2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800" b="1" spc="-50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800" b="1" spc="-35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800" b="1" spc="-25" dirty="0">
                          <a:latin typeface="Trebuchet MS"/>
                          <a:cs typeface="Trebuchet MS"/>
                        </a:rPr>
                        <a:t>day)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76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14300" marR="96520" indent="31750">
                        <a:lnSpc>
                          <a:spcPct val="116300"/>
                        </a:lnSpc>
                        <a:spcBef>
                          <a:spcPts val="665"/>
                        </a:spcBef>
                      </a:pPr>
                      <a:r>
                        <a:rPr sz="800" b="1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De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800" b="1" spc="5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37490" marR="177800" indent="-40005">
                        <a:lnSpc>
                          <a:spcPct val="116300"/>
                        </a:lnSpc>
                        <a:spcBef>
                          <a:spcPts val="665"/>
                        </a:spcBef>
                      </a:pPr>
                      <a:r>
                        <a:rPr sz="800" b="1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800" b="1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800" b="1" spc="-10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800" b="1" spc="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800" b="1" spc="-35" dirty="0">
                          <a:latin typeface="Trebuchet MS"/>
                          <a:cs typeface="Trebuchet MS"/>
                        </a:rPr>
                        <a:t>Expense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b="1" spc="-30" dirty="0">
                          <a:latin typeface="Trebuchet MS"/>
                          <a:cs typeface="Trebuchet MS"/>
                        </a:rPr>
                        <a:t>Total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26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750570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26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  <a:tabLst>
                          <a:tab pos="750570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26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  <a:tabLst>
                          <a:tab pos="750570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spc="-65" dirty="0">
                          <a:latin typeface="Arial"/>
                          <a:cs typeface="Arial"/>
                        </a:rPr>
                        <a:t>TOTAL: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750570" algn="l"/>
                        </a:tabLst>
                      </a:pPr>
                      <a:r>
                        <a:rPr sz="80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-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1605">
                <a:tc>
                  <a:txBody>
                    <a:bodyPr/>
                    <a:lstStyle/>
                    <a:p>
                      <a:pPr marR="6985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b="1" spc="-2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00" b="1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45" dirty="0">
                          <a:latin typeface="Trebuchet MS"/>
                          <a:cs typeface="Trebuchet MS"/>
                        </a:rPr>
                        <a:t>Time: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424815" algn="l"/>
                        </a:tabLst>
                      </a:pPr>
                      <a:r>
                        <a:rPr sz="800" b="1" spc="-4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b="1" spc="-60" dirty="0">
                          <a:latin typeface="Trebuchet MS"/>
                          <a:cs typeface="Trebuchet MS"/>
                        </a:rPr>
                        <a:t>4,418.00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1605">
                <a:tc>
                  <a:txBody>
                    <a:bodyPr/>
                    <a:lstStyle/>
                    <a:p>
                      <a:pPr marR="6985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b="1" spc="-2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3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662305" algn="l"/>
                        </a:tabLst>
                      </a:pPr>
                      <a:r>
                        <a:rPr sz="800" b="1" spc="-4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b="1" spc="-40" dirty="0">
                          <a:latin typeface="Trebuchet MS"/>
                          <a:cs typeface="Trebuchet MS"/>
                        </a:rPr>
                        <a:t>-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1605">
                <a:tc>
                  <a:txBody>
                    <a:bodyPr/>
                    <a:lstStyle/>
                    <a:p>
                      <a:pPr marR="6985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800" b="1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800" b="1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L: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424815" algn="l"/>
                        </a:tabLst>
                      </a:pPr>
                      <a:r>
                        <a:rPr sz="800" b="1" spc="-4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b="1" spc="-60" dirty="0">
                          <a:latin typeface="Trebuchet MS"/>
                          <a:cs typeface="Trebuchet MS"/>
                        </a:rPr>
                        <a:t>4,418.00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1605"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b="1" spc="-2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8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20" dirty="0">
                          <a:latin typeface="Trebuchet MS"/>
                          <a:cs typeface="Trebuchet MS"/>
                        </a:rPr>
                        <a:t>Hours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6985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3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2197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b="1" spc="-20" dirty="0">
                          <a:latin typeface="Trebuchet MS"/>
                          <a:cs typeface="Trebuchet MS"/>
                        </a:rPr>
                        <a:t>INITIALS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4465">
                <a:tc gridSpan="4">
                  <a:txBody>
                    <a:bodyPr/>
                    <a:lstStyle/>
                    <a:p>
                      <a:pPr marL="28575">
                        <a:lnSpc>
                          <a:spcPts val="1170"/>
                        </a:lnSpc>
                      </a:pPr>
                      <a:r>
                        <a:rPr sz="105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050" spc="-25" dirty="0">
                          <a:latin typeface="Arial"/>
                          <a:cs typeface="Arial"/>
                        </a:rPr>
                        <a:t>here </a:t>
                      </a:r>
                      <a:r>
                        <a:rPr sz="1050" spc="-30" dirty="0">
                          <a:latin typeface="Arial"/>
                          <a:cs typeface="Arial"/>
                        </a:rPr>
                        <a:t>signify </a:t>
                      </a:r>
                      <a:r>
                        <a:rPr sz="1050" spc="1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05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50" spc="-55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05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050" spc="-1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050" spc="-2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050" spc="-35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0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35" dirty="0">
                          <a:latin typeface="Arial"/>
                          <a:cs typeface="Arial"/>
                        </a:rPr>
                        <a:t>accurate: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00" spc="-110" dirty="0">
                          <a:latin typeface="Arial"/>
                          <a:cs typeface="Arial"/>
                        </a:rPr>
                        <a:t>JRD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6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697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9083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28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43244" y="856411"/>
          <a:ext cx="10649583" cy="61188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/>
                <a:gridCol w="666750"/>
                <a:gridCol w="862330"/>
                <a:gridCol w="2642870"/>
                <a:gridCol w="801370"/>
                <a:gridCol w="614045"/>
                <a:gridCol w="565150"/>
                <a:gridCol w="644525"/>
                <a:gridCol w="826134"/>
                <a:gridCol w="1242695"/>
                <a:gridCol w="508634"/>
                <a:gridCol w="532765"/>
              </a:tblGrid>
              <a:tr h="167640">
                <a:tc gridSpan="3">
                  <a:txBody>
                    <a:bodyPr/>
                    <a:lstStyle/>
                    <a:p>
                      <a:pPr marL="29845">
                        <a:lnSpc>
                          <a:spcPts val="1225"/>
                        </a:lnSpc>
                      </a:pPr>
                      <a:r>
                        <a:rPr sz="1050" spc="-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050" spc="-6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050" spc="-5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050" spc="-10" dirty="0">
                          <a:latin typeface="Arial"/>
                          <a:cs typeface="Arial"/>
                        </a:rPr>
                        <a:t> Monitor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650" b="1" spc="-30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27305">
                        <a:lnSpc>
                          <a:spcPts val="1050"/>
                        </a:lnSpc>
                      </a:pPr>
                      <a:r>
                        <a:rPr sz="950" spc="-50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950" spc="-90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950" spc="-70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95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15" dirty="0">
                          <a:latin typeface="Arial"/>
                          <a:cs typeface="Arial"/>
                        </a:rPr>
                        <a:t>900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65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spreadsheet.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0180">
                <a:tc gridSpan="2">
                  <a:txBody>
                    <a:bodyPr/>
                    <a:lstStyle/>
                    <a:p>
                      <a:pPr marL="29845">
                        <a:lnSpc>
                          <a:spcPts val="1220"/>
                        </a:lnSpc>
                      </a:pPr>
                      <a:r>
                        <a:rPr sz="1050" spc="-1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050" spc="-3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0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85" dirty="0">
                          <a:latin typeface="Arial"/>
                          <a:cs typeface="Arial"/>
                        </a:rPr>
                        <a:t>21202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9050">
                        <a:lnSpc>
                          <a:spcPts val="770"/>
                        </a:lnSpc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below.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289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9050">
                        <a:lnSpc>
                          <a:spcPts val="735"/>
                        </a:lnSpc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day, even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day,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you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19050" marR="123189">
                        <a:lnSpc>
                          <a:spcPct val="112300"/>
                        </a:lnSpc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authorize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more than eight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but will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time 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6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60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"unbilled."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9715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9050">
                        <a:lnSpc>
                          <a:spcPts val="665"/>
                        </a:lnSpc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4.</a:t>
                      </a:r>
                      <a:r>
                        <a:rPr sz="650" spc="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-35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650" b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650" spc="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non-reimbursable.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6364">
                <a:tc gridSpan="3">
                  <a:txBody>
                    <a:bodyPr/>
                    <a:lstStyle/>
                    <a:p>
                      <a:pPr marL="1057275">
                        <a:lnSpc>
                          <a:spcPts val="894"/>
                        </a:lnSpc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8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0" dirty="0">
                          <a:latin typeface="Arial"/>
                          <a:cs typeface="Arial"/>
                        </a:rPr>
                        <a:t>OF: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ts val="840"/>
                        </a:lnSpc>
                      </a:pPr>
                      <a:r>
                        <a:rPr sz="800" b="1" i="1" u="sng" spc="2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5560" marR="20320" algn="ctr">
                        <a:lnSpc>
                          <a:spcPct val="106700"/>
                        </a:lnSpc>
                        <a:spcBef>
                          <a:spcPts val="365"/>
                        </a:spcBef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6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before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0005" marR="27305" algn="ctr">
                        <a:lnSpc>
                          <a:spcPct val="106700"/>
                        </a:lnSpc>
                      </a:pPr>
                      <a:r>
                        <a:rPr sz="600" spc="-45" dirty="0">
                          <a:latin typeface="Arial"/>
                          <a:cs typeface="Arial"/>
                        </a:rPr>
                        <a:t>Rates</a:t>
                      </a:r>
                      <a:r>
                        <a:rPr sz="6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other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info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self-  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635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make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tab.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32080">
                <a:tc gridSpan="3">
                  <a:txBody>
                    <a:bodyPr/>
                    <a:lstStyle/>
                    <a:p>
                      <a:pPr marL="1122680">
                        <a:lnSpc>
                          <a:spcPts val="900"/>
                        </a:lnSpc>
                      </a:pPr>
                      <a:r>
                        <a:rPr sz="800" spc="-4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5" dirty="0">
                          <a:latin typeface="Arial"/>
                          <a:cs typeface="Arial"/>
                        </a:rPr>
                        <a:t>BY: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90"/>
                        </a:lnSpc>
                      </a:pPr>
                      <a:r>
                        <a:rPr sz="950" spc="-75" dirty="0">
                          <a:latin typeface="Arial"/>
                          <a:cs typeface="Arial"/>
                        </a:rPr>
                        <a:t>Joyce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35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Do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accuracy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it.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53670">
                <a:tc gridSpan="3">
                  <a:txBody>
                    <a:bodyPr/>
                    <a:lstStyle/>
                    <a:p>
                      <a:pPr marL="141097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SUBMITTED: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060"/>
                        </a:lnSpc>
                      </a:pPr>
                      <a:r>
                        <a:rPr sz="950" spc="-5" dirty="0">
                          <a:latin typeface="Arial"/>
                          <a:cs typeface="Arial"/>
                        </a:rPr>
                        <a:t>7/5/2019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35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Deputy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Aden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Rosenthal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any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questions.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53670">
                <a:tc gridSpan="3">
                  <a:txBody>
                    <a:bodyPr/>
                    <a:lstStyle/>
                    <a:p>
                      <a:pPr marR="15875" algn="r">
                        <a:lnSpc>
                          <a:spcPts val="1095"/>
                        </a:lnSpc>
                      </a:pPr>
                      <a:r>
                        <a:rPr sz="95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95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95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: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060"/>
                        </a:lnSpc>
                      </a:pPr>
                      <a:r>
                        <a:rPr sz="950" spc="-40" dirty="0">
                          <a:latin typeface="Arial"/>
                          <a:cs typeface="Arial"/>
                        </a:rPr>
                        <a:t>2019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35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4445"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700" b="1" i="1" spc="-50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700" b="1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i="1" spc="-45" dirty="0">
                          <a:latin typeface="Arial"/>
                          <a:cs typeface="Arial"/>
                        </a:rPr>
                        <a:t>Description: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563880">
                <a:tc gridSpan="12">
                  <a:txBody>
                    <a:bodyPr/>
                    <a:lstStyle/>
                    <a:p>
                      <a:pPr marL="1426210">
                        <a:lnSpc>
                          <a:spcPts val="780"/>
                        </a:lnSpc>
                      </a:pPr>
                      <a:r>
                        <a:rPr sz="700" i="1" spc="-2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00" i="1" spc="-40" dirty="0">
                          <a:latin typeface="Trebuchet MS"/>
                          <a:cs typeface="Trebuchet MS"/>
                        </a:rPr>
                        <a:t> for </a:t>
                      </a:r>
                      <a:r>
                        <a:rPr sz="700" i="1" spc="-1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30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7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3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7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3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7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25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7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25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7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35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7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30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700" i="1" spc="-35" dirty="0">
                          <a:latin typeface="Trebuchet MS"/>
                          <a:cs typeface="Trebuchet MS"/>
                        </a:rPr>
                        <a:t> checklist</a:t>
                      </a:r>
                      <a:r>
                        <a:rPr sz="7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40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700" i="1" spc="-3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7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3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3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70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30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7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35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7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3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7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5" dirty="0">
                          <a:latin typeface="Trebuchet MS"/>
                          <a:cs typeface="Trebuchet MS"/>
                        </a:rPr>
                        <a:t>Ms.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142621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700" i="1" spc="-25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7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40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700" i="1" spc="-10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7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3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7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25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700" i="1" spc="-40" dirty="0">
                          <a:latin typeface="Trebuchet MS"/>
                          <a:cs typeface="Trebuchet MS"/>
                        </a:rPr>
                        <a:t> matrix;</a:t>
                      </a:r>
                      <a:r>
                        <a:rPr sz="7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25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7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20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70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3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35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70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35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7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30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7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70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30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7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10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7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1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i="1" spc="-20" dirty="0">
                          <a:latin typeface="Trebuchet MS"/>
                          <a:cs typeface="Trebuchet MS"/>
                        </a:rPr>
                        <a:t>1123455.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3040">
                <a:tc gridSpan="12">
                  <a:txBody>
                    <a:bodyPr/>
                    <a:lstStyle/>
                    <a:p>
                      <a:pPr marL="28575">
                        <a:lnSpc>
                          <a:spcPts val="1420"/>
                        </a:lnSpc>
                      </a:pPr>
                      <a:r>
                        <a:rPr sz="1200" spc="-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82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b="1" spc="10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8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20" dirty="0">
                          <a:latin typeface="Trebuchet MS"/>
                          <a:cs typeface="Trebuchet MS"/>
                        </a:rPr>
                        <a:t>of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b="1" spc="-10" dirty="0">
                          <a:latin typeface="Trebuchet MS"/>
                          <a:cs typeface="Trebuchet MS"/>
                        </a:rPr>
                        <a:t>Day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800" b="1" spc="-3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b="1" spc="-20" dirty="0">
                          <a:latin typeface="Trebuchet MS"/>
                          <a:cs typeface="Trebuchet MS"/>
                        </a:rPr>
                        <a:t>Hours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b="1" spc="-25" dirty="0">
                          <a:latin typeface="Trebuchet MS"/>
                          <a:cs typeface="Trebuchet MS"/>
                        </a:rPr>
                        <a:t>Rate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b="1" spc="-30" dirty="0">
                          <a:latin typeface="Trebuchet MS"/>
                          <a:cs typeface="Trebuchet MS"/>
                        </a:rPr>
                        <a:t>Total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6581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800" b="1" spc="-2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8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40" dirty="0">
                          <a:latin typeface="Trebuchet MS"/>
                          <a:cs typeface="Trebuchet MS"/>
                        </a:rPr>
                        <a:t>Time)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910"/>
                        </a:lnSpc>
                      </a:pPr>
                      <a:r>
                        <a:rPr sz="800" b="1" spc="-25" dirty="0">
                          <a:latin typeface="Trebuchet MS"/>
                          <a:cs typeface="Trebuchet MS"/>
                        </a:rPr>
                        <a:t>Unbilled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128270">
                        <a:lnSpc>
                          <a:spcPts val="825"/>
                        </a:lnSpc>
                        <a:spcBef>
                          <a:spcPts val="120"/>
                        </a:spcBef>
                      </a:pPr>
                      <a:r>
                        <a:rPr sz="800" b="1" spc="-20" dirty="0">
                          <a:latin typeface="Trebuchet MS"/>
                          <a:cs typeface="Trebuchet MS"/>
                        </a:rPr>
                        <a:t>Hours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034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650" spc="-45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Prepared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submission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3rd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Annual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Report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Staffing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Sexual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Assault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3.5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39090" algn="l"/>
                        </a:tabLst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235.00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250190" algn="l"/>
                        </a:tabLst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822.50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0979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650" spc="-45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6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-65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650" spc="-70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Sexual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Assault and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second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policing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3.5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39090" algn="l"/>
                        </a:tabLst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235.00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250825" algn="l"/>
                        </a:tabLst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822.50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0979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650" spc="-45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14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reseached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policing</a:t>
                      </a:r>
                      <a:r>
                        <a:rPr sz="6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staffing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39090" algn="l"/>
                        </a:tabLst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235.00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250825" algn="l"/>
                        </a:tabLst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470.00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034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650" spc="-45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24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Reviewed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reseached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policing</a:t>
                      </a:r>
                      <a:r>
                        <a:rPr sz="6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staffing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2.5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39090" algn="l"/>
                        </a:tabLst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235.00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50825" algn="l"/>
                        </a:tabLst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587.50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0979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650" spc="-45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26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650" spc="-65" dirty="0">
                          <a:latin typeface="Arial"/>
                          <a:cs typeface="Arial"/>
                        </a:rPr>
                        <a:t>BPD, </a:t>
                      </a:r>
                      <a:r>
                        <a:rPr sz="650" spc="-70" dirty="0">
                          <a:latin typeface="Arial"/>
                          <a:cs typeface="Arial"/>
                        </a:rPr>
                        <a:t>DOJ,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MT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Staffing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2.5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339090" algn="l"/>
                        </a:tabLst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235.00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250825" algn="l"/>
                        </a:tabLst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587.50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1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6350" algn="r">
                        <a:lnSpc>
                          <a:spcPts val="750"/>
                        </a:lnSpc>
                        <a:spcBef>
                          <a:spcPts val="25"/>
                        </a:spcBef>
                      </a:pPr>
                      <a:r>
                        <a:rPr sz="650" b="1" spc="-55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65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710"/>
                        </a:lnSpc>
                        <a:spcBef>
                          <a:spcPts val="65"/>
                        </a:spcBef>
                      </a:pPr>
                      <a:r>
                        <a:rPr sz="650" dirty="0">
                          <a:latin typeface="Trebuchet MS"/>
                          <a:cs typeface="Trebuchet MS"/>
                        </a:rPr>
                        <a:t>14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750"/>
                        </a:lnSpc>
                        <a:spcBef>
                          <a:spcPts val="25"/>
                        </a:spcBef>
                      </a:pPr>
                      <a:r>
                        <a:rPr sz="650" b="1" spc="-55" dirty="0">
                          <a:latin typeface="Trebuchet MS"/>
                          <a:cs typeface="Trebuchet MS"/>
                        </a:rPr>
                        <a:t>TOTAL: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750"/>
                        </a:lnSpc>
                        <a:spcBef>
                          <a:spcPts val="25"/>
                        </a:spcBef>
                        <a:tabLst>
                          <a:tab pos="184785" algn="l"/>
                        </a:tabLst>
                      </a:pPr>
                      <a:r>
                        <a:rPr sz="65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50" b="1" spc="-55" dirty="0">
                          <a:latin typeface="Trebuchet MS"/>
                          <a:cs typeface="Trebuchet MS"/>
                        </a:rPr>
                        <a:t>3,290.00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5080" algn="r">
                        <a:lnSpc>
                          <a:spcPts val="750"/>
                        </a:lnSpc>
                        <a:spcBef>
                          <a:spcPts val="25"/>
                        </a:spcBef>
                      </a:pPr>
                      <a:r>
                        <a:rPr sz="650" b="1" spc="-5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65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65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ts val="750"/>
                        </a:lnSpc>
                        <a:spcBef>
                          <a:spcPts val="25"/>
                        </a:spcBef>
                      </a:pPr>
                      <a:r>
                        <a:rPr sz="650" b="1" dirty="0">
                          <a:latin typeface="Trebuchet MS"/>
                          <a:cs typeface="Trebuchet MS"/>
                        </a:rPr>
                        <a:t>0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3040">
                <a:tc gridSpan="12">
                  <a:txBody>
                    <a:bodyPr/>
                    <a:lstStyle/>
                    <a:p>
                      <a:pPr marL="28575">
                        <a:lnSpc>
                          <a:spcPts val="1420"/>
                        </a:lnSpc>
                      </a:pPr>
                      <a:r>
                        <a:rPr sz="1200" spc="-20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1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20675">
                        <a:lnSpc>
                          <a:spcPts val="750"/>
                        </a:lnSpc>
                        <a:spcBef>
                          <a:spcPts val="25"/>
                        </a:spcBef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650" b="1" spc="-55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65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30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96875">
                        <a:lnSpc>
                          <a:spcPts val="750"/>
                        </a:lnSpc>
                        <a:spcBef>
                          <a:spcPts val="25"/>
                        </a:spcBef>
                      </a:pPr>
                      <a:r>
                        <a:rPr sz="65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65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530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650" b="1" spc="-30" dirty="0">
                          <a:latin typeface="Trebuchet MS"/>
                          <a:cs typeface="Trebuchet MS"/>
                        </a:rPr>
                        <a:t>Date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7907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650" b="1" spc="-35" dirty="0">
                          <a:latin typeface="Trebuchet MS"/>
                          <a:cs typeface="Trebuchet MS"/>
                        </a:rPr>
                        <a:t>Category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Vendor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650" b="1" spc="-30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650" b="1" spc="-3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65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35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1844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650" b="1" spc="-4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650" b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25" dirty="0">
                          <a:latin typeface="Trebuchet MS"/>
                          <a:cs typeface="Trebuchet MS"/>
                        </a:rPr>
                        <a:t>Day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650" b="1" spc="-3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65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55" dirty="0">
                          <a:latin typeface="Trebuchet MS"/>
                          <a:cs typeface="Trebuchet MS"/>
                        </a:rPr>
                        <a:t>+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  <a:p>
                      <a:pPr marL="29845" marR="15240" indent="635" algn="ctr">
                        <a:lnSpc>
                          <a:spcPct val="112300"/>
                        </a:lnSpc>
                      </a:pPr>
                      <a:r>
                        <a:rPr sz="650" b="1" spc="-3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65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40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650" b="1" spc="-3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65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30" dirty="0">
                          <a:latin typeface="Trebuchet MS"/>
                          <a:cs typeface="Trebuchet MS"/>
                        </a:rPr>
                        <a:t>Guidelines  </a:t>
                      </a:r>
                      <a:r>
                        <a:rPr sz="65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650" b="1" spc="-2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650" b="1" spc="-50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650" b="1" spc="-35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650" b="1" spc="-30" dirty="0">
                          <a:latin typeface="Trebuchet MS"/>
                          <a:cs typeface="Trebuchet MS"/>
                        </a:rPr>
                        <a:t>day)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84455" marR="69215" indent="27305">
                        <a:lnSpc>
                          <a:spcPct val="112300"/>
                        </a:lnSpc>
                        <a:spcBef>
                          <a:spcPts val="535"/>
                        </a:spcBef>
                      </a:pPr>
                      <a:r>
                        <a:rPr sz="65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Des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650" b="1" spc="5" dirty="0">
                          <a:latin typeface="Trebuchet MS"/>
                          <a:cs typeface="Trebuchet MS"/>
                        </a:rPr>
                        <a:t>rip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650" b="1" spc="5" dirty="0">
                          <a:latin typeface="Trebuchet MS"/>
                          <a:cs typeface="Trebuchet MS"/>
                        </a:rPr>
                        <a:t>io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n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80975" marR="135890" indent="-31115">
                        <a:lnSpc>
                          <a:spcPct val="112300"/>
                        </a:lnSpc>
                        <a:spcBef>
                          <a:spcPts val="535"/>
                        </a:spcBef>
                      </a:pPr>
                      <a:r>
                        <a:rPr sz="650" b="1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650" b="1" spc="5" dirty="0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650" b="1" spc="-40" dirty="0">
                          <a:latin typeface="Trebuchet MS"/>
                          <a:cs typeface="Trebuchet MS"/>
                        </a:rPr>
                        <a:t>Expense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650" b="1" spc="-40" dirty="0">
                          <a:latin typeface="Trebuchet MS"/>
                          <a:cs typeface="Trebuchet MS"/>
                        </a:rPr>
                        <a:t>Total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6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450">
                        <a:latin typeface="Times New Roman"/>
                        <a:cs typeface="Times New Roman"/>
                      </a:endParaRPr>
                    </a:p>
                    <a:p>
                      <a:pPr marL="44450">
                        <a:lnSpc>
                          <a:spcPts val="750"/>
                        </a:lnSpc>
                        <a:tabLst>
                          <a:tab pos="670560" algn="l"/>
                        </a:tabLst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6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450">
                        <a:latin typeface="Times New Roman"/>
                        <a:cs typeface="Times New Roman"/>
                      </a:endParaRPr>
                    </a:p>
                    <a:p>
                      <a:pPr marL="44450">
                        <a:lnSpc>
                          <a:spcPts val="750"/>
                        </a:lnSpc>
                        <a:tabLst>
                          <a:tab pos="670560" algn="l"/>
                        </a:tabLst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1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750"/>
                        </a:lnSpc>
                        <a:spcBef>
                          <a:spcPts val="25"/>
                        </a:spcBef>
                      </a:pPr>
                      <a:r>
                        <a:rPr sz="650" spc="-65" dirty="0">
                          <a:latin typeface="Arial"/>
                          <a:cs typeface="Arial"/>
                        </a:rPr>
                        <a:t>TOTAL: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750"/>
                        </a:lnSpc>
                        <a:spcBef>
                          <a:spcPts val="25"/>
                        </a:spcBef>
                        <a:tabLst>
                          <a:tab pos="670560" algn="l"/>
                        </a:tabLst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1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1125">
                <a:tc>
                  <a:txBody>
                    <a:bodyPr/>
                    <a:lstStyle/>
                    <a:p>
                      <a:pPr marR="5715" algn="r">
                        <a:lnSpc>
                          <a:spcPts val="755"/>
                        </a:lnSpc>
                        <a:spcBef>
                          <a:spcPts val="20"/>
                        </a:spcBef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650" b="1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Time: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755"/>
                        </a:lnSpc>
                        <a:spcBef>
                          <a:spcPts val="20"/>
                        </a:spcBef>
                        <a:tabLst>
                          <a:tab pos="322580" algn="l"/>
                        </a:tabLst>
                      </a:pPr>
                      <a:r>
                        <a:rPr sz="65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50" b="1" spc="-55" dirty="0">
                          <a:latin typeface="Trebuchet MS"/>
                          <a:cs typeface="Trebuchet MS"/>
                        </a:rPr>
                        <a:t>3,290.00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1125">
                <a:tc>
                  <a:txBody>
                    <a:bodyPr/>
                    <a:lstStyle/>
                    <a:p>
                      <a:pPr marR="5715" algn="r">
                        <a:lnSpc>
                          <a:spcPts val="750"/>
                        </a:lnSpc>
                        <a:spcBef>
                          <a:spcPts val="25"/>
                        </a:spcBef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65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4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750"/>
                        </a:lnSpc>
                        <a:spcBef>
                          <a:spcPts val="25"/>
                        </a:spcBef>
                        <a:tabLst>
                          <a:tab pos="511175" algn="l"/>
                        </a:tabLst>
                      </a:pPr>
                      <a:r>
                        <a:rPr sz="65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50" b="1" spc="-40" dirty="0">
                          <a:latin typeface="Trebuchet MS"/>
                          <a:cs typeface="Trebuchet MS"/>
                        </a:rPr>
                        <a:t>-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1125">
                <a:tc>
                  <a:txBody>
                    <a:bodyPr/>
                    <a:lstStyle/>
                    <a:p>
                      <a:pPr marR="5715" algn="r">
                        <a:lnSpc>
                          <a:spcPts val="750"/>
                        </a:lnSpc>
                        <a:spcBef>
                          <a:spcPts val="25"/>
                        </a:spcBef>
                      </a:pPr>
                      <a:r>
                        <a:rPr sz="650" b="1" spc="-5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750"/>
                        </a:lnSpc>
                        <a:spcBef>
                          <a:spcPts val="25"/>
                        </a:spcBef>
                        <a:tabLst>
                          <a:tab pos="322580" algn="l"/>
                        </a:tabLst>
                      </a:pPr>
                      <a:r>
                        <a:rPr sz="65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50" b="1" spc="-55" dirty="0">
                          <a:latin typeface="Trebuchet MS"/>
                          <a:cs typeface="Trebuchet MS"/>
                        </a:rPr>
                        <a:t>3,290.00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1125">
                <a:tc>
                  <a:txBody>
                    <a:bodyPr/>
                    <a:lstStyle/>
                    <a:p>
                      <a:pPr marR="5080" algn="r">
                        <a:lnSpc>
                          <a:spcPts val="750"/>
                        </a:lnSpc>
                        <a:spcBef>
                          <a:spcPts val="25"/>
                        </a:spcBef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65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25" dirty="0">
                          <a:latin typeface="Trebuchet MS"/>
                          <a:cs typeface="Trebuchet MS"/>
                        </a:rPr>
                        <a:t>Hours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ts val="75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b="1" spc="-30" dirty="0">
                          <a:latin typeface="Trebuchet MS"/>
                          <a:cs typeface="Trebuchet MS"/>
                        </a:rPr>
                        <a:t>INITIALS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7635">
                <a:tc gridSpan="4">
                  <a:txBody>
                    <a:bodyPr/>
                    <a:lstStyle/>
                    <a:p>
                      <a:pPr marL="22225">
                        <a:lnSpc>
                          <a:spcPts val="905"/>
                        </a:lnSpc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here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signify </a:t>
                      </a:r>
                      <a:r>
                        <a:rPr sz="800" spc="1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invoice are</a:t>
                      </a:r>
                      <a:r>
                        <a:rPr sz="8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accurate: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650" spc="-45" dirty="0">
                          <a:latin typeface="Arial"/>
                          <a:cs typeface="Arial"/>
                        </a:rPr>
                        <a:t>NMJ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6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697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9083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29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30990" y="851839"/>
          <a:ext cx="9766297" cy="5286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0720"/>
                <a:gridCol w="611505"/>
                <a:gridCol w="791844"/>
                <a:gridCol w="2423160"/>
                <a:gridCol w="735329"/>
                <a:gridCol w="562610"/>
                <a:gridCol w="518160"/>
                <a:gridCol w="591184"/>
                <a:gridCol w="756920"/>
                <a:gridCol w="1139825"/>
                <a:gridCol w="466090"/>
                <a:gridCol w="488950"/>
              </a:tblGrid>
              <a:tr h="153670">
                <a:tc gridSpan="3">
                  <a:txBody>
                    <a:bodyPr/>
                    <a:lstStyle/>
                    <a:p>
                      <a:pPr marL="31750">
                        <a:lnSpc>
                          <a:spcPts val="1115"/>
                        </a:lnSpc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000" spc="-7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Monitor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600" b="1" spc="-30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133350">
                <a:tc gridSpan="2">
                  <a:txBody>
                    <a:bodyPr/>
                    <a:lstStyle/>
                    <a:p>
                      <a:pPr marL="28575">
                        <a:lnSpc>
                          <a:spcPts val="950"/>
                        </a:lnSpc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85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900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box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6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spreadsheet.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7480">
                <a:tc gridSpan="2">
                  <a:txBody>
                    <a:bodyPr/>
                    <a:lstStyle/>
                    <a:p>
                      <a:pPr marL="31750">
                        <a:lnSpc>
                          <a:spcPts val="1135"/>
                        </a:lnSpc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0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95" dirty="0">
                          <a:latin typeface="Arial"/>
                          <a:cs typeface="Arial"/>
                        </a:rPr>
                        <a:t>21202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0955">
                        <a:lnSpc>
                          <a:spcPts val="715"/>
                        </a:lnSpc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"Sample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below.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035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0955">
                        <a:lnSpc>
                          <a:spcPts val="675"/>
                        </a:lnSpc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(8)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day,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even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(8)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day,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inevitably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20955" marR="27940">
                        <a:lnSpc>
                          <a:spcPct val="111700"/>
                        </a:lnSpc>
                      </a:pPr>
                      <a:r>
                        <a:rPr sz="600" spc="-10" dirty="0">
                          <a:latin typeface="Arial"/>
                          <a:cs typeface="Arial"/>
                        </a:rPr>
                        <a:t>will.</a:t>
                      </a:r>
                      <a:r>
                        <a:rPr sz="600" spc="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authorize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but will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above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8 hours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should be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600" spc="-6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6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"unbilled."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82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0955">
                        <a:lnSpc>
                          <a:spcPts val="595"/>
                        </a:lnSpc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4.</a:t>
                      </a:r>
                      <a:r>
                        <a:rPr sz="600" spc="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-35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600" b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non-reimbursable.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5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00355">
                        <a:lnSpc>
                          <a:spcPts val="810"/>
                        </a:lnSpc>
                      </a:pPr>
                      <a:r>
                        <a:rPr sz="750" spc="-4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OF: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5"/>
                        </a:lnSpc>
                      </a:pPr>
                      <a:r>
                        <a:rPr sz="750" b="1" i="1" u="sng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3020" marR="22225" algn="ctr">
                        <a:lnSpc>
                          <a:spcPct val="107300"/>
                        </a:lnSpc>
                        <a:spcBef>
                          <a:spcPts val="340"/>
                        </a:spcBef>
                      </a:pPr>
                      <a:r>
                        <a:rPr sz="550" spc="-2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5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25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550" spc="-2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5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20" dirty="0">
                          <a:latin typeface="Arial"/>
                          <a:cs typeface="Arial"/>
                        </a:rPr>
                        <a:t>before 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550" spc="-30" dirty="0">
                          <a:latin typeface="Arial"/>
                          <a:cs typeface="Arial"/>
                        </a:rPr>
                        <a:t>spreadsheet.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40640" marR="27940" algn="ctr">
                        <a:lnSpc>
                          <a:spcPct val="107300"/>
                        </a:lnSpc>
                      </a:pPr>
                      <a:r>
                        <a:rPr sz="550" spc="-4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5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other 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info 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550" spc="-20" dirty="0">
                          <a:latin typeface="Arial"/>
                          <a:cs typeface="Arial"/>
                        </a:rPr>
                        <a:t>self-  populate.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43180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5.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Please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sure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expenses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meet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listed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Billing 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tab.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58140">
                        <a:lnSpc>
                          <a:spcPts val="844"/>
                        </a:lnSpc>
                      </a:pPr>
                      <a:r>
                        <a:rPr sz="750" spc="-4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BY: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840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Mears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3180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box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it.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750" spc="-4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7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SUBMITTED: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1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7/3/2019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3180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2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Aden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Rosenthal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any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questions.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ts val="1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EAR: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915"/>
                        </a:lnSpc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3180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450">
                        <a:latin typeface="Times New Roman"/>
                        <a:cs typeface="Times New Roman"/>
                      </a:endParaRPr>
                    </a:p>
                    <a:p>
                      <a:pPr marL="861694">
                        <a:lnSpc>
                          <a:spcPct val="100000"/>
                        </a:lnSpc>
                      </a:pPr>
                      <a:r>
                        <a:rPr sz="650" b="1" i="1" spc="-55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650" b="1" i="1" spc="-45" dirty="0">
                          <a:latin typeface="Arial"/>
                          <a:cs typeface="Arial"/>
                        </a:rPr>
                        <a:t> Description: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516255">
                <a:tc gridSpan="12">
                  <a:txBody>
                    <a:bodyPr/>
                    <a:lstStyle/>
                    <a:p>
                      <a:pPr marL="1311910">
                        <a:lnSpc>
                          <a:spcPts val="725"/>
                        </a:lnSpc>
                      </a:pPr>
                      <a:r>
                        <a:rPr sz="65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2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10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25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10" dirty="0">
                          <a:latin typeface="Trebuchet MS"/>
                          <a:cs typeface="Trebuchet MS"/>
                        </a:rPr>
                        <a:t>Ms.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  <a:p>
                      <a:pPr marL="131191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650" i="1" spc="-3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20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2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40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6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1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3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10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6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2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6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i="1" spc="-15" dirty="0">
                          <a:latin typeface="Trebuchet MS"/>
                          <a:cs typeface="Trebuchet MS"/>
                        </a:rPr>
                        <a:t>1123455.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6530">
                <a:tc gridSpan="12">
                  <a:txBody>
                    <a:bodyPr/>
                    <a:lstStyle/>
                    <a:p>
                      <a:pPr marL="30480">
                        <a:lnSpc>
                          <a:spcPts val="1290"/>
                        </a:lnSpc>
                      </a:pPr>
                      <a:r>
                        <a:rPr sz="110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7804"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750" b="1" spc="-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75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spc="-30" dirty="0">
                          <a:latin typeface="Trebuchet MS"/>
                          <a:cs typeface="Trebuchet MS"/>
                        </a:rPr>
                        <a:t>of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508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750" b="1" spc="-20" dirty="0">
                          <a:latin typeface="Trebuchet MS"/>
                          <a:cs typeface="Trebuchet MS"/>
                        </a:rPr>
                        <a:t>Day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508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750" b="1" spc="-35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750" b="1" spc="-30" dirty="0">
                          <a:latin typeface="Trebuchet MS"/>
                          <a:cs typeface="Trebuchet MS"/>
                        </a:rPr>
                        <a:t>Hours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508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750" b="1" spc="-35" dirty="0">
                          <a:latin typeface="Trebuchet MS"/>
                          <a:cs typeface="Trebuchet MS"/>
                        </a:rPr>
                        <a:t>Rate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508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Total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82550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6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45" dirty="0">
                          <a:latin typeface="Trebuchet MS"/>
                          <a:cs typeface="Trebuchet MS"/>
                        </a:rPr>
                        <a:t>Time)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565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4780" marR="85725" indent="-40005">
                        <a:lnSpc>
                          <a:spcPct val="111700"/>
                        </a:lnSpc>
                      </a:pPr>
                      <a:r>
                        <a:rPr sz="600" b="1" dirty="0">
                          <a:latin typeface="Trebuchet MS"/>
                          <a:cs typeface="Trebuchet MS"/>
                        </a:rPr>
                        <a:t>Unb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ille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d  </a:t>
                      </a:r>
                      <a:r>
                        <a:rPr sz="600" b="1" spc="-30" dirty="0">
                          <a:latin typeface="Trebuchet MS"/>
                          <a:cs typeface="Trebuchet MS"/>
                        </a:rPr>
                        <a:t>Hours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50" dirty="0">
                          <a:latin typeface="Arial"/>
                          <a:cs typeface="Arial"/>
                        </a:rPr>
                        <a:t>June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6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65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comment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semi-annual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report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.3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1686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36854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305.50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50" dirty="0">
                          <a:latin typeface="Arial"/>
                          <a:cs typeface="Arial"/>
                        </a:rPr>
                        <a:t>June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15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105" dirty="0">
                          <a:latin typeface="Arial"/>
                          <a:cs typeface="Arial"/>
                        </a:rPr>
                        <a:t>SSA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Review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.8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1686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36854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423.00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50" dirty="0">
                          <a:latin typeface="Arial"/>
                          <a:cs typeface="Arial"/>
                        </a:rPr>
                        <a:t>June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30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00" spc="-105" dirty="0">
                          <a:latin typeface="Arial"/>
                          <a:cs typeface="Arial"/>
                        </a:rPr>
                        <a:t>SSA</a:t>
                      </a:r>
                      <a:r>
                        <a:rPr sz="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emails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.5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1686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235.00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236854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117.50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3810" algn="r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spc="-55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6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30" dirty="0">
                          <a:latin typeface="Trebuchet MS"/>
                          <a:cs typeface="Trebuchet MS"/>
                        </a:rPr>
                        <a:t>HOURS: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spc="-5" dirty="0">
                          <a:latin typeface="Trebuchet MS"/>
                          <a:cs typeface="Trebuchet MS"/>
                        </a:rPr>
                        <a:t>3.6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spc="-55" dirty="0">
                          <a:latin typeface="Trebuchet MS"/>
                          <a:cs typeface="Trebuchet MS"/>
                        </a:rPr>
                        <a:t>TOTAL: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680"/>
                        </a:lnSpc>
                        <a:spcBef>
                          <a:spcPts val="20"/>
                        </a:spcBef>
                        <a:tabLst>
                          <a:tab pos="233679" algn="l"/>
                        </a:tabLst>
                      </a:pPr>
                      <a:r>
                        <a:rPr sz="6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00" b="1" spc="-55" dirty="0">
                          <a:latin typeface="Trebuchet MS"/>
                          <a:cs typeface="Trebuchet MS"/>
                        </a:rPr>
                        <a:t>846.00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dirty="0">
                          <a:latin typeface="Trebuchet MS"/>
                          <a:cs typeface="Trebuchet MS"/>
                        </a:rPr>
                        <a:t>0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 gridSpan="12">
                  <a:txBody>
                    <a:bodyPr/>
                    <a:lstStyle/>
                    <a:p>
                      <a:pPr marL="30480">
                        <a:lnSpc>
                          <a:spcPts val="1290"/>
                        </a:lnSpc>
                      </a:pPr>
                      <a:r>
                        <a:rPr sz="1100" spc="-1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99085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spc="-25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600" b="1" spc="-55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6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66395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600" b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25" dirty="0">
                          <a:latin typeface="Trebuchet MS"/>
                          <a:cs typeface="Trebuchet MS"/>
                        </a:rPr>
                        <a:t>MEALS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07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5240" algn="ctr">
                        <a:lnSpc>
                          <a:spcPct val="100000"/>
                        </a:lnSpc>
                      </a:pPr>
                      <a:r>
                        <a:rPr sz="600" b="1" spc="-30" dirty="0">
                          <a:latin typeface="Trebuchet MS"/>
                          <a:cs typeface="Trebuchet MS"/>
                        </a:rPr>
                        <a:t>Date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69545">
                        <a:lnSpc>
                          <a:spcPct val="100000"/>
                        </a:lnSpc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Category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600" b="1" spc="-30" dirty="0">
                          <a:latin typeface="Trebuchet MS"/>
                          <a:cs typeface="Trebuchet MS"/>
                        </a:rPr>
                        <a:t>Vendor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826769">
                        <a:lnSpc>
                          <a:spcPct val="100000"/>
                        </a:lnSpc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Comments (if</a:t>
                      </a:r>
                      <a:r>
                        <a:rPr sz="6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03200">
                        <a:lnSpc>
                          <a:spcPct val="100000"/>
                        </a:lnSpc>
                      </a:pPr>
                      <a:r>
                        <a:rPr sz="600" b="1" spc="-4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6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25" dirty="0">
                          <a:latin typeface="Trebuchet MS"/>
                          <a:cs typeface="Trebuchet MS"/>
                        </a:rPr>
                        <a:t>Day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600" b="1" spc="-10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6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55" dirty="0">
                          <a:latin typeface="Trebuchet MS"/>
                          <a:cs typeface="Trebuchet MS"/>
                        </a:rPr>
                        <a:t>+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  <a:p>
                      <a:pPr marL="34925" marR="16510" indent="1270" algn="ctr">
                        <a:lnSpc>
                          <a:spcPct val="111700"/>
                        </a:lnSpc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6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600" b="1" spc="-35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6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35" dirty="0">
                          <a:latin typeface="Trebuchet MS"/>
                          <a:cs typeface="Trebuchet MS"/>
                        </a:rPr>
                        <a:t>Guidelines  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600" b="1" spc="-25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600" b="1" spc="-5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600" b="1" spc="-30" dirty="0">
                          <a:latin typeface="Trebuchet MS"/>
                          <a:cs typeface="Trebuchet MS"/>
                        </a:rPr>
                        <a:t>day)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83185" marR="64135" indent="22860">
                        <a:lnSpc>
                          <a:spcPct val="111700"/>
                        </a:lnSpc>
                        <a:spcBef>
                          <a:spcPts val="450"/>
                        </a:spcBef>
                      </a:pPr>
                      <a:r>
                        <a:rPr sz="6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600" b="1" spc="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scr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71450" marR="122555" indent="-29209">
                        <a:lnSpc>
                          <a:spcPct val="111700"/>
                        </a:lnSpc>
                        <a:spcBef>
                          <a:spcPts val="450"/>
                        </a:spcBef>
                      </a:pPr>
                      <a:r>
                        <a:rPr sz="6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al  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Expense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Total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spc="-65" dirty="0">
                          <a:latin typeface="Arial"/>
                          <a:cs typeface="Arial"/>
                        </a:rPr>
                        <a:t>TOTAL: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ts val="680"/>
                        </a:lnSpc>
                        <a:spcBef>
                          <a:spcPts val="20"/>
                        </a:spcBef>
                        <a:tabLst>
                          <a:tab pos="575945" algn="l"/>
                        </a:tabLst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-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>
                  <a:txBody>
                    <a:bodyPr/>
                    <a:lstStyle/>
                    <a:p>
                      <a:pPr marR="2540" algn="r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spc="-3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6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50" dirty="0">
                          <a:latin typeface="Trebuchet MS"/>
                          <a:cs typeface="Trebuchet MS"/>
                        </a:rPr>
                        <a:t>Time: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680"/>
                        </a:lnSpc>
                        <a:spcBef>
                          <a:spcPts val="20"/>
                        </a:spcBef>
                        <a:tabLst>
                          <a:tab pos="362585" algn="l"/>
                        </a:tabLst>
                      </a:pPr>
                      <a:r>
                        <a:rPr sz="6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00" b="1" spc="-55" dirty="0">
                          <a:latin typeface="Trebuchet MS"/>
                          <a:cs typeface="Trebuchet MS"/>
                        </a:rPr>
                        <a:t>846.00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>
                  <a:txBody>
                    <a:bodyPr/>
                    <a:lstStyle/>
                    <a:p>
                      <a:pPr marR="2540" algn="r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spc="-3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6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680"/>
                        </a:lnSpc>
                        <a:spcBef>
                          <a:spcPts val="20"/>
                        </a:spcBef>
                        <a:tabLst>
                          <a:tab pos="474345" algn="l"/>
                        </a:tabLst>
                      </a:pPr>
                      <a:r>
                        <a:rPr sz="6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00" b="1" spc="-40" dirty="0">
                          <a:latin typeface="Trebuchet MS"/>
                          <a:cs typeface="Trebuchet MS"/>
                        </a:rPr>
                        <a:t>-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>
                  <a:txBody>
                    <a:bodyPr/>
                    <a:lstStyle/>
                    <a:p>
                      <a:pPr marR="2540" algn="r">
                        <a:lnSpc>
                          <a:spcPts val="680"/>
                        </a:lnSpc>
                        <a:spcBef>
                          <a:spcPts val="25"/>
                        </a:spcBef>
                      </a:pPr>
                      <a:r>
                        <a:rPr sz="600" b="1" dirty="0">
                          <a:latin typeface="Trebuchet MS"/>
                          <a:cs typeface="Trebuchet MS"/>
                        </a:rPr>
                        <a:t>TOT</a:t>
                      </a:r>
                      <a:r>
                        <a:rPr sz="600" b="1" spc="-5" dirty="0">
                          <a:latin typeface="Trebuchet MS"/>
                          <a:cs typeface="Trebuchet MS"/>
                        </a:rPr>
                        <a:t>AL</a:t>
                      </a:r>
                      <a:r>
                        <a:rPr sz="600" b="1" dirty="0">
                          <a:latin typeface="Trebuchet MS"/>
                          <a:cs typeface="Trebuchet MS"/>
                        </a:rPr>
                        <a:t>: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680"/>
                        </a:lnSpc>
                        <a:spcBef>
                          <a:spcPts val="25"/>
                        </a:spcBef>
                        <a:tabLst>
                          <a:tab pos="362585" algn="l"/>
                        </a:tabLst>
                      </a:pPr>
                      <a:r>
                        <a:rPr sz="6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00" b="1" spc="-55" dirty="0">
                          <a:latin typeface="Trebuchet MS"/>
                          <a:cs typeface="Trebuchet MS"/>
                        </a:rPr>
                        <a:t>846.00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>
                  <a:txBody>
                    <a:bodyPr/>
                    <a:lstStyle/>
                    <a:p>
                      <a:pPr marR="3175" algn="r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60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30" dirty="0">
                          <a:latin typeface="Trebuchet MS"/>
                          <a:cs typeface="Trebuchet MS"/>
                        </a:rPr>
                        <a:t>Hours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680"/>
                        </a:lnSpc>
                        <a:spcBef>
                          <a:spcPts val="20"/>
                        </a:spcBef>
                      </a:pPr>
                      <a:r>
                        <a:rPr sz="6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1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00" b="1" spc="-30" dirty="0">
                          <a:latin typeface="Trebuchet MS"/>
                          <a:cs typeface="Trebuchet MS"/>
                        </a:rPr>
                        <a:t>INITIALS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205">
                <a:tc gridSpan="4">
                  <a:txBody>
                    <a:bodyPr/>
                    <a:lstStyle/>
                    <a:p>
                      <a:pPr marL="24130">
                        <a:lnSpc>
                          <a:spcPts val="815"/>
                        </a:lnSpc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750" spc="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7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are accurate: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600" spc="-55" dirty="0">
                          <a:latin typeface="Arial"/>
                          <a:cs typeface="Arial"/>
                        </a:rPr>
                        <a:t>TLM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6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698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45883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30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1763" y="688785"/>
          <a:ext cx="10417803" cy="63087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6610"/>
                <a:gridCol w="733425"/>
                <a:gridCol w="509904"/>
                <a:gridCol w="2799715"/>
                <a:gridCol w="882014"/>
                <a:gridCol w="675004"/>
                <a:gridCol w="621664"/>
                <a:gridCol w="708659"/>
                <a:gridCol w="806450"/>
                <a:gridCol w="718184"/>
                <a:gridCol w="560070"/>
                <a:gridCol w="586104"/>
              </a:tblGrid>
              <a:tr h="183515">
                <a:tc gridSpan="4">
                  <a:txBody>
                    <a:bodyPr/>
                    <a:lstStyle/>
                    <a:p>
                      <a:pPr marL="31750">
                        <a:lnSpc>
                          <a:spcPts val="1350"/>
                        </a:lnSpc>
                      </a:pPr>
                      <a:r>
                        <a:rPr sz="1150" spc="-1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5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" dirty="0">
                          <a:latin typeface="Arial"/>
                          <a:cs typeface="Arial"/>
                        </a:rPr>
                        <a:t>Monitor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b="1" spc="-25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167640">
                <a:tc gridSpan="2">
                  <a:txBody>
                    <a:bodyPr/>
                    <a:lstStyle/>
                    <a:p>
                      <a:pPr marL="29845">
                        <a:lnSpc>
                          <a:spcPts val="1215"/>
                        </a:lnSpc>
                      </a:pPr>
                      <a:r>
                        <a:rPr sz="1050" spc="-55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050" spc="-105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050" spc="-75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05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15" dirty="0">
                          <a:latin typeface="Arial"/>
                          <a:cs typeface="Arial"/>
                        </a:rPr>
                        <a:t>900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rate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1300">
                <a:tc gridSpan="2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150" spc="-1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2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90" dirty="0">
                          <a:latin typeface="Arial"/>
                          <a:cs typeface="Arial"/>
                        </a:rPr>
                        <a:t>21202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2225">
                        <a:lnSpc>
                          <a:spcPts val="785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"Sample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6512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2225">
                        <a:lnSpc>
                          <a:spcPts val="8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(8)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day,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even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(8)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day,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2225" marR="31750">
                        <a:lnSpc>
                          <a:spcPct val="1143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must authorize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billed in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but 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should be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"unbilled."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367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2225">
                        <a:lnSpc>
                          <a:spcPts val="8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is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non-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2225">
                        <a:lnSpc>
                          <a:spcPts val="819"/>
                        </a:lnSpc>
                        <a:spcBef>
                          <a:spcPts val="120"/>
                        </a:spcBef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reimbursable.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 gridSpan="3">
                  <a:txBody>
                    <a:bodyPr/>
                    <a:lstStyle/>
                    <a:p>
                      <a:pPr marL="720725">
                        <a:lnSpc>
                          <a:spcPts val="1000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00"/>
                        </a:lnSpc>
                      </a:pPr>
                      <a:r>
                        <a:rPr sz="900" spc="-6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735" marR="25400" indent="1270" algn="ctr">
                        <a:lnSpc>
                          <a:spcPct val="110000"/>
                        </a:lnSpc>
                        <a:spcBef>
                          <a:spcPts val="390"/>
                        </a:spcBef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6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spreadsheet.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7625" marR="34290" algn="ctr">
                        <a:lnSpc>
                          <a:spcPct val="110000"/>
                        </a:lnSpc>
                      </a:pPr>
                      <a:r>
                        <a:rPr sz="650" spc="-50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other 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info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populate.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953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Please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sure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expenses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meet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listed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Billing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tab.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46050">
                <a:tc gridSpan="3">
                  <a:txBody>
                    <a:bodyPr/>
                    <a:lstStyle/>
                    <a:p>
                      <a:pPr marL="792480">
                        <a:lnSpc>
                          <a:spcPts val="990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 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019"/>
                        </a:lnSpc>
                      </a:pPr>
                      <a:r>
                        <a:rPr sz="1050" spc="-50" dirty="0">
                          <a:latin typeface="Arial"/>
                          <a:cs typeface="Arial"/>
                        </a:rPr>
                        <a:t>O'Toole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953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you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0180">
                <a:tc gridSpan="3">
                  <a:txBody>
                    <a:bodyPr/>
                    <a:lstStyle/>
                    <a:p>
                      <a:pPr marL="1113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210"/>
                        </a:lnSpc>
                      </a:pPr>
                      <a:r>
                        <a:rPr sz="1050" spc="-10" dirty="0">
                          <a:latin typeface="Arial"/>
                          <a:cs typeface="Arial"/>
                        </a:rPr>
                        <a:t>7/2/2019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953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Deputy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0180">
                <a:tc gridSpan="3">
                  <a:txBody>
                    <a:bodyPr/>
                    <a:lstStyle/>
                    <a:p>
                      <a:pPr marR="16510" algn="r">
                        <a:lnSpc>
                          <a:spcPts val="1210"/>
                        </a:lnSpc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05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50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50" dirty="0">
                          <a:latin typeface="Arial"/>
                          <a:cs typeface="Arial"/>
                        </a:rPr>
                        <a:t>: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210"/>
                        </a:lnSpc>
                      </a:pPr>
                      <a:r>
                        <a:rPr sz="1050" spc="-50" dirty="0">
                          <a:latin typeface="Arial"/>
                          <a:cs typeface="Arial"/>
                        </a:rPr>
                        <a:t>2019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953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26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00" b="1" i="1" spc="-75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800" b="1" i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65" dirty="0">
                          <a:latin typeface="Arial"/>
                          <a:cs typeface="Arial"/>
                        </a:rPr>
                        <a:t>Description: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21030">
                <a:tc gridSpan="12">
                  <a:txBody>
                    <a:bodyPr/>
                    <a:lstStyle/>
                    <a:p>
                      <a:pPr marL="1569720">
                        <a:lnSpc>
                          <a:spcPts val="869"/>
                        </a:lnSpc>
                      </a:pPr>
                      <a:r>
                        <a:rPr sz="800" i="1" spc="-4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800" i="1" spc="-60" dirty="0">
                          <a:latin typeface="Trebuchet MS"/>
                          <a:cs typeface="Trebuchet MS"/>
                        </a:rPr>
                        <a:t> for </a:t>
                      </a:r>
                      <a:r>
                        <a:rPr sz="800" i="1" spc="-3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i="1" spc="-50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8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i="1" spc="-45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8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i="1" spc="-5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8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i="1" spc="-20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8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i="1" spc="-4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8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i="1" spc="-45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8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i="1" spc="-55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8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i="1" spc="-4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8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i="1" spc="-55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8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i="1" spc="-60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800" i="1" spc="-50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8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i="1" spc="-5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80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i="1" spc="-50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8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i="1" spc="-50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80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i="1" spc="-55" dirty="0">
                          <a:latin typeface="Trebuchet MS"/>
                          <a:cs typeface="Trebuchet MS"/>
                        </a:rPr>
                        <a:t>meet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1569720" marR="4072254">
                        <a:lnSpc>
                          <a:spcPct val="107200"/>
                        </a:lnSpc>
                      </a:pPr>
                      <a:r>
                        <a:rPr sz="800" i="1" spc="-5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800" i="1" spc="-20" dirty="0">
                          <a:latin typeface="Trebuchet MS"/>
                          <a:cs typeface="Trebuchet MS"/>
                        </a:rPr>
                        <a:t>Ms. </a:t>
                      </a:r>
                      <a:r>
                        <a:rPr sz="800" i="1" spc="-45" dirty="0">
                          <a:latin typeface="Trebuchet MS"/>
                          <a:cs typeface="Trebuchet MS"/>
                        </a:rPr>
                        <a:t>Williams </a:t>
                      </a:r>
                      <a:r>
                        <a:rPr sz="800" i="1" spc="-60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800" i="1" spc="-30" dirty="0">
                          <a:latin typeface="Trebuchet MS"/>
                          <a:cs typeface="Trebuchet MS"/>
                        </a:rPr>
                        <a:t>changes </a:t>
                      </a:r>
                      <a:r>
                        <a:rPr sz="800" i="1" spc="-50" dirty="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800" i="1" spc="-45" dirty="0">
                          <a:latin typeface="Trebuchet MS"/>
                          <a:cs typeface="Trebuchet MS"/>
                        </a:rPr>
                        <a:t>compliance </a:t>
                      </a:r>
                      <a:r>
                        <a:rPr sz="800" i="1" spc="-60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800" i="1" spc="-45" dirty="0">
                          <a:latin typeface="Trebuchet MS"/>
                          <a:cs typeface="Trebuchet MS"/>
                        </a:rPr>
                        <a:t>copied </a:t>
                      </a:r>
                      <a:r>
                        <a:rPr sz="800" i="1" spc="-40" dirty="0">
                          <a:latin typeface="Trebuchet MS"/>
                          <a:cs typeface="Trebuchet MS"/>
                        </a:rPr>
                        <a:t>use </a:t>
                      </a:r>
                      <a:r>
                        <a:rPr sz="800" i="1" spc="-55" dirty="0">
                          <a:latin typeface="Trebuchet MS"/>
                          <a:cs typeface="Trebuchet MS"/>
                        </a:rPr>
                        <a:t>of force reports; </a:t>
                      </a:r>
                      <a:r>
                        <a:rPr sz="800" i="1" spc="-50" dirty="0">
                          <a:latin typeface="Trebuchet MS"/>
                          <a:cs typeface="Trebuchet MS"/>
                        </a:rPr>
                        <a:t>reviewed </a:t>
                      </a:r>
                      <a:r>
                        <a:rPr sz="800" i="1" spc="-20" dirty="0">
                          <a:latin typeface="Trebuchet MS"/>
                          <a:cs typeface="Trebuchet MS"/>
                        </a:rPr>
                        <a:t>UNDF </a:t>
                      </a:r>
                      <a:r>
                        <a:rPr sz="800" i="1" spc="-50" dirty="0">
                          <a:latin typeface="Trebuchet MS"/>
                          <a:cs typeface="Trebuchet MS"/>
                        </a:rPr>
                        <a:t>reports </a:t>
                      </a:r>
                      <a:r>
                        <a:rPr sz="800" i="1" spc="-30" dirty="0">
                          <a:latin typeface="Trebuchet MS"/>
                          <a:cs typeface="Trebuchet MS"/>
                        </a:rPr>
                        <a:t>1123454 and  </a:t>
                      </a:r>
                      <a:r>
                        <a:rPr sz="800" i="1" spc="-40" dirty="0">
                          <a:latin typeface="Trebuchet MS"/>
                          <a:cs typeface="Trebuchet MS"/>
                        </a:rPr>
                        <a:t>1123455.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1454">
                <a:tc gridSpan="12">
                  <a:txBody>
                    <a:bodyPr/>
                    <a:lstStyle/>
                    <a:p>
                      <a:pPr marL="30480">
                        <a:lnSpc>
                          <a:spcPts val="1540"/>
                        </a:lnSpc>
                      </a:pPr>
                      <a:r>
                        <a:rPr sz="1300" spc="-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3685">
                <a:tc>
                  <a:txBody>
                    <a:bodyPr/>
                    <a:lstStyle/>
                    <a:p>
                      <a:pPr marL="18415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b="1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3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628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b="1" spc="-25" dirty="0">
                          <a:latin typeface="Trebuchet MS"/>
                          <a:cs typeface="Trebuchet MS"/>
                        </a:rPr>
                        <a:t>Day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628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b="1" spc="-4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71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628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b="1" spc="-4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628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628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46990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b="1" spc="-3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(Unbilled</a:t>
                      </a:r>
                      <a:r>
                        <a:rPr sz="9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5" dirty="0">
                          <a:latin typeface="Trebuchet MS"/>
                          <a:cs typeface="Trebuchet MS"/>
                        </a:rPr>
                        <a:t>Time)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71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990"/>
                        </a:lnSpc>
                      </a:pPr>
                      <a:r>
                        <a:rPr sz="900" b="1" spc="-40" dirty="0">
                          <a:latin typeface="Trebuchet MS"/>
                          <a:cs typeface="Trebuchet MS"/>
                        </a:rPr>
                        <a:t>Unbilled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 marL="141605">
                        <a:lnSpc>
                          <a:spcPts val="960"/>
                        </a:lnSpc>
                        <a:spcBef>
                          <a:spcPts val="105"/>
                        </a:spcBef>
                      </a:pPr>
                      <a:r>
                        <a:rPr sz="9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17145" algn="ctr">
                        <a:lnSpc>
                          <a:spcPts val="835"/>
                        </a:lnSpc>
                        <a:spcBef>
                          <a:spcPts val="2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835"/>
                        </a:lnSpc>
                        <a:spcBef>
                          <a:spcPts val="2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ts val="835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Internal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Training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835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25"/>
                        </a:spcBef>
                        <a:tabLst>
                          <a:tab pos="38163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835"/>
                        </a:lnSpc>
                        <a:spcBef>
                          <a:spcPts val="25"/>
                        </a:spcBef>
                        <a:tabLst>
                          <a:tab pos="28638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352.50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L="17145" algn="ctr">
                        <a:lnSpc>
                          <a:spcPts val="835"/>
                        </a:lnSpc>
                        <a:spcBef>
                          <a:spcPts val="2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835"/>
                        </a:lnSpc>
                        <a:spcBef>
                          <a:spcPts val="2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ts val="835"/>
                        </a:lnSpc>
                        <a:spcBef>
                          <a:spcPts val="2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updated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training matrix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call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835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25"/>
                        </a:spcBef>
                        <a:tabLst>
                          <a:tab pos="38163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835"/>
                        </a:lnSpc>
                        <a:spcBef>
                          <a:spcPts val="25"/>
                        </a:spcBef>
                        <a:tabLst>
                          <a:tab pos="28638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L="17145" algn="ctr">
                        <a:lnSpc>
                          <a:spcPts val="835"/>
                        </a:lnSpc>
                        <a:spcBef>
                          <a:spcPts val="2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835"/>
                        </a:lnSpc>
                        <a:spcBef>
                          <a:spcPts val="2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ts val="835"/>
                        </a:lnSpc>
                        <a:spcBef>
                          <a:spcPts val="25"/>
                        </a:spcBef>
                      </a:pPr>
                      <a:r>
                        <a:rPr sz="700" spc="-65" dirty="0">
                          <a:latin typeface="Arial"/>
                          <a:cs typeface="Arial"/>
                        </a:rPr>
                        <a:t>Assess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tool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case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reviews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835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25"/>
                        </a:spcBef>
                        <a:tabLst>
                          <a:tab pos="38163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835"/>
                        </a:lnSpc>
                        <a:spcBef>
                          <a:spcPts val="25"/>
                        </a:spcBef>
                        <a:tabLst>
                          <a:tab pos="28638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282.00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17145" algn="ctr">
                        <a:lnSpc>
                          <a:spcPts val="835"/>
                        </a:lnSpc>
                        <a:spcBef>
                          <a:spcPts val="2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835"/>
                        </a:lnSpc>
                        <a:spcBef>
                          <a:spcPts val="2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ts val="835"/>
                        </a:lnSpc>
                        <a:spcBef>
                          <a:spcPts val="2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Final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case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review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835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25"/>
                        </a:spcBef>
                        <a:tabLst>
                          <a:tab pos="38163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835"/>
                        </a:lnSpc>
                        <a:spcBef>
                          <a:spcPts val="25"/>
                        </a:spcBef>
                        <a:tabLst>
                          <a:tab pos="28638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423.00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17145" algn="ctr">
                        <a:lnSpc>
                          <a:spcPts val="835"/>
                        </a:lnSpc>
                        <a:spcBef>
                          <a:spcPts val="25"/>
                        </a:spcBef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835"/>
                        </a:lnSpc>
                        <a:spcBef>
                          <a:spcPts val="2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ts val="835"/>
                        </a:lnSpc>
                        <a:spcBef>
                          <a:spcPts val="25"/>
                        </a:spcBef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Case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review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835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25"/>
                        </a:spcBef>
                        <a:tabLst>
                          <a:tab pos="38163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235.00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835"/>
                        </a:lnSpc>
                        <a:spcBef>
                          <a:spcPts val="25"/>
                        </a:spcBef>
                        <a:tabLst>
                          <a:tab pos="28638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799.00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8255" algn="r">
                        <a:lnSpc>
                          <a:spcPts val="819"/>
                        </a:lnSpc>
                        <a:spcBef>
                          <a:spcPts val="35"/>
                        </a:spcBef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7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5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825"/>
                        </a:lnSpc>
                        <a:spcBef>
                          <a:spcPts val="35"/>
                        </a:spcBef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9.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9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825"/>
                        </a:lnSpc>
                        <a:spcBef>
                          <a:spcPts val="35"/>
                        </a:spcBef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825"/>
                        </a:lnSpc>
                        <a:spcBef>
                          <a:spcPts val="35"/>
                        </a:spcBef>
                        <a:tabLst>
                          <a:tab pos="213360" algn="l"/>
                        </a:tabLst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2,326.50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254760">
                        <a:lnSpc>
                          <a:spcPts val="819"/>
                        </a:lnSpc>
                        <a:spcBef>
                          <a:spcPts val="35"/>
                        </a:spcBef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5" dirty="0">
                          <a:latin typeface="Trebuchet MS"/>
                          <a:cs typeface="Trebuchet MS"/>
                        </a:rPr>
                        <a:t>HOURS: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825"/>
                        </a:lnSpc>
                        <a:spcBef>
                          <a:spcPts val="35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1454">
                <a:tc gridSpan="12">
                  <a:txBody>
                    <a:bodyPr/>
                    <a:lstStyle/>
                    <a:p>
                      <a:pPr marL="30480">
                        <a:lnSpc>
                          <a:spcPts val="1540"/>
                        </a:lnSpc>
                      </a:pPr>
                      <a:r>
                        <a:rPr sz="1300" spc="-21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2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56870">
                        <a:lnSpc>
                          <a:spcPts val="819"/>
                        </a:lnSpc>
                        <a:spcBef>
                          <a:spcPts val="35"/>
                        </a:spcBef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38150">
                        <a:lnSpc>
                          <a:spcPts val="819"/>
                        </a:lnSpc>
                        <a:spcBef>
                          <a:spcPts val="35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607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700" b="1" spc="-2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Category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Vendor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5240" algn="ctr">
                        <a:lnSpc>
                          <a:spcPct val="100000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42570">
                        <a:lnSpc>
                          <a:spcPct val="100000"/>
                        </a:lnSpc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40005" marR="22225" indent="1905" algn="ctr">
                        <a:lnSpc>
                          <a:spcPct val="114300"/>
                        </a:lnSpc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Guidelines  cap </a:t>
                      </a:r>
                      <a:r>
                        <a:rPr sz="700" b="1" spc="-25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98425" marR="80645" indent="27305">
                        <a:lnSpc>
                          <a:spcPct val="114300"/>
                        </a:lnSpc>
                        <a:spcBef>
                          <a:spcPts val="540"/>
                        </a:spcBef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03200" marR="151765" indent="-33655">
                        <a:lnSpc>
                          <a:spcPct val="114300"/>
                        </a:lnSpc>
                        <a:spcBef>
                          <a:spcPts val="54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on-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 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25"/>
                        </a:lnSpc>
                        <a:spcBef>
                          <a:spcPts val="600"/>
                        </a:spcBef>
                        <a:tabLst>
                          <a:tab pos="64198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25"/>
                        </a:lnSpc>
                        <a:spcBef>
                          <a:spcPts val="600"/>
                        </a:spcBef>
                        <a:tabLst>
                          <a:tab pos="64198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2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825"/>
                        </a:lnSpc>
                        <a:spcBef>
                          <a:spcPts val="35"/>
                        </a:spcBef>
                      </a:pPr>
                      <a:r>
                        <a:rPr sz="700" spc="-65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25"/>
                        </a:lnSpc>
                        <a:spcBef>
                          <a:spcPts val="35"/>
                        </a:spcBef>
                        <a:tabLst>
                          <a:tab pos="641985" algn="l"/>
                        </a:tabLst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285">
                <a:tc>
                  <a:txBody>
                    <a:bodyPr/>
                    <a:lstStyle/>
                    <a:p>
                      <a:pPr marR="7620" algn="r">
                        <a:lnSpc>
                          <a:spcPts val="819"/>
                        </a:lnSpc>
                        <a:spcBef>
                          <a:spcPts val="35"/>
                        </a:spcBef>
                      </a:pPr>
                      <a:r>
                        <a:rPr sz="700" b="1" spc="-2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19"/>
                        </a:lnSpc>
                        <a:spcBef>
                          <a:spcPts val="35"/>
                        </a:spcBef>
                        <a:tabLst>
                          <a:tab pos="364490" algn="l"/>
                        </a:tabLst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2,326.50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>
                  <a:txBody>
                    <a:bodyPr/>
                    <a:lstStyle/>
                    <a:p>
                      <a:pPr marR="7620" algn="r">
                        <a:lnSpc>
                          <a:spcPts val="825"/>
                        </a:lnSpc>
                        <a:spcBef>
                          <a:spcPts val="35"/>
                        </a:spcBef>
                      </a:pPr>
                      <a:r>
                        <a:rPr sz="700" b="1" spc="-2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25"/>
                        </a:lnSpc>
                        <a:spcBef>
                          <a:spcPts val="35"/>
                        </a:spcBef>
                        <a:tabLst>
                          <a:tab pos="567055" algn="l"/>
                        </a:tabLst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-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285">
                <a:tc>
                  <a:txBody>
                    <a:bodyPr/>
                    <a:lstStyle/>
                    <a:p>
                      <a:pPr marR="8255" algn="r">
                        <a:lnSpc>
                          <a:spcPts val="825"/>
                        </a:lnSpc>
                        <a:spcBef>
                          <a:spcPts val="35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25"/>
                        </a:lnSpc>
                        <a:spcBef>
                          <a:spcPts val="35"/>
                        </a:spcBef>
                        <a:tabLst>
                          <a:tab pos="364490" algn="l"/>
                        </a:tabLst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2,326.50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285">
                <a:tc>
                  <a:txBody>
                    <a:bodyPr/>
                    <a:lstStyle/>
                    <a:p>
                      <a:pPr marR="6985" algn="r">
                        <a:lnSpc>
                          <a:spcPts val="825"/>
                        </a:lnSpc>
                        <a:spcBef>
                          <a:spcPts val="35"/>
                        </a:spcBef>
                      </a:pPr>
                      <a:r>
                        <a:rPr sz="700" b="1" spc="-3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ts val="825"/>
                        </a:lnSpc>
                        <a:spcBef>
                          <a:spcPts val="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0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700" b="1" spc="-25" dirty="0">
                          <a:latin typeface="Trebuchet MS"/>
                          <a:cs typeface="Trebuchet MS"/>
                        </a:rPr>
                        <a:t>INITIALS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0335">
                <a:tc gridSpan="4">
                  <a:txBody>
                    <a:bodyPr/>
                    <a:lstStyle/>
                    <a:p>
                      <a:pPr marL="24130">
                        <a:lnSpc>
                          <a:spcPts val="100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accurate: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700" spc="-50" dirty="0">
                          <a:latin typeface="Arial"/>
                          <a:cs typeface="Arial"/>
                        </a:rPr>
                        <a:t>KMO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6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697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9083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31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8291" y="243747"/>
            <a:ext cx="1521460" cy="295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3565" marR="5080" indent="-571500">
              <a:lnSpc>
                <a:spcPct val="110700"/>
              </a:lnSpc>
              <a:spcBef>
                <a:spcPts val="95"/>
              </a:spcBef>
            </a:pPr>
            <a:r>
              <a:rPr sz="800" spc="-25" dirty="0">
                <a:latin typeface="Trebuchet MS"/>
                <a:cs typeface="Trebuchet MS"/>
              </a:rPr>
              <a:t>Baltimore </a:t>
            </a:r>
            <a:r>
              <a:rPr sz="800" spc="-20" dirty="0">
                <a:latin typeface="Trebuchet MS"/>
                <a:cs typeface="Trebuchet MS"/>
              </a:rPr>
              <a:t>Consent </a:t>
            </a:r>
            <a:r>
              <a:rPr sz="800" spc="-25" dirty="0">
                <a:latin typeface="Trebuchet MS"/>
                <a:cs typeface="Trebuchet MS"/>
              </a:rPr>
              <a:t>Decree</a:t>
            </a:r>
            <a:r>
              <a:rPr sz="800" spc="-155" dirty="0">
                <a:latin typeface="Trebuchet MS"/>
                <a:cs typeface="Trebuchet MS"/>
              </a:rPr>
              <a:t> </a:t>
            </a:r>
            <a:r>
              <a:rPr sz="800" spc="5" dirty="0">
                <a:latin typeface="Trebuchet MS"/>
                <a:cs typeface="Trebuchet MS"/>
              </a:rPr>
              <a:t>Monitor  </a:t>
            </a:r>
            <a:r>
              <a:rPr sz="800" spc="-15" dirty="0">
                <a:latin typeface="Trebuchet MS"/>
                <a:cs typeface="Trebuchet MS"/>
              </a:rPr>
              <a:t>INVOICE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07089" y="1752091"/>
            <a:ext cx="7620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0" dirty="0">
                <a:latin typeface="Trebuchet MS"/>
                <a:cs typeface="Trebuchet MS"/>
              </a:rPr>
              <a:t>a</a:t>
            </a:r>
            <a:endParaRPr sz="800"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3172" y="681240"/>
          <a:ext cx="12002767" cy="6236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965"/>
                <a:gridCol w="894080"/>
                <a:gridCol w="3383279"/>
                <a:gridCol w="1067435"/>
                <a:gridCol w="818514"/>
                <a:gridCol w="752475"/>
                <a:gridCol w="2704465"/>
                <a:gridCol w="676909"/>
                <a:gridCol w="715645"/>
              </a:tblGrid>
              <a:tr h="1213485">
                <a:tc gridSpan="9">
                  <a:txBody>
                    <a:bodyPr/>
                    <a:lstStyle/>
                    <a:p>
                      <a:pPr marL="43180">
                        <a:lnSpc>
                          <a:spcPts val="1490"/>
                        </a:lnSpc>
                        <a:spcBef>
                          <a:spcPts val="90"/>
                        </a:spcBef>
                        <a:tabLst>
                          <a:tab pos="7179945" algn="l"/>
                        </a:tabLst>
                      </a:pPr>
                      <a:r>
                        <a:rPr sz="1350" spc="-45" dirty="0">
                          <a:latin typeface="Verdana"/>
                          <a:cs typeface="Verdana"/>
                        </a:rPr>
                        <a:t>Baltimore </a:t>
                      </a:r>
                      <a:r>
                        <a:rPr sz="1350" spc="-30" dirty="0">
                          <a:latin typeface="Verdana"/>
                          <a:cs typeface="Verdana"/>
                        </a:rPr>
                        <a:t>Consent</a:t>
                      </a:r>
                      <a:r>
                        <a:rPr sz="1350" spc="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350" spc="-35" dirty="0">
                          <a:latin typeface="Verdana"/>
                          <a:cs typeface="Verdana"/>
                        </a:rPr>
                        <a:t>Decree</a:t>
                      </a:r>
                      <a:r>
                        <a:rPr sz="135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350" spc="-35" dirty="0">
                          <a:latin typeface="Verdana"/>
                          <a:cs typeface="Verdana"/>
                        </a:rPr>
                        <a:t>Monitor	</a:t>
                      </a:r>
                      <a:r>
                        <a:rPr sz="1200" b="1" spc="-37" baseline="45138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200" baseline="45138">
                        <a:latin typeface="Trebuchet MS"/>
                        <a:cs typeface="Trebuchet MS"/>
                      </a:endParaRPr>
                    </a:p>
                    <a:p>
                      <a:pPr marL="40640">
                        <a:lnSpc>
                          <a:spcPts val="1235"/>
                        </a:lnSpc>
                        <a:tabLst>
                          <a:tab pos="7179945" algn="l"/>
                        </a:tabLst>
                      </a:pPr>
                      <a:r>
                        <a:rPr sz="1800" spc="60" baseline="-13888" dirty="0">
                          <a:latin typeface="Verdana"/>
                          <a:cs typeface="Verdana"/>
                        </a:rPr>
                        <a:t>750 </a:t>
                      </a:r>
                      <a:r>
                        <a:rPr sz="1800" spc="-104" baseline="-13888" dirty="0">
                          <a:latin typeface="Verdana"/>
                          <a:cs typeface="Verdana"/>
                        </a:rPr>
                        <a:t>E. </a:t>
                      </a:r>
                      <a:r>
                        <a:rPr sz="1800" spc="-30" baseline="-13888" dirty="0">
                          <a:latin typeface="Verdana"/>
                          <a:cs typeface="Verdana"/>
                        </a:rPr>
                        <a:t>Pratt,</a:t>
                      </a:r>
                      <a:r>
                        <a:rPr sz="1800" spc="-22" baseline="-13888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spc="-30" baseline="-13888" dirty="0">
                          <a:latin typeface="Verdana"/>
                          <a:cs typeface="Verdana"/>
                        </a:rPr>
                        <a:t>Ste </a:t>
                      </a:r>
                      <a:r>
                        <a:rPr sz="1800" spc="60" baseline="-13888" dirty="0">
                          <a:latin typeface="Verdana"/>
                          <a:cs typeface="Verdana"/>
                        </a:rPr>
                        <a:t>900	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1.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Complete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blue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box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left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first.</a:t>
                      </a:r>
                      <a:r>
                        <a:rPr sz="800" spc="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This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will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cause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0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rate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information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populate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the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43180">
                        <a:lnSpc>
                          <a:spcPts val="1540"/>
                        </a:lnSpc>
                        <a:tabLst>
                          <a:tab pos="7179945" algn="l"/>
                        </a:tabLst>
                      </a:pPr>
                      <a:r>
                        <a:rPr sz="2025" spc="-75" baseline="-26748" dirty="0">
                          <a:latin typeface="Verdana"/>
                          <a:cs typeface="Verdana"/>
                        </a:rPr>
                        <a:t>Baltimore,</a:t>
                      </a:r>
                      <a:r>
                        <a:rPr sz="2025" spc="-37" baseline="-26748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2025" spc="-135" baseline="-26748" dirty="0">
                          <a:latin typeface="Verdana"/>
                          <a:cs typeface="Verdana"/>
                        </a:rPr>
                        <a:t>MD</a:t>
                      </a:r>
                      <a:r>
                        <a:rPr sz="2025" spc="-37" baseline="-26748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2025" spc="60" baseline="-26748" dirty="0">
                          <a:latin typeface="Verdana"/>
                          <a:cs typeface="Verdana"/>
                        </a:rPr>
                        <a:t>21202	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2.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Enter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descriptions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0" dirty="0">
                          <a:latin typeface="Trebuchet MS"/>
                          <a:cs typeface="Trebuchet MS"/>
                        </a:rPr>
                        <a:t>hours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dirty="0">
                          <a:latin typeface="Trebuchet MS"/>
                          <a:cs typeface="Trebuchet MS"/>
                        </a:rPr>
                        <a:t>"Time"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portion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matrix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consistent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0" dirty="0">
                          <a:latin typeface="Trebuchet MS"/>
                          <a:cs typeface="Trebuchet MS"/>
                        </a:rPr>
                        <a:t>"Sample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Description"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2646045" algn="ctr">
                        <a:lnSpc>
                          <a:spcPts val="869"/>
                        </a:lnSpc>
                      </a:pPr>
                      <a:r>
                        <a:rPr sz="800" spc="-35" dirty="0">
                          <a:latin typeface="Trebuchet MS"/>
                          <a:cs typeface="Trebuchet MS"/>
                        </a:rPr>
                        <a:t>below.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7283450" indent="-103505">
                        <a:lnSpc>
                          <a:spcPts val="875"/>
                        </a:lnSpc>
                        <a:buAutoNum type="arabicPeriod" startAt="3"/>
                        <a:tabLst>
                          <a:tab pos="7284084" algn="l"/>
                        </a:tabLst>
                      </a:pPr>
                      <a:r>
                        <a:rPr sz="800" spc="-20" dirty="0">
                          <a:latin typeface="Trebuchet MS"/>
                          <a:cs typeface="Trebuchet MS"/>
                        </a:rPr>
                        <a:t>You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may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bill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more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than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eight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(8)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0" dirty="0">
                          <a:latin typeface="Trebuchet MS"/>
                          <a:cs typeface="Trebuchet MS"/>
                        </a:rPr>
                        <a:t>hours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day,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even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if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5" dirty="0">
                          <a:latin typeface="Trebuchet MS"/>
                          <a:cs typeface="Trebuchet MS"/>
                        </a:rPr>
                        <a:t>you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work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more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than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eight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(8)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0" dirty="0">
                          <a:latin typeface="Trebuchet MS"/>
                          <a:cs typeface="Trebuchet MS"/>
                        </a:rPr>
                        <a:t>hours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day,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which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7179945" marR="180340">
                        <a:lnSpc>
                          <a:spcPct val="110700"/>
                        </a:lnSpc>
                      </a:pPr>
                      <a:r>
                        <a:rPr sz="800" spc="-5" dirty="0">
                          <a:latin typeface="Trebuchet MS"/>
                          <a:cs typeface="Trebuchet MS"/>
                        </a:rPr>
                        <a:t>you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inevitably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will.</a:t>
                      </a:r>
                      <a:r>
                        <a:rPr sz="800" spc="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Leadership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must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authorize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more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than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eight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0" dirty="0">
                          <a:latin typeface="Trebuchet MS"/>
                          <a:cs typeface="Trebuchet MS"/>
                        </a:rPr>
                        <a:t>hours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billed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day,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itemized,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but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will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5" dirty="0">
                          <a:latin typeface="Trebuchet MS"/>
                          <a:cs typeface="Trebuchet MS"/>
                        </a:rPr>
                        <a:t>do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5" dirty="0">
                          <a:latin typeface="Trebuchet MS"/>
                          <a:cs typeface="Trebuchet MS"/>
                        </a:rPr>
                        <a:t>so 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sparingly.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All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time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above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dirty="0">
                          <a:latin typeface="Trebuchet MS"/>
                          <a:cs typeface="Trebuchet MS"/>
                        </a:rPr>
                        <a:t>8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0" dirty="0">
                          <a:latin typeface="Trebuchet MS"/>
                          <a:cs typeface="Trebuchet MS"/>
                        </a:rPr>
                        <a:t>hours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day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should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be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reflected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"unbilled."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7307580" indent="-127635">
                        <a:lnSpc>
                          <a:spcPct val="100000"/>
                        </a:lnSpc>
                        <a:spcBef>
                          <a:spcPts val="260"/>
                        </a:spcBef>
                        <a:buAutoNum type="arabicPeriod" startAt="4"/>
                        <a:tabLst>
                          <a:tab pos="7308215" algn="l"/>
                        </a:tabLst>
                      </a:pPr>
                      <a:r>
                        <a:rPr sz="800" spc="-20" dirty="0">
                          <a:latin typeface="Trebuchet MS"/>
                          <a:cs typeface="Trebuchet MS"/>
                        </a:rPr>
                        <a:t>You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may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25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800" b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bill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time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spent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traveling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0" dirty="0">
                          <a:latin typeface="Trebuchet MS"/>
                          <a:cs typeface="Trebuchet MS"/>
                        </a:rPr>
                        <a:t>or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from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Baltimore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0" dirty="0">
                          <a:latin typeface="Trebuchet MS"/>
                          <a:cs typeface="Trebuchet MS"/>
                        </a:rPr>
                        <a:t>or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anywhere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else.</a:t>
                      </a:r>
                      <a:r>
                        <a:rPr sz="800" spc="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time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non-reimburs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925">
                <a:tc gridSpan="2">
                  <a:txBody>
                    <a:bodyPr/>
                    <a:lstStyle/>
                    <a:p>
                      <a:pPr marL="287655">
                        <a:lnSpc>
                          <a:spcPts val="1180"/>
                        </a:lnSpc>
                      </a:pPr>
                      <a:r>
                        <a:rPr sz="1050" spc="-85" dirty="0">
                          <a:latin typeface="Verdana"/>
                          <a:cs typeface="Verdana"/>
                        </a:rPr>
                        <a:t>INVOICE </a:t>
                      </a:r>
                      <a:r>
                        <a:rPr sz="1050" spc="-65" dirty="0">
                          <a:latin typeface="Verdana"/>
                          <a:cs typeface="Verdana"/>
                        </a:rPr>
                        <a:t>FOR </a:t>
                      </a:r>
                      <a:r>
                        <a:rPr sz="1050" spc="-50" dirty="0">
                          <a:latin typeface="Verdana"/>
                          <a:cs typeface="Verdana"/>
                        </a:rPr>
                        <a:t>MONTH</a:t>
                      </a:r>
                      <a:r>
                        <a:rPr sz="1050" spc="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050" spc="-85" dirty="0">
                          <a:latin typeface="Verdana"/>
                          <a:cs typeface="Verdana"/>
                        </a:rPr>
                        <a:t>OF:</a:t>
                      </a:r>
                      <a:endParaRPr sz="105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ts val="1180"/>
                        </a:lnSpc>
                      </a:pPr>
                      <a:r>
                        <a:rPr sz="1050" b="1" i="1" u="sng" spc="-120" dirty="0">
                          <a:uFill>
                            <a:solidFill>
                              <a:srgbClr val="000000"/>
                            </a:solidFill>
                          </a:uFill>
                          <a:latin typeface="Verdana"/>
                          <a:cs typeface="Verdana"/>
                        </a:rPr>
                        <a:t>June</a:t>
                      </a:r>
                      <a:endParaRPr sz="105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5720" marR="37465" indent="2540" algn="ctr">
                        <a:lnSpc>
                          <a:spcPct val="117600"/>
                        </a:lnSpc>
                        <a:spcBef>
                          <a:spcPts val="420"/>
                        </a:spcBef>
                      </a:pPr>
                      <a:r>
                        <a:rPr sz="750" spc="-40" dirty="0">
                          <a:latin typeface="Trebuchet MS"/>
                          <a:cs typeface="Trebuchet MS"/>
                        </a:rPr>
                        <a:t>Complete </a:t>
                      </a:r>
                      <a:r>
                        <a:rPr sz="750" spc="-30" dirty="0">
                          <a:latin typeface="Trebuchet MS"/>
                          <a:cs typeface="Trebuchet MS"/>
                        </a:rPr>
                        <a:t>these  four </a:t>
                      </a:r>
                      <a:r>
                        <a:rPr sz="750" spc="-45" dirty="0">
                          <a:latin typeface="Trebuchet MS"/>
                          <a:cs typeface="Trebuchet MS"/>
                        </a:rPr>
                        <a:t>cells</a:t>
                      </a:r>
                      <a:r>
                        <a:rPr sz="750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-35" dirty="0">
                          <a:latin typeface="Trebuchet MS"/>
                          <a:cs typeface="Trebuchet MS"/>
                        </a:rPr>
                        <a:t>before  starting  spreadsheet.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55880" marR="43180" algn="ctr">
                        <a:lnSpc>
                          <a:spcPct val="117600"/>
                        </a:lnSpc>
                      </a:pPr>
                      <a:r>
                        <a:rPr sz="750" spc="-30" dirty="0">
                          <a:latin typeface="Trebuchet MS"/>
                          <a:cs typeface="Trebuchet MS"/>
                        </a:rPr>
                        <a:t>Rates </a:t>
                      </a:r>
                      <a:r>
                        <a:rPr sz="750" spc="-2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spc="-30" dirty="0">
                          <a:latin typeface="Trebuchet MS"/>
                          <a:cs typeface="Trebuchet MS"/>
                        </a:rPr>
                        <a:t>other  info </a:t>
                      </a:r>
                      <a:r>
                        <a:rPr sz="750" spc="-45" dirty="0">
                          <a:latin typeface="Trebuchet MS"/>
                          <a:cs typeface="Trebuchet MS"/>
                        </a:rPr>
                        <a:t>will </a:t>
                      </a:r>
                      <a:r>
                        <a:rPr sz="750" spc="-40" dirty="0">
                          <a:latin typeface="Trebuchet MS"/>
                          <a:cs typeface="Trebuchet MS"/>
                        </a:rPr>
                        <a:t>self-  populate.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533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1"/>
                    </a:solidFill>
                  </a:tcPr>
                </a:tc>
                <a:tc rowSpan="4" gridSpan="5">
                  <a:txBody>
                    <a:bodyPr/>
                    <a:lstStyle/>
                    <a:p>
                      <a:pPr marL="948690" indent="-103505">
                        <a:lnSpc>
                          <a:spcPts val="950"/>
                        </a:lnSpc>
                        <a:buAutoNum type="arabicPeriod" startAt="5"/>
                        <a:tabLst>
                          <a:tab pos="949325" algn="l"/>
                        </a:tabLst>
                      </a:pPr>
                      <a:r>
                        <a:rPr sz="800" spc="-25" dirty="0">
                          <a:latin typeface="Trebuchet MS"/>
                          <a:cs typeface="Trebuchet MS"/>
                        </a:rPr>
                        <a:t>Please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make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sure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all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expenses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Guidelines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listed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Billing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Guidelines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tab.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948690" indent="-103505">
                        <a:lnSpc>
                          <a:spcPct val="100000"/>
                        </a:lnSpc>
                        <a:spcBef>
                          <a:spcPts val="315"/>
                        </a:spcBef>
                        <a:buAutoNum type="arabicPeriod" startAt="5"/>
                        <a:tabLst>
                          <a:tab pos="949325" algn="l"/>
                        </a:tabLst>
                      </a:pPr>
                      <a:r>
                        <a:rPr sz="800" spc="10" dirty="0">
                          <a:latin typeface="Trebuchet MS"/>
                          <a:cs typeface="Trebuchet MS"/>
                        </a:rPr>
                        <a:t>Do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forget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initial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box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attesting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accuracy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this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statement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before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5" dirty="0">
                          <a:latin typeface="Trebuchet MS"/>
                          <a:cs typeface="Trebuchet MS"/>
                        </a:rPr>
                        <a:t>you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submit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60" dirty="0">
                          <a:latin typeface="Trebuchet MS"/>
                          <a:cs typeface="Trebuchet MS"/>
                        </a:rPr>
                        <a:t>it.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948690" indent="-103505">
                        <a:lnSpc>
                          <a:spcPct val="100000"/>
                        </a:lnSpc>
                        <a:spcBef>
                          <a:spcPts val="375"/>
                        </a:spcBef>
                        <a:buAutoNum type="arabicPeriod" startAt="5"/>
                        <a:tabLst>
                          <a:tab pos="949325" algn="l"/>
                        </a:tabLst>
                      </a:pPr>
                      <a:r>
                        <a:rPr sz="800" spc="10" dirty="0">
                          <a:latin typeface="Trebuchet MS"/>
                          <a:cs typeface="Trebuchet MS"/>
                        </a:rPr>
                        <a:t>Do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hesitate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call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Deputy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5" dirty="0">
                          <a:latin typeface="Trebuchet MS"/>
                          <a:cs typeface="Trebuchet MS"/>
                        </a:rPr>
                        <a:t>Monitors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Hassan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0" dirty="0">
                          <a:latin typeface="Trebuchet MS"/>
                          <a:cs typeface="Trebuchet MS"/>
                        </a:rPr>
                        <a:t>Aden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0" dirty="0">
                          <a:latin typeface="Trebuchet MS"/>
                          <a:cs typeface="Trebuchet MS"/>
                        </a:rPr>
                        <a:t>or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Seth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Rosenthal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any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questions.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910">
                <a:tc gridSpan="2">
                  <a:txBody>
                    <a:bodyPr/>
                    <a:lstStyle/>
                    <a:p>
                      <a:pPr marL="331470">
                        <a:lnSpc>
                          <a:spcPts val="1200"/>
                        </a:lnSpc>
                      </a:pPr>
                      <a:r>
                        <a:rPr sz="1050" spc="-85" dirty="0">
                          <a:latin typeface="Verdana"/>
                          <a:cs typeface="Verdana"/>
                        </a:rPr>
                        <a:t>INVOICE </a:t>
                      </a:r>
                      <a:r>
                        <a:rPr sz="1050" spc="-70" dirty="0">
                          <a:latin typeface="Verdana"/>
                          <a:cs typeface="Verdana"/>
                        </a:rPr>
                        <a:t>SUBMITTED</a:t>
                      </a:r>
                      <a:r>
                        <a:rPr sz="105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050" spc="-80" dirty="0">
                          <a:latin typeface="Verdana"/>
                          <a:cs typeface="Verdana"/>
                        </a:rPr>
                        <a:t>BY:</a:t>
                      </a:r>
                      <a:endParaRPr sz="105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1230"/>
                        </a:lnSpc>
                      </a:pPr>
                      <a:r>
                        <a:rPr sz="1200" spc="-45" dirty="0">
                          <a:latin typeface="Trebuchet MS"/>
                          <a:cs typeface="Trebuchet MS"/>
                        </a:rPr>
                        <a:t>Ramsey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33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1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7325">
                <a:tc gridSpan="2">
                  <a:txBody>
                    <a:bodyPr/>
                    <a:lstStyle/>
                    <a:p>
                      <a:pPr marL="70612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50" spc="-20" dirty="0">
                          <a:latin typeface="Verdana"/>
                          <a:cs typeface="Verdana"/>
                        </a:rPr>
                        <a:t>DATE</a:t>
                      </a:r>
                      <a:r>
                        <a:rPr sz="1050" spc="-7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050" spc="-80" dirty="0">
                          <a:latin typeface="Verdana"/>
                          <a:cs typeface="Verdana"/>
                        </a:rPr>
                        <a:t>SUBMITTED:</a:t>
                      </a:r>
                      <a:endParaRPr sz="1050">
                        <a:latin typeface="Verdana"/>
                        <a:cs typeface="Verdana"/>
                      </a:endParaRPr>
                    </a:p>
                  </a:txBody>
                  <a:tcPr marL="0" marR="0" marT="107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ts val="1375"/>
                        </a:lnSpc>
                      </a:pPr>
                      <a:r>
                        <a:rPr sz="1200" spc="-70" dirty="0">
                          <a:latin typeface="Trebuchet MS"/>
                          <a:cs typeface="Trebuchet MS"/>
                        </a:rPr>
                        <a:t>7/1/19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33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1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7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marL="43878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spc="-60" dirty="0">
                          <a:latin typeface="Verdana"/>
                          <a:cs typeface="Verdana"/>
                        </a:rPr>
                        <a:t>YEAR: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spc="-20" dirty="0">
                          <a:latin typeface="Trebuchet MS"/>
                          <a:cs typeface="Trebuchet MS"/>
                        </a:rPr>
                        <a:t>2019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33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1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24585">
                <a:tc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117850">
                        <a:lnSpc>
                          <a:spcPct val="100000"/>
                        </a:lnSpc>
                      </a:pPr>
                      <a:r>
                        <a:rPr sz="900" b="1" i="1" spc="-55" dirty="0">
                          <a:latin typeface="Trebuchet MS"/>
                          <a:cs typeface="Trebuchet MS"/>
                        </a:rPr>
                        <a:t>Sample</a:t>
                      </a:r>
                      <a:r>
                        <a:rPr sz="900" b="1" i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i="1" spc="-65" dirty="0">
                          <a:latin typeface="Trebuchet MS"/>
                          <a:cs typeface="Trebuchet MS"/>
                        </a:rPr>
                        <a:t>Description: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 marL="1906270" marR="5000625">
                        <a:lnSpc>
                          <a:spcPct val="105000"/>
                        </a:lnSpc>
                      </a:pPr>
                      <a:r>
                        <a:rPr sz="900" i="1" spc="-5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meeting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900" i="1" spc="-15" dirty="0">
                          <a:latin typeface="Trebuchet MS"/>
                          <a:cs typeface="Trebuchet MS"/>
                        </a:rPr>
                        <a:t>BPD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North Division 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DC;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prepare checklist </a:t>
                      </a:r>
                      <a:r>
                        <a:rPr sz="900" i="1" spc="-6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review 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in-service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training;  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meet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900" i="1" spc="-15" dirty="0">
                          <a:latin typeface="Trebuchet MS"/>
                          <a:cs typeface="Trebuchet MS"/>
                        </a:rPr>
                        <a:t>Ms.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Williams 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changes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compliance 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copied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use </a:t>
                      </a:r>
                      <a:r>
                        <a:rPr sz="900" i="1" spc="-60" dirty="0">
                          <a:latin typeface="Trebuchet MS"/>
                          <a:cs typeface="Trebuchet MS"/>
                        </a:rPr>
                        <a:t>of force reports;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reviewed </a:t>
                      </a:r>
                      <a:r>
                        <a:rPr sz="900" i="1" spc="-20" dirty="0">
                          <a:latin typeface="Trebuchet MS"/>
                          <a:cs typeface="Trebuchet MS"/>
                        </a:rPr>
                        <a:t>UNDF 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reports  </a:t>
                      </a:r>
                      <a:r>
                        <a:rPr sz="900" i="1" spc="-20" dirty="0">
                          <a:latin typeface="Trebuchet MS"/>
                          <a:cs typeface="Trebuchet MS"/>
                        </a:rPr>
                        <a:t>1123454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00" i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1123455.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4475">
                <a:tc gridSpan="9">
                  <a:txBody>
                    <a:bodyPr/>
                    <a:lstStyle/>
                    <a:p>
                      <a:pPr marL="38735">
                        <a:lnSpc>
                          <a:spcPts val="1739"/>
                        </a:lnSpc>
                      </a:pPr>
                      <a:r>
                        <a:rPr sz="1500" spc="-20" dirty="0">
                          <a:solidFill>
                            <a:srgbClr val="006100"/>
                          </a:solidFill>
                          <a:latin typeface="Trebuchet MS"/>
                          <a:cs typeface="Trebuchet MS"/>
                        </a:rPr>
                        <a:t>TIME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353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50" b="1" spc="-20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105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b="1" spc="-50" dirty="0">
                          <a:latin typeface="Trebuchet MS"/>
                          <a:cs typeface="Trebuchet MS"/>
                        </a:rPr>
                        <a:t>of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50" b="1" spc="-50" dirty="0">
                          <a:latin typeface="Trebuchet MS"/>
                          <a:cs typeface="Trebuchet MS"/>
                        </a:rPr>
                        <a:t>Day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050" b="1" spc="-65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558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50" b="1" spc="-55" dirty="0">
                          <a:latin typeface="Trebuchet MS"/>
                          <a:cs typeface="Trebuchet MS"/>
                        </a:rPr>
                        <a:t>Hours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50" b="1" spc="-60" dirty="0">
                          <a:latin typeface="Trebuchet MS"/>
                          <a:cs typeface="Trebuchet MS"/>
                        </a:rPr>
                        <a:t>Rate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800" b="1" spc="-35" dirty="0">
                          <a:latin typeface="Trebuchet MS"/>
                          <a:cs typeface="Trebuchet MS"/>
                        </a:rPr>
                        <a:t>Total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851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800" b="1" spc="-30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800" b="1" spc="-35" dirty="0">
                          <a:latin typeface="Trebuchet MS"/>
                          <a:cs typeface="Trebuchet MS"/>
                        </a:rPr>
                        <a:t>(Unbilled</a:t>
                      </a:r>
                      <a:r>
                        <a:rPr sz="8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1615" marR="134620" indent="-56515">
                        <a:lnSpc>
                          <a:spcPct val="110700"/>
                        </a:lnSpc>
                        <a:spcBef>
                          <a:spcPts val="15"/>
                        </a:spcBef>
                      </a:pPr>
                      <a:r>
                        <a:rPr sz="800" b="1" dirty="0">
                          <a:latin typeface="Trebuchet MS"/>
                          <a:cs typeface="Trebuchet MS"/>
                        </a:rPr>
                        <a:t>Unbilled  </a:t>
                      </a:r>
                      <a:r>
                        <a:rPr sz="800" b="1" spc="-25" dirty="0">
                          <a:latin typeface="Trebuchet MS"/>
                          <a:cs typeface="Trebuchet MS"/>
                        </a:rPr>
                        <a:t>Hours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24765" algn="ctr">
                        <a:lnSpc>
                          <a:spcPts val="950"/>
                        </a:lnSpc>
                      </a:pPr>
                      <a:r>
                        <a:rPr sz="800" spc="-40" dirty="0">
                          <a:latin typeface="Trebuchet MS"/>
                          <a:cs typeface="Trebuchet MS"/>
                        </a:rPr>
                        <a:t>June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3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ts val="950"/>
                        </a:lnSpc>
                      </a:pPr>
                      <a:r>
                        <a:rPr sz="800" spc="-30" dirty="0">
                          <a:latin typeface="Trebuchet MS"/>
                          <a:cs typeface="Trebuchet MS"/>
                        </a:rPr>
                        <a:t>Conference 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Call: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Recruitment.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Email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correspondence- </a:t>
                      </a:r>
                      <a:r>
                        <a:rPr sz="800" spc="35" dirty="0">
                          <a:latin typeface="Trebuchet MS"/>
                          <a:cs typeface="Trebuchet MS"/>
                        </a:rPr>
                        <a:t>MT</a:t>
                      </a:r>
                      <a:r>
                        <a:rPr sz="800" spc="-1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related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topics.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29209">
                        <a:lnSpc>
                          <a:spcPts val="935"/>
                        </a:lnSpc>
                        <a:spcBef>
                          <a:spcPts val="100"/>
                        </a:spcBef>
                      </a:pPr>
                      <a:r>
                        <a:rPr sz="800" spc="-20" dirty="0">
                          <a:latin typeface="Trebuchet MS"/>
                          <a:cs typeface="Trebuchet MS"/>
                        </a:rPr>
                        <a:t>Document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review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feedback.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2.3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950"/>
                        </a:lnSpc>
                        <a:tabLst>
                          <a:tab pos="444500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235.00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59055">
                        <a:lnSpc>
                          <a:spcPts val="950"/>
                        </a:lnSpc>
                        <a:tabLst>
                          <a:tab pos="416559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540.50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795">
                <a:tc>
                  <a:txBody>
                    <a:bodyPr/>
                    <a:lstStyle/>
                    <a:p>
                      <a:pPr marL="25400" algn="ctr">
                        <a:lnSpc>
                          <a:spcPts val="950"/>
                        </a:lnSpc>
                      </a:pPr>
                      <a:r>
                        <a:rPr sz="800" spc="-40" dirty="0">
                          <a:latin typeface="Trebuchet MS"/>
                          <a:cs typeface="Trebuchet MS"/>
                        </a:rPr>
                        <a:t>June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4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ts val="950"/>
                        </a:lnSpc>
                      </a:pPr>
                      <a:r>
                        <a:rPr sz="800" spc="-30" dirty="0">
                          <a:latin typeface="Trebuchet MS"/>
                          <a:cs typeface="Trebuchet MS"/>
                        </a:rPr>
                        <a:t>Conference 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Call: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CE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Standing 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Call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Conference 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Call: </a:t>
                      </a:r>
                      <a:r>
                        <a:rPr sz="800" spc="35" dirty="0">
                          <a:latin typeface="Trebuchet MS"/>
                          <a:cs typeface="Trebuchet MS"/>
                        </a:rPr>
                        <a:t>MT</a:t>
                      </a:r>
                      <a:r>
                        <a:rPr sz="800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Leadership. Email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29209">
                        <a:lnSpc>
                          <a:spcPts val="935"/>
                        </a:lnSpc>
                        <a:spcBef>
                          <a:spcPts val="100"/>
                        </a:spcBef>
                      </a:pPr>
                      <a:r>
                        <a:rPr sz="800" spc="-20" dirty="0">
                          <a:latin typeface="Trebuchet MS"/>
                          <a:cs typeface="Trebuchet MS"/>
                        </a:rPr>
                        <a:t>correspondence-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35" dirty="0">
                          <a:latin typeface="Trebuchet MS"/>
                          <a:cs typeface="Trebuchet MS"/>
                        </a:rPr>
                        <a:t>MT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related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topics.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Document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feedback.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3.4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950"/>
                        </a:lnSpc>
                        <a:tabLst>
                          <a:tab pos="444500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235.00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9055">
                        <a:lnSpc>
                          <a:spcPts val="950"/>
                        </a:lnSpc>
                        <a:tabLst>
                          <a:tab pos="416559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799.00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795">
                <a:tc>
                  <a:txBody>
                    <a:bodyPr/>
                    <a:lstStyle/>
                    <a:p>
                      <a:pPr marL="25400" algn="ctr">
                        <a:lnSpc>
                          <a:spcPts val="950"/>
                        </a:lnSpc>
                      </a:pPr>
                      <a:r>
                        <a:rPr sz="800" spc="-40" dirty="0">
                          <a:latin typeface="Trebuchet MS"/>
                          <a:cs typeface="Trebuchet MS"/>
                        </a:rPr>
                        <a:t>June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5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ts val="950"/>
                        </a:lnSpc>
                      </a:pPr>
                      <a:r>
                        <a:rPr sz="800" spc="-30" dirty="0">
                          <a:latin typeface="Trebuchet MS"/>
                          <a:cs typeface="Trebuchet MS"/>
                        </a:rPr>
                        <a:t>Conference 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Call: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Staffing.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Email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correspondence- </a:t>
                      </a:r>
                      <a:r>
                        <a:rPr sz="800" spc="35" dirty="0">
                          <a:latin typeface="Trebuchet MS"/>
                          <a:cs typeface="Trebuchet MS"/>
                        </a:rPr>
                        <a:t>MT</a:t>
                      </a:r>
                      <a:r>
                        <a:rPr sz="800" spc="-1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related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topics.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29209">
                        <a:lnSpc>
                          <a:spcPts val="935"/>
                        </a:lnSpc>
                        <a:spcBef>
                          <a:spcPts val="100"/>
                        </a:spcBef>
                      </a:pPr>
                      <a:r>
                        <a:rPr sz="800" spc="-20" dirty="0">
                          <a:latin typeface="Trebuchet MS"/>
                          <a:cs typeface="Trebuchet MS"/>
                        </a:rPr>
                        <a:t>Document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review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feedback.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1.7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950"/>
                        </a:lnSpc>
                        <a:tabLst>
                          <a:tab pos="444500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235.00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9055">
                        <a:lnSpc>
                          <a:spcPts val="950"/>
                        </a:lnSpc>
                        <a:tabLst>
                          <a:tab pos="416559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399.50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795">
                <a:tc>
                  <a:txBody>
                    <a:bodyPr/>
                    <a:lstStyle/>
                    <a:p>
                      <a:pPr marL="25400" algn="ctr">
                        <a:lnSpc>
                          <a:spcPts val="950"/>
                        </a:lnSpc>
                      </a:pPr>
                      <a:r>
                        <a:rPr sz="800" spc="-40" dirty="0">
                          <a:latin typeface="Trebuchet MS"/>
                          <a:cs typeface="Trebuchet MS"/>
                        </a:rPr>
                        <a:t>June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6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ts val="950"/>
                        </a:lnSpc>
                      </a:pPr>
                      <a:r>
                        <a:rPr sz="800" spc="-35" dirty="0">
                          <a:latin typeface="Trebuchet MS"/>
                          <a:cs typeface="Trebuchet MS"/>
                        </a:rPr>
                        <a:t>Email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correspondence-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35" dirty="0">
                          <a:latin typeface="Trebuchet MS"/>
                          <a:cs typeface="Trebuchet MS"/>
                        </a:rPr>
                        <a:t>MT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related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topics.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Document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29209">
                        <a:lnSpc>
                          <a:spcPts val="935"/>
                        </a:lnSpc>
                        <a:spcBef>
                          <a:spcPts val="100"/>
                        </a:spcBef>
                      </a:pPr>
                      <a:r>
                        <a:rPr sz="800" spc="-40" dirty="0">
                          <a:latin typeface="Trebuchet MS"/>
                          <a:cs typeface="Trebuchet MS"/>
                        </a:rPr>
                        <a:t>feedback.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2.7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950"/>
                        </a:lnSpc>
                        <a:tabLst>
                          <a:tab pos="444500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235.00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9055">
                        <a:lnSpc>
                          <a:spcPts val="950"/>
                        </a:lnSpc>
                        <a:tabLst>
                          <a:tab pos="416559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634.50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795">
                <a:tc>
                  <a:txBody>
                    <a:bodyPr/>
                    <a:lstStyle/>
                    <a:p>
                      <a:pPr marL="25400" algn="ctr">
                        <a:lnSpc>
                          <a:spcPts val="950"/>
                        </a:lnSpc>
                      </a:pPr>
                      <a:r>
                        <a:rPr sz="800" spc="-40" dirty="0">
                          <a:latin typeface="Trebuchet MS"/>
                          <a:cs typeface="Trebuchet MS"/>
                        </a:rPr>
                        <a:t>June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7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ts val="950"/>
                        </a:lnSpc>
                      </a:pPr>
                      <a:r>
                        <a:rPr sz="800" spc="-50" dirty="0">
                          <a:latin typeface="Trebuchet MS"/>
                          <a:cs typeface="Trebuchet MS"/>
                        </a:rPr>
                        <a:t>Call: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Leadership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update.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Email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correspondence-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35" dirty="0">
                          <a:latin typeface="Trebuchet MS"/>
                          <a:cs typeface="Trebuchet MS"/>
                        </a:rPr>
                        <a:t>MT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related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topics.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29209">
                        <a:lnSpc>
                          <a:spcPts val="935"/>
                        </a:lnSpc>
                        <a:spcBef>
                          <a:spcPts val="100"/>
                        </a:spcBef>
                      </a:pPr>
                      <a:r>
                        <a:rPr sz="800" spc="-20" dirty="0">
                          <a:latin typeface="Trebuchet MS"/>
                          <a:cs typeface="Trebuchet MS"/>
                        </a:rPr>
                        <a:t>Document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review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feedback.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1.8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950"/>
                        </a:lnSpc>
                        <a:tabLst>
                          <a:tab pos="444500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235.00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9055">
                        <a:lnSpc>
                          <a:spcPts val="950"/>
                        </a:lnSpc>
                        <a:tabLst>
                          <a:tab pos="416559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423.00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795">
                <a:tc>
                  <a:txBody>
                    <a:bodyPr/>
                    <a:lstStyle/>
                    <a:p>
                      <a:pPr marL="25400" algn="ctr">
                        <a:lnSpc>
                          <a:spcPts val="950"/>
                        </a:lnSpc>
                      </a:pPr>
                      <a:r>
                        <a:rPr sz="800" spc="-40" dirty="0">
                          <a:latin typeface="Trebuchet MS"/>
                          <a:cs typeface="Trebuchet MS"/>
                        </a:rPr>
                        <a:t>June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10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ts val="950"/>
                        </a:lnSpc>
                      </a:pPr>
                      <a:r>
                        <a:rPr sz="800" spc="-30" dirty="0">
                          <a:latin typeface="Trebuchet MS"/>
                          <a:cs typeface="Trebuchet MS"/>
                        </a:rPr>
                        <a:t>Conference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Call: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Bi-Weekly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Call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parties.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Email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correspondence-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35" dirty="0">
                          <a:latin typeface="Trebuchet MS"/>
                          <a:cs typeface="Trebuchet MS"/>
                        </a:rPr>
                        <a:t>MT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29209">
                        <a:lnSpc>
                          <a:spcPts val="935"/>
                        </a:lnSpc>
                        <a:spcBef>
                          <a:spcPts val="100"/>
                        </a:spcBef>
                      </a:pPr>
                      <a:r>
                        <a:rPr sz="800" spc="-30" dirty="0">
                          <a:latin typeface="Trebuchet MS"/>
                          <a:cs typeface="Trebuchet MS"/>
                        </a:rPr>
                        <a:t>related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topics.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Document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review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feedback.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1.6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950"/>
                        </a:lnSpc>
                        <a:tabLst>
                          <a:tab pos="444500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235.00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9055">
                        <a:lnSpc>
                          <a:spcPts val="950"/>
                        </a:lnSpc>
                        <a:tabLst>
                          <a:tab pos="416559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376.00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795">
                <a:tc>
                  <a:txBody>
                    <a:bodyPr/>
                    <a:lstStyle/>
                    <a:p>
                      <a:pPr marL="25400" algn="ctr">
                        <a:lnSpc>
                          <a:spcPts val="950"/>
                        </a:lnSpc>
                      </a:pPr>
                      <a:r>
                        <a:rPr sz="800" spc="-40" dirty="0">
                          <a:latin typeface="Trebuchet MS"/>
                          <a:cs typeface="Trebuchet MS"/>
                        </a:rPr>
                        <a:t>June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11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ts val="950"/>
                        </a:lnSpc>
                      </a:pPr>
                      <a:r>
                        <a:rPr sz="800" spc="-30" dirty="0">
                          <a:latin typeface="Trebuchet MS"/>
                          <a:cs typeface="Trebuchet MS"/>
                        </a:rPr>
                        <a:t>Conference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Call: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CE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Standing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Call.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Email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correspondence-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35" dirty="0">
                          <a:latin typeface="Trebuchet MS"/>
                          <a:cs typeface="Trebuchet MS"/>
                        </a:rPr>
                        <a:t>MT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related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29209">
                        <a:lnSpc>
                          <a:spcPts val="935"/>
                        </a:lnSpc>
                        <a:spcBef>
                          <a:spcPts val="100"/>
                        </a:spcBef>
                      </a:pPr>
                      <a:r>
                        <a:rPr sz="800" spc="-35" dirty="0">
                          <a:latin typeface="Trebuchet MS"/>
                          <a:cs typeface="Trebuchet MS"/>
                        </a:rPr>
                        <a:t>topics.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Document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review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feedback.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2.2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950"/>
                        </a:lnSpc>
                        <a:tabLst>
                          <a:tab pos="444500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235.00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9055">
                        <a:lnSpc>
                          <a:spcPts val="950"/>
                        </a:lnSpc>
                        <a:tabLst>
                          <a:tab pos="416559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517.00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795">
                <a:tc>
                  <a:txBody>
                    <a:bodyPr/>
                    <a:lstStyle/>
                    <a:p>
                      <a:pPr marL="25400" algn="ctr">
                        <a:lnSpc>
                          <a:spcPts val="950"/>
                        </a:lnSpc>
                      </a:pPr>
                      <a:r>
                        <a:rPr sz="800" spc="-40" dirty="0">
                          <a:latin typeface="Trebuchet MS"/>
                          <a:cs typeface="Trebuchet MS"/>
                        </a:rPr>
                        <a:t>June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12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ts val="950"/>
                        </a:lnSpc>
                      </a:pPr>
                      <a:r>
                        <a:rPr sz="800" spc="-50" dirty="0">
                          <a:latin typeface="Trebuchet MS"/>
                          <a:cs typeface="Trebuchet MS"/>
                        </a:rPr>
                        <a:t>Call: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Leadership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Update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support.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Email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correspondence-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35" dirty="0">
                          <a:latin typeface="Trebuchet MS"/>
                          <a:cs typeface="Trebuchet MS"/>
                        </a:rPr>
                        <a:t>MT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related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29209">
                        <a:lnSpc>
                          <a:spcPts val="935"/>
                        </a:lnSpc>
                        <a:spcBef>
                          <a:spcPts val="100"/>
                        </a:spcBef>
                      </a:pPr>
                      <a:r>
                        <a:rPr sz="800" spc="-35" dirty="0">
                          <a:latin typeface="Trebuchet MS"/>
                          <a:cs typeface="Trebuchet MS"/>
                        </a:rPr>
                        <a:t>topics.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Document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review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feedback.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3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950"/>
                        </a:lnSpc>
                        <a:tabLst>
                          <a:tab pos="443865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235.00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9055">
                        <a:lnSpc>
                          <a:spcPts val="950"/>
                        </a:lnSpc>
                        <a:tabLst>
                          <a:tab pos="415925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705.00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2080">
                <a:tc rowSpan="2">
                  <a:txBody>
                    <a:bodyPr/>
                    <a:lstStyle/>
                    <a:p>
                      <a:pPr marL="24765" algn="ctr">
                        <a:lnSpc>
                          <a:spcPts val="950"/>
                        </a:lnSpc>
                      </a:pPr>
                      <a:r>
                        <a:rPr sz="800" spc="-40" dirty="0">
                          <a:latin typeface="Trebuchet MS"/>
                          <a:cs typeface="Trebuchet MS"/>
                        </a:rPr>
                        <a:t>June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2476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800" spc="-40" dirty="0">
                          <a:latin typeface="Trebuchet MS"/>
                          <a:cs typeface="Trebuchet MS"/>
                        </a:rPr>
                        <a:t>June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2">
                  <a:txBody>
                    <a:bodyPr/>
                    <a:lstStyle/>
                    <a:p>
                      <a:pPr marL="21590" algn="ct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13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2159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14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ts val="944"/>
                        </a:lnSpc>
                      </a:pPr>
                      <a:r>
                        <a:rPr sz="800" spc="-30" dirty="0">
                          <a:latin typeface="Trebuchet MS"/>
                          <a:cs typeface="Trebuchet MS"/>
                        </a:rPr>
                        <a:t>Conference 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Call: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Staffing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supervision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R="635" algn="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1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R="635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2.1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2">
                  <a:txBody>
                    <a:bodyPr/>
                    <a:lstStyle/>
                    <a:p>
                      <a:pPr marL="59055">
                        <a:lnSpc>
                          <a:spcPts val="950"/>
                        </a:lnSpc>
                        <a:tabLst>
                          <a:tab pos="484505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235.00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80"/>
                        </a:spcBef>
                        <a:tabLst>
                          <a:tab pos="484505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235.00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rowSpan="2" gridSpan="4">
                  <a:txBody>
                    <a:bodyPr/>
                    <a:lstStyle/>
                    <a:p>
                      <a:pPr marL="59055">
                        <a:lnSpc>
                          <a:spcPts val="950"/>
                        </a:lnSpc>
                        <a:tabLst>
                          <a:tab pos="416559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235.00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80"/>
                        </a:spcBef>
                        <a:tabLst>
                          <a:tab pos="416559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493.50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7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ts val="950"/>
                        </a:lnSpc>
                      </a:pPr>
                      <a:r>
                        <a:rPr sz="800" spc="-30" dirty="0">
                          <a:latin typeface="Trebuchet MS"/>
                          <a:cs typeface="Trebuchet MS"/>
                        </a:rPr>
                        <a:t>Conference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Call: </a:t>
                      </a:r>
                      <a:r>
                        <a:rPr sz="800" spc="35" dirty="0">
                          <a:latin typeface="Trebuchet MS"/>
                          <a:cs typeface="Trebuchet MS"/>
                        </a:rPr>
                        <a:t>MT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Leadership.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Email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correspondence-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35" dirty="0">
                          <a:latin typeface="Trebuchet MS"/>
                          <a:cs typeface="Trebuchet MS"/>
                        </a:rPr>
                        <a:t>MT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related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29209">
                        <a:lnSpc>
                          <a:spcPts val="935"/>
                        </a:lnSpc>
                        <a:spcBef>
                          <a:spcPts val="100"/>
                        </a:spcBef>
                      </a:pPr>
                      <a:r>
                        <a:rPr sz="800" spc="-35" dirty="0">
                          <a:latin typeface="Trebuchet MS"/>
                          <a:cs typeface="Trebuchet MS"/>
                        </a:rPr>
                        <a:t>topics.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Document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review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feedback.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82244" y="261620"/>
            <a:ext cx="877569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140" dirty="0">
                <a:latin typeface="Trebuchet MS"/>
                <a:cs typeface="Trebuchet MS"/>
              </a:rPr>
              <a:t>7/15/</a:t>
            </a:r>
            <a:r>
              <a:rPr sz="1200" spc="-209" baseline="-24305" dirty="0">
                <a:latin typeface="Times New Roman"/>
                <a:cs typeface="Times New Roman"/>
              </a:rPr>
              <a:t>0</a:t>
            </a:r>
            <a:r>
              <a:rPr sz="800" spc="-140" dirty="0">
                <a:latin typeface="Trebuchet MS"/>
                <a:cs typeface="Trebuchet MS"/>
              </a:rPr>
              <a:t>1</a:t>
            </a:r>
            <a:r>
              <a:rPr sz="1200" spc="-209" baseline="-24305" dirty="0">
                <a:latin typeface="Times New Roman"/>
                <a:cs typeface="Times New Roman"/>
              </a:rPr>
              <a:t>7</a:t>
            </a:r>
            <a:r>
              <a:rPr sz="800" spc="-140" dirty="0">
                <a:latin typeface="Trebuchet MS"/>
                <a:cs typeface="Trebuchet MS"/>
              </a:rPr>
              <a:t>9</a:t>
            </a:r>
            <a:r>
              <a:rPr sz="1200" spc="-209" baseline="-24305" dirty="0">
                <a:latin typeface="Times New Roman"/>
                <a:cs typeface="Times New Roman"/>
              </a:rPr>
              <a:t>/3</a:t>
            </a:r>
            <a:r>
              <a:rPr sz="800" spc="-140" dirty="0">
                <a:latin typeface="Trebuchet MS"/>
                <a:cs typeface="Trebuchet MS"/>
              </a:rPr>
              <a:t>/</a:t>
            </a:r>
            <a:r>
              <a:rPr sz="1200" spc="-209" baseline="-24305" dirty="0">
                <a:latin typeface="Times New Roman"/>
                <a:cs typeface="Times New Roman"/>
              </a:rPr>
              <a:t>1</a:t>
            </a:r>
            <a:r>
              <a:rPr sz="800" spc="-140" dirty="0">
                <a:latin typeface="Trebuchet MS"/>
                <a:cs typeface="Trebuchet MS"/>
              </a:rPr>
              <a:t>1</a:t>
            </a:r>
            <a:r>
              <a:rPr sz="1200" spc="-209" baseline="-24305" dirty="0">
                <a:latin typeface="Times New Roman"/>
                <a:cs typeface="Times New Roman"/>
              </a:rPr>
              <a:t>/</a:t>
            </a:r>
            <a:r>
              <a:rPr sz="800" spc="-140" dirty="0">
                <a:latin typeface="Trebuchet MS"/>
                <a:cs typeface="Trebuchet MS"/>
              </a:rPr>
              <a:t>2</a:t>
            </a:r>
            <a:r>
              <a:rPr sz="1200" spc="-209" baseline="-24305" dirty="0">
                <a:latin typeface="Times New Roman"/>
                <a:cs typeface="Times New Roman"/>
              </a:rPr>
              <a:t>1</a:t>
            </a:r>
            <a:r>
              <a:rPr sz="800" spc="-140" dirty="0">
                <a:latin typeface="Trebuchet MS"/>
                <a:cs typeface="Trebuchet MS"/>
              </a:rPr>
              <a:t>:</a:t>
            </a:r>
            <a:r>
              <a:rPr sz="1200" spc="-209" baseline="-24305" dirty="0">
                <a:latin typeface="Times New Roman"/>
                <a:cs typeface="Times New Roman"/>
              </a:rPr>
              <a:t>9</a:t>
            </a:r>
            <a:r>
              <a:rPr sz="800" spc="-140" dirty="0">
                <a:latin typeface="Trebuchet MS"/>
                <a:cs typeface="Trebuchet MS"/>
              </a:rPr>
              <a:t>40</a:t>
            </a:r>
            <a:r>
              <a:rPr sz="800" spc="-75" dirty="0">
                <a:latin typeface="Trebuchet MS"/>
                <a:cs typeface="Trebuchet MS"/>
              </a:rPr>
              <a:t> </a:t>
            </a:r>
            <a:r>
              <a:rPr sz="800" spc="70" dirty="0">
                <a:latin typeface="Trebuchet MS"/>
                <a:cs typeface="Trebuchet MS"/>
              </a:rPr>
              <a:t>AM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89080" y="299008"/>
            <a:ext cx="8305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32 </a:t>
            </a:r>
            <a:r>
              <a:rPr sz="800" spc="-145" dirty="0">
                <a:latin typeface="Times New Roman"/>
                <a:cs typeface="Times New Roman"/>
              </a:rPr>
              <a:t>of</a:t>
            </a:r>
            <a:r>
              <a:rPr sz="1350" spc="-217" baseline="21604" dirty="0">
                <a:latin typeface="Verdana"/>
                <a:cs typeface="Verdana"/>
              </a:rPr>
              <a:t>P</a:t>
            </a:r>
            <a:r>
              <a:rPr sz="800" spc="-145" dirty="0">
                <a:latin typeface="Times New Roman"/>
                <a:cs typeface="Times New Roman"/>
              </a:rPr>
              <a:t>12</a:t>
            </a:r>
            <a:r>
              <a:rPr sz="1350" spc="-217" baseline="21604" dirty="0">
                <a:latin typeface="Verdana"/>
                <a:cs typeface="Verdana"/>
              </a:rPr>
              <a:t>a</a:t>
            </a:r>
            <a:r>
              <a:rPr sz="800" spc="-145" dirty="0">
                <a:latin typeface="Times New Roman"/>
                <a:cs typeface="Times New Roman"/>
              </a:rPr>
              <a:t>6</a:t>
            </a:r>
            <a:r>
              <a:rPr sz="1350" spc="-217" baseline="21604" dirty="0">
                <a:latin typeface="Verdana"/>
                <a:cs typeface="Verdana"/>
              </a:rPr>
              <a:t>ge</a:t>
            </a:r>
            <a:r>
              <a:rPr sz="1350" spc="-60" baseline="21604" dirty="0">
                <a:latin typeface="Verdana"/>
                <a:cs typeface="Verdana"/>
              </a:rPr>
              <a:t> </a:t>
            </a:r>
            <a:r>
              <a:rPr sz="1350" spc="37" baseline="21604" dirty="0">
                <a:latin typeface="Verdana"/>
                <a:cs typeface="Verdana"/>
              </a:rPr>
              <a:t>1</a:t>
            </a:r>
            <a:endParaRPr sz="1350" baseline="21604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8291" y="243747"/>
            <a:ext cx="1521460" cy="295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3565" marR="5080" indent="-571500">
              <a:lnSpc>
                <a:spcPct val="110700"/>
              </a:lnSpc>
              <a:spcBef>
                <a:spcPts val="95"/>
              </a:spcBef>
            </a:pPr>
            <a:r>
              <a:rPr sz="800" spc="-25" dirty="0">
                <a:latin typeface="Trebuchet MS"/>
                <a:cs typeface="Trebuchet MS"/>
              </a:rPr>
              <a:t>Baltimore </a:t>
            </a:r>
            <a:r>
              <a:rPr sz="800" spc="-20" dirty="0">
                <a:latin typeface="Trebuchet MS"/>
                <a:cs typeface="Trebuchet MS"/>
              </a:rPr>
              <a:t>Consent </a:t>
            </a:r>
            <a:r>
              <a:rPr sz="800" spc="-25" dirty="0">
                <a:latin typeface="Trebuchet MS"/>
                <a:cs typeface="Trebuchet MS"/>
              </a:rPr>
              <a:t>Decree</a:t>
            </a:r>
            <a:r>
              <a:rPr sz="800" spc="-155" dirty="0">
                <a:latin typeface="Trebuchet MS"/>
                <a:cs typeface="Trebuchet MS"/>
              </a:rPr>
              <a:t> </a:t>
            </a:r>
            <a:r>
              <a:rPr sz="800" spc="5" dirty="0">
                <a:latin typeface="Trebuchet MS"/>
                <a:cs typeface="Trebuchet MS"/>
              </a:rPr>
              <a:t>Monitor  </a:t>
            </a:r>
            <a:r>
              <a:rPr sz="800" spc="-15" dirty="0">
                <a:latin typeface="Trebuchet MS"/>
                <a:cs typeface="Trebuchet MS"/>
              </a:rPr>
              <a:t>INVOICE</a:t>
            </a:r>
            <a:endParaRPr sz="800">
              <a:latin typeface="Trebuchet MS"/>
              <a:cs typeface="Trebuchet MS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33172" y="681227"/>
          <a:ext cx="12004038" cy="1607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1235"/>
                <a:gridCol w="890269"/>
                <a:gridCol w="3385820"/>
                <a:gridCol w="1068070"/>
                <a:gridCol w="819784"/>
                <a:gridCol w="751840"/>
                <a:gridCol w="4097020"/>
              </a:tblGrid>
              <a:tr h="264795">
                <a:tc>
                  <a:txBody>
                    <a:bodyPr/>
                    <a:lstStyle/>
                    <a:p>
                      <a:pPr marR="377825" algn="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June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17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50"/>
                        </a:lnSpc>
                      </a:pPr>
                      <a:r>
                        <a:rPr sz="800" spc="-30" dirty="0">
                          <a:latin typeface="Trebuchet MS"/>
                          <a:cs typeface="Trebuchet MS"/>
                        </a:rPr>
                        <a:t>Conference 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Call: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Recruitment.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Email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correspondence- </a:t>
                      </a:r>
                      <a:r>
                        <a:rPr sz="800" spc="35" dirty="0">
                          <a:latin typeface="Trebuchet MS"/>
                          <a:cs typeface="Trebuchet MS"/>
                        </a:rPr>
                        <a:t>MT</a:t>
                      </a:r>
                      <a:r>
                        <a:rPr sz="800" spc="-1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related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topics.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935"/>
                        </a:lnSpc>
                        <a:spcBef>
                          <a:spcPts val="100"/>
                        </a:spcBef>
                      </a:pPr>
                      <a:r>
                        <a:rPr sz="800" spc="-20" dirty="0">
                          <a:latin typeface="Trebuchet MS"/>
                          <a:cs typeface="Trebuchet MS"/>
                        </a:rPr>
                        <a:t>Document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review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feedback.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1.7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950"/>
                        </a:lnSpc>
                        <a:tabLst>
                          <a:tab pos="483870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235.00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950"/>
                        </a:lnSpc>
                        <a:tabLst>
                          <a:tab pos="370840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399.50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R="377190" algn="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June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18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50"/>
                        </a:lnSpc>
                      </a:pPr>
                      <a:r>
                        <a:rPr sz="800" spc="-30" dirty="0">
                          <a:latin typeface="Trebuchet MS"/>
                          <a:cs typeface="Trebuchet MS"/>
                        </a:rPr>
                        <a:t>Conference 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Call: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CE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Standing </a:t>
                      </a:r>
                      <a:r>
                        <a:rPr sz="800" spc="-60" dirty="0">
                          <a:latin typeface="Trebuchet MS"/>
                          <a:cs typeface="Trebuchet MS"/>
                        </a:rPr>
                        <a:t>Call.: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Leadership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support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update. Email</a:t>
                      </a:r>
                      <a:r>
                        <a:rPr sz="800" spc="-1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30480">
                        <a:lnSpc>
                          <a:spcPts val="935"/>
                        </a:lnSpc>
                        <a:spcBef>
                          <a:spcPts val="100"/>
                        </a:spcBef>
                      </a:pPr>
                      <a:r>
                        <a:rPr sz="800" spc="-20" dirty="0">
                          <a:latin typeface="Trebuchet MS"/>
                          <a:cs typeface="Trebuchet MS"/>
                        </a:rPr>
                        <a:t>correspondence-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35" dirty="0">
                          <a:latin typeface="Trebuchet MS"/>
                          <a:cs typeface="Trebuchet MS"/>
                        </a:rPr>
                        <a:t>MT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related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topics.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Document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feedback.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2.4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950"/>
                        </a:lnSpc>
                        <a:tabLst>
                          <a:tab pos="483870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235.00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950"/>
                        </a:lnSpc>
                        <a:tabLst>
                          <a:tab pos="370840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564.00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2080">
                <a:tc rowSpan="2">
                  <a:txBody>
                    <a:bodyPr/>
                    <a:lstStyle/>
                    <a:p>
                      <a:pPr marL="23495" algn="ctr">
                        <a:lnSpc>
                          <a:spcPts val="950"/>
                        </a:lnSpc>
                      </a:pPr>
                      <a:r>
                        <a:rPr sz="800" spc="-40" dirty="0">
                          <a:latin typeface="Trebuchet MS"/>
                          <a:cs typeface="Trebuchet MS"/>
                        </a:rPr>
                        <a:t>June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2349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800" spc="-40" dirty="0">
                          <a:latin typeface="Trebuchet MS"/>
                          <a:cs typeface="Trebuchet MS"/>
                        </a:rPr>
                        <a:t>June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2">
                  <a:txBody>
                    <a:bodyPr/>
                    <a:lstStyle/>
                    <a:p>
                      <a:pPr marL="22860" algn="ct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19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2286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21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44"/>
                        </a:lnSpc>
                      </a:pPr>
                      <a:r>
                        <a:rPr sz="800" spc="-30" dirty="0">
                          <a:latin typeface="Trebuchet MS"/>
                          <a:cs typeface="Trebuchet MS"/>
                        </a:rPr>
                        <a:t>Conference 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Call:</a:t>
                      </a:r>
                      <a:r>
                        <a:rPr sz="800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Staffing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R="1270" algn="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1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R="127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1.3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2">
                  <a:txBody>
                    <a:bodyPr/>
                    <a:lstStyle/>
                    <a:p>
                      <a:pPr marL="58419">
                        <a:lnSpc>
                          <a:spcPts val="950"/>
                        </a:lnSpc>
                        <a:tabLst>
                          <a:tab pos="483870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235.00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58419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483870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235.00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57150">
                        <a:lnSpc>
                          <a:spcPts val="950"/>
                        </a:lnSpc>
                        <a:tabLst>
                          <a:tab pos="414655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235.00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414655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305.50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647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50"/>
                        </a:lnSpc>
                      </a:pPr>
                      <a:r>
                        <a:rPr sz="800" spc="-50" dirty="0">
                          <a:latin typeface="Trebuchet MS"/>
                          <a:cs typeface="Trebuchet MS"/>
                        </a:rPr>
                        <a:t>Call: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Leadership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Update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support.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Email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correspondence-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35" dirty="0">
                          <a:latin typeface="Trebuchet MS"/>
                          <a:cs typeface="Trebuchet MS"/>
                        </a:rPr>
                        <a:t>MT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related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935"/>
                        </a:lnSpc>
                        <a:spcBef>
                          <a:spcPts val="100"/>
                        </a:spcBef>
                      </a:pPr>
                      <a:r>
                        <a:rPr sz="800" spc="-35" dirty="0">
                          <a:latin typeface="Trebuchet MS"/>
                          <a:cs typeface="Trebuchet MS"/>
                        </a:rPr>
                        <a:t>topics.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Document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review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feedback.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R="377190" algn="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June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24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50"/>
                        </a:lnSpc>
                      </a:pPr>
                      <a:r>
                        <a:rPr sz="800" spc="-35" dirty="0">
                          <a:latin typeface="Trebuchet MS"/>
                          <a:cs typeface="Trebuchet MS"/>
                        </a:rPr>
                        <a:t>Email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correspondence-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35" dirty="0">
                          <a:latin typeface="Trebuchet MS"/>
                          <a:cs typeface="Trebuchet MS"/>
                        </a:rPr>
                        <a:t>MT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related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topics.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Document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935"/>
                        </a:lnSpc>
                        <a:spcBef>
                          <a:spcPts val="100"/>
                        </a:spcBef>
                      </a:pPr>
                      <a:r>
                        <a:rPr sz="800" spc="-40" dirty="0">
                          <a:latin typeface="Trebuchet MS"/>
                          <a:cs typeface="Trebuchet MS"/>
                        </a:rPr>
                        <a:t>feedback.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0.5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950"/>
                        </a:lnSpc>
                        <a:tabLst>
                          <a:tab pos="483870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235.00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950"/>
                        </a:lnSpc>
                        <a:tabLst>
                          <a:tab pos="370840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117.50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R="377190" algn="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June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25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50"/>
                        </a:lnSpc>
                      </a:pPr>
                      <a:r>
                        <a:rPr sz="800" spc="-30" dirty="0">
                          <a:latin typeface="Trebuchet MS"/>
                          <a:cs typeface="Trebuchet MS"/>
                        </a:rPr>
                        <a:t>Conference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Call: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CE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Standing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55" dirty="0">
                          <a:latin typeface="Trebuchet MS"/>
                          <a:cs typeface="Trebuchet MS"/>
                        </a:rPr>
                        <a:t>Call.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5" dirty="0">
                          <a:latin typeface="Trebuchet MS"/>
                          <a:cs typeface="Trebuchet MS"/>
                        </a:rPr>
                        <a:t>Email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correspondence-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35" dirty="0">
                          <a:latin typeface="Trebuchet MS"/>
                          <a:cs typeface="Trebuchet MS"/>
                        </a:rPr>
                        <a:t>MT</a:t>
                      </a:r>
                      <a:r>
                        <a:rPr sz="8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related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spc="-35" dirty="0">
                          <a:latin typeface="Trebuchet MS"/>
                          <a:cs typeface="Trebuchet MS"/>
                        </a:rPr>
                        <a:t>topics. </a:t>
                      </a:r>
                      <a:r>
                        <a:rPr sz="800" spc="-20" dirty="0">
                          <a:latin typeface="Trebuchet MS"/>
                          <a:cs typeface="Trebuchet MS"/>
                        </a:rPr>
                        <a:t>Document </a:t>
                      </a:r>
                      <a:r>
                        <a:rPr sz="800" spc="-25" dirty="0">
                          <a:latin typeface="Trebuchet MS"/>
                          <a:cs typeface="Trebuchet MS"/>
                        </a:rPr>
                        <a:t>review 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800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40" dirty="0">
                          <a:latin typeface="Trebuchet MS"/>
                          <a:cs typeface="Trebuchet MS"/>
                        </a:rPr>
                        <a:t>feedback.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95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1.3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950"/>
                        </a:lnSpc>
                        <a:tabLst>
                          <a:tab pos="483870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235.00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950"/>
                        </a:lnSpc>
                        <a:tabLst>
                          <a:tab pos="370840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15" dirty="0">
                          <a:latin typeface="Trebuchet MS"/>
                          <a:cs typeface="Trebuchet MS"/>
                        </a:rPr>
                        <a:t>305.50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605">
                <a:tc gridSpan="4">
                  <a:txBody>
                    <a:bodyPr/>
                    <a:lstStyle/>
                    <a:p>
                      <a:pPr marR="635" algn="r">
                        <a:lnSpc>
                          <a:spcPts val="935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30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935"/>
                        </a:lnSpc>
                      </a:pPr>
                      <a:r>
                        <a:rPr sz="8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935"/>
                        </a:lnSpc>
                        <a:tabLst>
                          <a:tab pos="291465" algn="l"/>
                        </a:tabLst>
                      </a:pPr>
                      <a:r>
                        <a:rPr sz="8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b="1" spc="-60" dirty="0">
                          <a:latin typeface="Trebuchet MS"/>
                          <a:cs typeface="Trebuchet MS"/>
                        </a:rPr>
                        <a:t>7,050.00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719455" algn="r">
                        <a:lnSpc>
                          <a:spcPts val="935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82244" y="261620"/>
            <a:ext cx="877569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140" dirty="0">
                <a:latin typeface="Trebuchet MS"/>
                <a:cs typeface="Trebuchet MS"/>
              </a:rPr>
              <a:t>7/15/</a:t>
            </a:r>
            <a:r>
              <a:rPr sz="1200" spc="-209" baseline="-24305" dirty="0">
                <a:latin typeface="Times New Roman"/>
                <a:cs typeface="Times New Roman"/>
              </a:rPr>
              <a:t>0</a:t>
            </a:r>
            <a:r>
              <a:rPr sz="800" spc="-140" dirty="0">
                <a:latin typeface="Trebuchet MS"/>
                <a:cs typeface="Trebuchet MS"/>
              </a:rPr>
              <a:t>1</a:t>
            </a:r>
            <a:r>
              <a:rPr sz="1200" spc="-209" baseline="-24305" dirty="0">
                <a:latin typeface="Times New Roman"/>
                <a:cs typeface="Times New Roman"/>
              </a:rPr>
              <a:t>7</a:t>
            </a:r>
            <a:r>
              <a:rPr sz="800" spc="-140" dirty="0">
                <a:latin typeface="Trebuchet MS"/>
                <a:cs typeface="Trebuchet MS"/>
              </a:rPr>
              <a:t>9</a:t>
            </a:r>
            <a:r>
              <a:rPr sz="1200" spc="-209" baseline="-24305" dirty="0">
                <a:latin typeface="Times New Roman"/>
                <a:cs typeface="Times New Roman"/>
              </a:rPr>
              <a:t>/3</a:t>
            </a:r>
            <a:r>
              <a:rPr sz="800" spc="-140" dirty="0">
                <a:latin typeface="Trebuchet MS"/>
                <a:cs typeface="Trebuchet MS"/>
              </a:rPr>
              <a:t>/</a:t>
            </a:r>
            <a:r>
              <a:rPr sz="1200" spc="-209" baseline="-24305" dirty="0">
                <a:latin typeface="Times New Roman"/>
                <a:cs typeface="Times New Roman"/>
              </a:rPr>
              <a:t>1</a:t>
            </a:r>
            <a:r>
              <a:rPr sz="800" spc="-140" dirty="0">
                <a:latin typeface="Trebuchet MS"/>
                <a:cs typeface="Trebuchet MS"/>
              </a:rPr>
              <a:t>1</a:t>
            </a:r>
            <a:r>
              <a:rPr sz="1200" spc="-209" baseline="-24305" dirty="0">
                <a:latin typeface="Times New Roman"/>
                <a:cs typeface="Times New Roman"/>
              </a:rPr>
              <a:t>/</a:t>
            </a:r>
            <a:r>
              <a:rPr sz="800" spc="-140" dirty="0">
                <a:latin typeface="Trebuchet MS"/>
                <a:cs typeface="Trebuchet MS"/>
              </a:rPr>
              <a:t>2</a:t>
            </a:r>
            <a:r>
              <a:rPr sz="1200" spc="-209" baseline="-24305" dirty="0">
                <a:latin typeface="Times New Roman"/>
                <a:cs typeface="Times New Roman"/>
              </a:rPr>
              <a:t>1</a:t>
            </a:r>
            <a:r>
              <a:rPr sz="800" spc="-140" dirty="0">
                <a:latin typeface="Trebuchet MS"/>
                <a:cs typeface="Trebuchet MS"/>
              </a:rPr>
              <a:t>:</a:t>
            </a:r>
            <a:r>
              <a:rPr sz="1200" spc="-209" baseline="-24305" dirty="0">
                <a:latin typeface="Times New Roman"/>
                <a:cs typeface="Times New Roman"/>
              </a:rPr>
              <a:t>9</a:t>
            </a:r>
            <a:r>
              <a:rPr sz="800" spc="-140" dirty="0">
                <a:latin typeface="Trebuchet MS"/>
                <a:cs typeface="Trebuchet MS"/>
              </a:rPr>
              <a:t>40</a:t>
            </a:r>
            <a:r>
              <a:rPr sz="800" spc="-75" dirty="0">
                <a:latin typeface="Trebuchet MS"/>
                <a:cs typeface="Trebuchet MS"/>
              </a:rPr>
              <a:t> </a:t>
            </a:r>
            <a:r>
              <a:rPr sz="800" spc="70" dirty="0">
                <a:latin typeface="Trebuchet MS"/>
                <a:cs typeface="Trebuchet MS"/>
              </a:rPr>
              <a:t>AM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89080" y="299008"/>
            <a:ext cx="8305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33 </a:t>
            </a:r>
            <a:r>
              <a:rPr sz="800" spc="-145" dirty="0">
                <a:latin typeface="Times New Roman"/>
                <a:cs typeface="Times New Roman"/>
              </a:rPr>
              <a:t>of</a:t>
            </a:r>
            <a:r>
              <a:rPr sz="1350" spc="-217" baseline="21604" dirty="0">
                <a:latin typeface="Verdana"/>
                <a:cs typeface="Verdana"/>
              </a:rPr>
              <a:t>P</a:t>
            </a:r>
            <a:r>
              <a:rPr sz="800" spc="-145" dirty="0">
                <a:latin typeface="Times New Roman"/>
                <a:cs typeface="Times New Roman"/>
              </a:rPr>
              <a:t>12</a:t>
            </a:r>
            <a:r>
              <a:rPr sz="1350" spc="-217" baseline="21604" dirty="0">
                <a:latin typeface="Verdana"/>
                <a:cs typeface="Verdana"/>
              </a:rPr>
              <a:t>a</a:t>
            </a:r>
            <a:r>
              <a:rPr sz="800" spc="-145" dirty="0">
                <a:latin typeface="Times New Roman"/>
                <a:cs typeface="Times New Roman"/>
              </a:rPr>
              <a:t>6</a:t>
            </a:r>
            <a:r>
              <a:rPr sz="1350" spc="-217" baseline="21604" dirty="0">
                <a:latin typeface="Verdana"/>
                <a:cs typeface="Verdana"/>
              </a:rPr>
              <a:t>ge</a:t>
            </a:r>
            <a:r>
              <a:rPr sz="1350" spc="-60" baseline="21604" dirty="0">
                <a:latin typeface="Verdana"/>
                <a:cs typeface="Verdana"/>
              </a:rPr>
              <a:t> </a:t>
            </a:r>
            <a:r>
              <a:rPr sz="1350" spc="37" baseline="21604" dirty="0">
                <a:latin typeface="Verdana"/>
                <a:cs typeface="Verdana"/>
              </a:rPr>
              <a:t>2</a:t>
            </a:r>
            <a:endParaRPr sz="1350" baseline="21604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8291" y="243747"/>
            <a:ext cx="1521460" cy="295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3565" marR="5080" indent="-571500">
              <a:lnSpc>
                <a:spcPct val="110700"/>
              </a:lnSpc>
              <a:spcBef>
                <a:spcPts val="95"/>
              </a:spcBef>
            </a:pPr>
            <a:r>
              <a:rPr sz="800" spc="-25" dirty="0">
                <a:latin typeface="Trebuchet MS"/>
                <a:cs typeface="Trebuchet MS"/>
              </a:rPr>
              <a:t>Baltimore </a:t>
            </a:r>
            <a:r>
              <a:rPr sz="800" spc="-20" dirty="0">
                <a:latin typeface="Trebuchet MS"/>
                <a:cs typeface="Trebuchet MS"/>
              </a:rPr>
              <a:t>Consent </a:t>
            </a:r>
            <a:r>
              <a:rPr sz="800" spc="-25" dirty="0">
                <a:latin typeface="Trebuchet MS"/>
                <a:cs typeface="Trebuchet MS"/>
              </a:rPr>
              <a:t>Decree</a:t>
            </a:r>
            <a:r>
              <a:rPr sz="800" spc="-155" dirty="0">
                <a:latin typeface="Trebuchet MS"/>
                <a:cs typeface="Trebuchet MS"/>
              </a:rPr>
              <a:t> </a:t>
            </a:r>
            <a:r>
              <a:rPr sz="800" spc="5" dirty="0">
                <a:latin typeface="Trebuchet MS"/>
                <a:cs typeface="Trebuchet MS"/>
              </a:rPr>
              <a:t>Monitor  </a:t>
            </a:r>
            <a:r>
              <a:rPr sz="800" spc="-15" dirty="0">
                <a:latin typeface="Trebuchet MS"/>
                <a:cs typeface="Trebuchet MS"/>
              </a:rPr>
              <a:t>INVOICE</a:t>
            </a:r>
            <a:endParaRPr sz="800">
              <a:latin typeface="Trebuchet MS"/>
              <a:cs typeface="Trebuchet MS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33172" y="681240"/>
          <a:ext cx="12007848" cy="1856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965"/>
                <a:gridCol w="891540"/>
                <a:gridCol w="3385820"/>
                <a:gridCol w="1068070"/>
                <a:gridCol w="819150"/>
                <a:gridCol w="753109"/>
                <a:gridCol w="858520"/>
                <a:gridCol w="972820"/>
                <a:gridCol w="2268854"/>
              </a:tblGrid>
              <a:tr h="244475">
                <a:tc gridSpan="9">
                  <a:txBody>
                    <a:bodyPr/>
                    <a:lstStyle/>
                    <a:p>
                      <a:pPr marL="38735">
                        <a:lnSpc>
                          <a:spcPts val="1739"/>
                        </a:lnSpc>
                      </a:pPr>
                      <a:r>
                        <a:rPr sz="1500" spc="-60" dirty="0">
                          <a:solidFill>
                            <a:srgbClr val="006100"/>
                          </a:solidFill>
                          <a:latin typeface="Trebuchet MS"/>
                          <a:cs typeface="Trebuchet MS"/>
                        </a:rPr>
                        <a:t>EXPENSES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160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65455">
                        <a:lnSpc>
                          <a:spcPts val="935"/>
                        </a:lnSpc>
                      </a:pPr>
                      <a:r>
                        <a:rPr sz="800" b="1" spc="-1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8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8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2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46735">
                        <a:lnSpc>
                          <a:spcPts val="935"/>
                        </a:lnSpc>
                      </a:pPr>
                      <a:r>
                        <a:rPr sz="800" b="1" spc="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8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10" dirty="0">
                          <a:latin typeface="Trebuchet MS"/>
                          <a:cs typeface="Trebuchet MS"/>
                        </a:rPr>
                        <a:t>MEALS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1590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800" b="1" spc="-25" dirty="0">
                          <a:latin typeface="Trebuchet MS"/>
                          <a:cs typeface="Trebuchet MS"/>
                        </a:rPr>
                        <a:t>Date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6035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800" b="1" spc="-35" dirty="0">
                          <a:latin typeface="Trebuchet MS"/>
                          <a:cs typeface="Trebuchet MS"/>
                        </a:rPr>
                        <a:t>Category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1115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800" b="1" spc="-30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800" b="1" spc="-40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8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40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1496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800" b="1" spc="-4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8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20" dirty="0">
                          <a:latin typeface="Trebuchet MS"/>
                          <a:cs typeface="Trebuchet MS"/>
                        </a:rPr>
                        <a:t>Day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ts val="844"/>
                        </a:lnSpc>
                      </a:pPr>
                      <a:r>
                        <a:rPr sz="800" b="1" spc="-4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800" b="1" spc="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8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71120" marR="44450" indent="3810" algn="ctr">
                        <a:lnSpc>
                          <a:spcPct val="110700"/>
                        </a:lnSpc>
                      </a:pPr>
                      <a:r>
                        <a:rPr sz="800" b="1" spc="-3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8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40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800" b="1" spc="-3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8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30" dirty="0">
                          <a:latin typeface="Trebuchet MS"/>
                          <a:cs typeface="Trebuchet MS"/>
                        </a:rPr>
                        <a:t>Guidelines 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800" b="1" spc="-25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800" b="1" spc="-5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800" b="1" spc="-45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800" b="1" spc="-30" dirty="0">
                          <a:latin typeface="Trebuchet MS"/>
                          <a:cs typeface="Trebuchet MS"/>
                        </a:rPr>
                        <a:t>day)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33985" marR="111125" indent="33020">
                        <a:lnSpc>
                          <a:spcPct val="110700"/>
                        </a:lnSpc>
                      </a:pPr>
                      <a:r>
                        <a:rPr sz="800" b="1" spc="-5" dirty="0">
                          <a:latin typeface="Trebuchet MS"/>
                          <a:cs typeface="Trebuchet MS"/>
                        </a:rPr>
                        <a:t>Non-Meal  Descriptio</a:t>
                      </a:r>
                      <a:r>
                        <a:rPr sz="800" b="1" dirty="0">
                          <a:latin typeface="Trebuchet MS"/>
                          <a:cs typeface="Trebuchet MS"/>
                        </a:rPr>
                        <a:t>n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800" b="1" spc="-5" dirty="0">
                          <a:latin typeface="Trebuchet MS"/>
                          <a:cs typeface="Trebuchet MS"/>
                        </a:rPr>
                        <a:t>Non-Meal</a:t>
                      </a:r>
                      <a:r>
                        <a:rPr sz="8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40" dirty="0">
                          <a:latin typeface="Trebuchet MS"/>
                          <a:cs typeface="Trebuchet MS"/>
                        </a:rPr>
                        <a:t>Expense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800" b="1" spc="-35" dirty="0">
                          <a:latin typeface="Trebuchet MS"/>
                          <a:cs typeface="Trebuchet MS"/>
                        </a:rPr>
                        <a:t>Total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23825">
                <a:tc rowSpan="3" gridSpan="3">
                  <a:txBody>
                    <a:bodyPr/>
                    <a:lstStyle/>
                    <a:p>
                      <a:pPr marL="1017269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800" spc="-25" dirty="0">
                          <a:latin typeface="Trebuchet MS"/>
                          <a:cs typeface="Trebuchet MS"/>
                        </a:rPr>
                        <a:t>Transportation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695"/>
                        </a:spcBef>
                        <a:tabLst>
                          <a:tab pos="788035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-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55244">
                        <a:lnSpc>
                          <a:spcPct val="100000"/>
                        </a:lnSpc>
                        <a:spcBef>
                          <a:spcPts val="819"/>
                        </a:spcBef>
                        <a:tabLst>
                          <a:tab pos="788035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-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  <a:spcBef>
                          <a:spcPts val="750"/>
                        </a:spcBef>
                        <a:tabLst>
                          <a:tab pos="788035" algn="l"/>
                        </a:tabLst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-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2606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2606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2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1605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ts val="935"/>
                        </a:lnSpc>
                        <a:tabLst>
                          <a:tab pos="913765" algn="l"/>
                          <a:tab pos="1645920" algn="l"/>
                        </a:tabLst>
                      </a:pPr>
                      <a:r>
                        <a:rPr sz="800" spc="-45" dirty="0">
                          <a:latin typeface="Trebuchet MS"/>
                          <a:cs typeface="Trebuchet MS"/>
                        </a:rPr>
                        <a:t>TOTAL:	</a:t>
                      </a:r>
                      <a:r>
                        <a:rPr sz="80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spc="-45" dirty="0">
                          <a:latin typeface="Trebuchet MS"/>
                          <a:cs typeface="Trebuchet MS"/>
                        </a:rPr>
                        <a:t>-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3172" y="2674632"/>
          <a:ext cx="7153275" cy="857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965"/>
                <a:gridCol w="887095"/>
                <a:gridCol w="5276215"/>
              </a:tblGrid>
              <a:tr h="132080">
                <a:tc>
                  <a:txBody>
                    <a:bodyPr/>
                    <a:lstStyle/>
                    <a:p>
                      <a:pPr marR="2540" algn="r">
                        <a:lnSpc>
                          <a:spcPts val="935"/>
                        </a:lnSpc>
                      </a:pPr>
                      <a:r>
                        <a:rPr sz="800" b="1" spc="-2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00" b="1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50" dirty="0">
                          <a:latin typeface="Trebuchet MS"/>
                          <a:cs typeface="Trebuchet MS"/>
                        </a:rPr>
                        <a:t>Time: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935"/>
                        </a:lnSpc>
                        <a:tabLst>
                          <a:tab pos="469265" algn="l"/>
                        </a:tabLst>
                      </a:pPr>
                      <a:r>
                        <a:rPr sz="8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b="1" spc="-60" dirty="0">
                          <a:latin typeface="Trebuchet MS"/>
                          <a:cs typeface="Trebuchet MS"/>
                        </a:rPr>
                        <a:t>7,050.00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2080">
                <a:tc>
                  <a:txBody>
                    <a:bodyPr/>
                    <a:lstStyle/>
                    <a:p>
                      <a:pPr marR="1270" algn="r">
                        <a:lnSpc>
                          <a:spcPts val="935"/>
                        </a:lnSpc>
                      </a:pPr>
                      <a:r>
                        <a:rPr sz="800" b="1" spc="-2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00" b="1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4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935"/>
                        </a:lnSpc>
                        <a:tabLst>
                          <a:tab pos="707390" algn="l"/>
                        </a:tabLst>
                      </a:pPr>
                      <a:r>
                        <a:rPr sz="8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b="1" spc="-45" dirty="0">
                          <a:latin typeface="Trebuchet MS"/>
                          <a:cs typeface="Trebuchet MS"/>
                        </a:rPr>
                        <a:t>-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 marR="1905" algn="r">
                        <a:lnSpc>
                          <a:spcPts val="935"/>
                        </a:lnSpc>
                      </a:pPr>
                      <a:r>
                        <a:rPr sz="800" b="1" spc="-5" dirty="0">
                          <a:latin typeface="Trebuchet MS"/>
                          <a:cs typeface="Trebuchet MS"/>
                        </a:rPr>
                        <a:t>TOTAL: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935"/>
                        </a:lnSpc>
                        <a:tabLst>
                          <a:tab pos="469900" algn="l"/>
                        </a:tabLst>
                      </a:pPr>
                      <a:r>
                        <a:rPr sz="800" b="1" spc="-5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00" b="1" spc="-60" dirty="0">
                          <a:latin typeface="Trebuchet MS"/>
                          <a:cs typeface="Trebuchet MS"/>
                        </a:rPr>
                        <a:t>7,050.00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1605">
                <a:tc>
                  <a:txBody>
                    <a:bodyPr/>
                    <a:lstStyle/>
                    <a:p>
                      <a:pPr algn="r">
                        <a:lnSpc>
                          <a:spcPts val="935"/>
                        </a:lnSpc>
                      </a:pPr>
                      <a:r>
                        <a:rPr sz="800" b="1" spc="-3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8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b="1" spc="-25" dirty="0">
                          <a:latin typeface="Trebuchet MS"/>
                          <a:cs typeface="Trebuchet MS"/>
                        </a:rPr>
                        <a:t>Hours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92150">
                        <a:lnSpc>
                          <a:spcPts val="935"/>
                        </a:lnSpc>
                      </a:pPr>
                      <a:r>
                        <a:rPr sz="800" spc="-25" dirty="0">
                          <a:latin typeface="Trebuchet MS"/>
                          <a:cs typeface="Trebuchet MS"/>
                        </a:rPr>
                        <a:t>0.00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10515">
                <a:tc gridSpan="3">
                  <a:txBody>
                    <a:bodyPr/>
                    <a:lstStyle/>
                    <a:p>
                      <a:pPr marR="207010" algn="r">
                        <a:lnSpc>
                          <a:spcPts val="935"/>
                        </a:lnSpc>
                      </a:pPr>
                      <a:r>
                        <a:rPr sz="800" b="1" dirty="0">
                          <a:latin typeface="Trebuchet MS"/>
                          <a:cs typeface="Trebuchet MS"/>
                        </a:rPr>
                        <a:t>INITIALS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393180" algn="l"/>
                        </a:tabLst>
                      </a:pPr>
                      <a:r>
                        <a:rPr sz="1050" spc="-50" dirty="0">
                          <a:latin typeface="Trebuchet MS"/>
                          <a:cs typeface="Trebuchet MS"/>
                        </a:rPr>
                        <a:t>Your</a:t>
                      </a:r>
                      <a:r>
                        <a:rPr sz="105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spc="-60" dirty="0">
                          <a:latin typeface="Trebuchet MS"/>
                          <a:cs typeface="Trebuchet MS"/>
                        </a:rPr>
                        <a:t>initials</a:t>
                      </a:r>
                      <a:r>
                        <a:rPr sz="105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spc="-50" dirty="0">
                          <a:latin typeface="Trebuchet MS"/>
                          <a:cs typeface="Trebuchet MS"/>
                        </a:rPr>
                        <a:t>here</a:t>
                      </a:r>
                      <a:r>
                        <a:rPr sz="105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spc="-50" dirty="0">
                          <a:latin typeface="Trebuchet MS"/>
                          <a:cs typeface="Trebuchet MS"/>
                        </a:rPr>
                        <a:t>signify</a:t>
                      </a:r>
                      <a:r>
                        <a:rPr sz="105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spc="-55" dirty="0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sz="105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spc="-5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05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spc="-45" dirty="0">
                          <a:latin typeface="Trebuchet MS"/>
                          <a:cs typeface="Trebuchet MS"/>
                        </a:rPr>
                        <a:t>charges</a:t>
                      </a:r>
                      <a:r>
                        <a:rPr sz="105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spc="-25" dirty="0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105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spc="-45" dirty="0">
                          <a:latin typeface="Trebuchet MS"/>
                          <a:cs typeface="Trebuchet MS"/>
                        </a:rPr>
                        <a:t>this</a:t>
                      </a:r>
                      <a:r>
                        <a:rPr sz="105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spc="-55" dirty="0">
                          <a:latin typeface="Trebuchet MS"/>
                          <a:cs typeface="Trebuchet MS"/>
                        </a:rPr>
                        <a:t>invoice</a:t>
                      </a:r>
                      <a:r>
                        <a:rPr sz="105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spc="-50" dirty="0">
                          <a:latin typeface="Trebuchet MS"/>
                          <a:cs typeface="Trebuchet MS"/>
                        </a:rPr>
                        <a:t>are</a:t>
                      </a:r>
                      <a:r>
                        <a:rPr sz="1050" spc="1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spc="-65" dirty="0">
                          <a:latin typeface="Trebuchet MS"/>
                          <a:cs typeface="Trebuchet MS"/>
                        </a:rPr>
                        <a:t>accurate:	</a:t>
                      </a:r>
                      <a:r>
                        <a:rPr sz="800" spc="-30" dirty="0">
                          <a:latin typeface="Trebuchet MS"/>
                          <a:cs typeface="Trebuchet MS"/>
                        </a:rPr>
                        <a:t>CHR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82244" y="261620"/>
            <a:ext cx="877569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140" dirty="0">
                <a:latin typeface="Trebuchet MS"/>
                <a:cs typeface="Trebuchet MS"/>
              </a:rPr>
              <a:t>7/15/</a:t>
            </a:r>
            <a:r>
              <a:rPr sz="1200" spc="-209" baseline="-24305" dirty="0">
                <a:latin typeface="Times New Roman"/>
                <a:cs typeface="Times New Roman"/>
              </a:rPr>
              <a:t>0</a:t>
            </a:r>
            <a:r>
              <a:rPr sz="800" spc="-140" dirty="0">
                <a:latin typeface="Trebuchet MS"/>
                <a:cs typeface="Trebuchet MS"/>
              </a:rPr>
              <a:t>1</a:t>
            </a:r>
            <a:r>
              <a:rPr sz="1200" spc="-209" baseline="-24305" dirty="0">
                <a:latin typeface="Times New Roman"/>
                <a:cs typeface="Times New Roman"/>
              </a:rPr>
              <a:t>7</a:t>
            </a:r>
            <a:r>
              <a:rPr sz="800" spc="-140" dirty="0">
                <a:latin typeface="Trebuchet MS"/>
                <a:cs typeface="Trebuchet MS"/>
              </a:rPr>
              <a:t>9</a:t>
            </a:r>
            <a:r>
              <a:rPr sz="1200" spc="-209" baseline="-24305" dirty="0">
                <a:latin typeface="Times New Roman"/>
                <a:cs typeface="Times New Roman"/>
              </a:rPr>
              <a:t>/3</a:t>
            </a:r>
            <a:r>
              <a:rPr sz="800" spc="-140" dirty="0">
                <a:latin typeface="Trebuchet MS"/>
                <a:cs typeface="Trebuchet MS"/>
              </a:rPr>
              <a:t>/</a:t>
            </a:r>
            <a:r>
              <a:rPr sz="1200" spc="-209" baseline="-24305" dirty="0">
                <a:latin typeface="Times New Roman"/>
                <a:cs typeface="Times New Roman"/>
              </a:rPr>
              <a:t>1</a:t>
            </a:r>
            <a:r>
              <a:rPr sz="800" spc="-140" dirty="0">
                <a:latin typeface="Trebuchet MS"/>
                <a:cs typeface="Trebuchet MS"/>
              </a:rPr>
              <a:t>1</a:t>
            </a:r>
            <a:r>
              <a:rPr sz="1200" spc="-209" baseline="-24305" dirty="0">
                <a:latin typeface="Times New Roman"/>
                <a:cs typeface="Times New Roman"/>
              </a:rPr>
              <a:t>/</a:t>
            </a:r>
            <a:r>
              <a:rPr sz="800" spc="-140" dirty="0">
                <a:latin typeface="Trebuchet MS"/>
                <a:cs typeface="Trebuchet MS"/>
              </a:rPr>
              <a:t>2</a:t>
            </a:r>
            <a:r>
              <a:rPr sz="1200" spc="-209" baseline="-24305" dirty="0">
                <a:latin typeface="Times New Roman"/>
                <a:cs typeface="Times New Roman"/>
              </a:rPr>
              <a:t>1</a:t>
            </a:r>
            <a:r>
              <a:rPr sz="800" spc="-140" dirty="0">
                <a:latin typeface="Trebuchet MS"/>
                <a:cs typeface="Trebuchet MS"/>
              </a:rPr>
              <a:t>:</a:t>
            </a:r>
            <a:r>
              <a:rPr sz="1200" spc="-209" baseline="-24305" dirty="0">
                <a:latin typeface="Times New Roman"/>
                <a:cs typeface="Times New Roman"/>
              </a:rPr>
              <a:t>9</a:t>
            </a:r>
            <a:r>
              <a:rPr sz="800" spc="-140" dirty="0">
                <a:latin typeface="Trebuchet MS"/>
                <a:cs typeface="Trebuchet MS"/>
              </a:rPr>
              <a:t>40</a:t>
            </a:r>
            <a:r>
              <a:rPr sz="800" spc="-75" dirty="0">
                <a:latin typeface="Trebuchet MS"/>
                <a:cs typeface="Trebuchet MS"/>
              </a:rPr>
              <a:t> </a:t>
            </a:r>
            <a:r>
              <a:rPr sz="800" spc="70" dirty="0">
                <a:latin typeface="Trebuchet MS"/>
                <a:cs typeface="Trebuchet MS"/>
              </a:rPr>
              <a:t>AM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89080" y="299008"/>
            <a:ext cx="8305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34 </a:t>
            </a:r>
            <a:r>
              <a:rPr sz="800" spc="-145" dirty="0">
                <a:latin typeface="Times New Roman"/>
                <a:cs typeface="Times New Roman"/>
              </a:rPr>
              <a:t>of</a:t>
            </a:r>
            <a:r>
              <a:rPr sz="1350" spc="-217" baseline="21604" dirty="0">
                <a:latin typeface="Verdana"/>
                <a:cs typeface="Verdana"/>
              </a:rPr>
              <a:t>P</a:t>
            </a:r>
            <a:r>
              <a:rPr sz="800" spc="-145" dirty="0">
                <a:latin typeface="Times New Roman"/>
                <a:cs typeface="Times New Roman"/>
              </a:rPr>
              <a:t>12</a:t>
            </a:r>
            <a:r>
              <a:rPr sz="1350" spc="-217" baseline="21604" dirty="0">
                <a:latin typeface="Verdana"/>
                <a:cs typeface="Verdana"/>
              </a:rPr>
              <a:t>a</a:t>
            </a:r>
            <a:r>
              <a:rPr sz="800" spc="-145" dirty="0">
                <a:latin typeface="Times New Roman"/>
                <a:cs typeface="Times New Roman"/>
              </a:rPr>
              <a:t>6</a:t>
            </a:r>
            <a:r>
              <a:rPr sz="1350" spc="-217" baseline="21604" dirty="0">
                <a:latin typeface="Verdana"/>
                <a:cs typeface="Verdana"/>
              </a:rPr>
              <a:t>ge</a:t>
            </a:r>
            <a:r>
              <a:rPr sz="1350" spc="-60" baseline="21604" dirty="0">
                <a:latin typeface="Verdana"/>
                <a:cs typeface="Verdana"/>
              </a:rPr>
              <a:t> </a:t>
            </a:r>
            <a:r>
              <a:rPr sz="1350" spc="37" baseline="21604" dirty="0">
                <a:latin typeface="Verdana"/>
                <a:cs typeface="Verdana"/>
              </a:rPr>
              <a:t>3</a:t>
            </a:r>
            <a:endParaRPr sz="1350" baseline="21604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0" y="687247"/>
          <a:ext cx="12293597" cy="6362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565"/>
                <a:gridCol w="805815"/>
                <a:gridCol w="645794"/>
                <a:gridCol w="3307715"/>
                <a:gridCol w="1041400"/>
                <a:gridCol w="796925"/>
                <a:gridCol w="734695"/>
                <a:gridCol w="2640964"/>
                <a:gridCol w="661034"/>
                <a:gridCol w="694690"/>
              </a:tblGrid>
              <a:tr h="287655">
                <a:tc gridSpan="4">
                  <a:txBody>
                    <a:bodyPr/>
                    <a:lstStyle/>
                    <a:p>
                      <a:pPr marL="38100">
                        <a:lnSpc>
                          <a:spcPts val="1600"/>
                        </a:lnSpc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Monitor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100" b="1" spc="-60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10541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287655">
                <a:tc gridSpan="2">
                  <a:txBody>
                    <a:bodyPr/>
                    <a:lstStyle/>
                    <a:p>
                      <a:pPr marL="38100">
                        <a:lnSpc>
                          <a:spcPts val="1600"/>
                        </a:lnSpc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400" spc="-140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4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15" dirty="0">
                          <a:latin typeface="Arial"/>
                          <a:cs typeface="Arial"/>
                        </a:rPr>
                        <a:t>900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850" spc="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spreadsheet.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9715">
                <a:tc gridSpan="2">
                  <a:txBody>
                    <a:bodyPr/>
                    <a:lstStyle/>
                    <a:p>
                      <a:pPr marL="38100">
                        <a:lnSpc>
                          <a:spcPts val="1600"/>
                        </a:lnSpc>
                      </a:pPr>
                      <a:r>
                        <a:rPr sz="1400" spc="-3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25" dirty="0">
                          <a:latin typeface="Arial"/>
                          <a:cs typeface="Arial"/>
                        </a:rPr>
                        <a:t>21202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"Sample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670">
                        <a:lnSpc>
                          <a:spcPts val="805"/>
                        </a:lnSpc>
                        <a:spcBef>
                          <a:spcPts val="10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below.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692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6670" marR="180975">
                        <a:lnSpc>
                          <a:spcPct val="110600"/>
                        </a:lnSpc>
                        <a:spcBef>
                          <a:spcPts val="13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day,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even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authorize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more than eight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day, 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itemized,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but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so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sparingly.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above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day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8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"unbilled."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81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6670">
                        <a:lnSpc>
                          <a:spcPts val="955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spent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traveling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or from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anywhere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non-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reimbursable.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4465">
                <a:tc gridSpan="3">
                  <a:txBody>
                    <a:bodyPr/>
                    <a:lstStyle/>
                    <a:p>
                      <a:pPr marL="838200">
                        <a:lnSpc>
                          <a:spcPts val="1180"/>
                        </a:lnSpc>
                      </a:pPr>
                      <a:r>
                        <a:rPr sz="1100" spc="-7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OF: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80"/>
                        </a:lnSpc>
                      </a:pPr>
                      <a:r>
                        <a:rPr sz="1100" b="1" i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3180" marR="30480" indent="-3175" algn="ctr">
                        <a:lnSpc>
                          <a:spcPct val="112700"/>
                        </a:lnSpc>
                        <a:spcBef>
                          <a:spcPts val="455"/>
                        </a:spcBef>
                      </a:pPr>
                      <a:r>
                        <a:rPr sz="750" spc="-20" dirty="0">
                          <a:latin typeface="Arial"/>
                          <a:cs typeface="Arial"/>
                        </a:rPr>
                        <a:t>Complete these  </a:t>
                      </a:r>
                      <a:r>
                        <a:rPr sz="750" spc="5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7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spreadsheet.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52069" marR="40640" algn="ctr">
                        <a:lnSpc>
                          <a:spcPct val="112700"/>
                        </a:lnSpc>
                      </a:pPr>
                      <a:r>
                        <a:rPr sz="750" spc="-4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other  </a:t>
                      </a:r>
                      <a:r>
                        <a:rPr sz="750" spc="5" dirty="0">
                          <a:latin typeface="Arial"/>
                          <a:cs typeface="Arial"/>
                        </a:rPr>
                        <a:t>info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populate.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778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make sure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tab.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72085">
                <a:tc gridSpan="3">
                  <a:txBody>
                    <a:bodyPr/>
                    <a:lstStyle/>
                    <a:p>
                      <a:pPr marL="923290">
                        <a:lnSpc>
                          <a:spcPts val="1180"/>
                        </a:lnSpc>
                      </a:pPr>
                      <a:r>
                        <a:rPr sz="1100" spc="-7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BY: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210"/>
                        </a:lnSpc>
                      </a:pPr>
                      <a:r>
                        <a:rPr sz="1250" spc="-65" dirty="0">
                          <a:latin typeface="Arial"/>
                          <a:cs typeface="Arial"/>
                        </a:rPr>
                        <a:t>Smoot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78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it.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0660">
                <a:tc gridSpan="3">
                  <a:txBody>
                    <a:bodyPr/>
                    <a:lstStyle/>
                    <a:p>
                      <a:pPr marL="130111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spc="-8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SUBMITTED: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1440"/>
                        </a:lnSpc>
                      </a:pPr>
                      <a:r>
                        <a:rPr sz="1250" spc="-20" dirty="0">
                          <a:latin typeface="Arial"/>
                          <a:cs typeface="Arial"/>
                        </a:rPr>
                        <a:t>6/30/2019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78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Aden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Rosenthal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any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questions.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0660">
                <a:tc gridSpan="3">
                  <a:txBody>
                    <a:bodyPr/>
                    <a:lstStyle/>
                    <a:p>
                      <a:pPr marR="19050" algn="r">
                        <a:lnSpc>
                          <a:spcPts val="1440"/>
                        </a:lnSpc>
                      </a:pPr>
                      <a:r>
                        <a:rPr sz="1250" spc="-5" dirty="0">
                          <a:latin typeface="Arial"/>
                          <a:cs typeface="Arial"/>
                        </a:rPr>
                        <a:t>YE</a:t>
                      </a:r>
                      <a:r>
                        <a:rPr sz="1250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50" dirty="0">
                          <a:latin typeface="Arial"/>
                          <a:cs typeface="Arial"/>
                        </a:rPr>
                        <a:t>R: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440"/>
                        </a:lnSpc>
                      </a:pPr>
                      <a:r>
                        <a:rPr sz="1250" spc="-65" dirty="0">
                          <a:latin typeface="Arial"/>
                          <a:cs typeface="Arial"/>
                        </a:rPr>
                        <a:t>2019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78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90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4445" algn="ctr">
                        <a:lnSpc>
                          <a:spcPct val="100000"/>
                        </a:lnSpc>
                      </a:pPr>
                      <a:r>
                        <a:rPr sz="900" b="1" i="1" spc="-60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900" b="1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i="1" spc="-55" dirty="0">
                          <a:latin typeface="Arial"/>
                          <a:cs typeface="Arial"/>
                        </a:rPr>
                        <a:t>Description: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59130">
                <a:tc gridSpan="10">
                  <a:txBody>
                    <a:bodyPr/>
                    <a:lstStyle/>
                    <a:p>
                      <a:pPr marL="1796414" marR="4855845">
                        <a:lnSpc>
                          <a:spcPct val="112200"/>
                        </a:lnSpc>
                        <a:spcBef>
                          <a:spcPts val="414"/>
                        </a:spcBef>
                      </a:pPr>
                      <a:r>
                        <a:rPr sz="900" i="1" spc="-35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00" i="1" spc="-15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meeting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900" i="1" dirty="0">
                          <a:latin typeface="Trebuchet MS"/>
                          <a:cs typeface="Trebuchet MS"/>
                        </a:rPr>
                        <a:t>BPD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North Division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DC; </a:t>
                      </a:r>
                      <a:r>
                        <a:rPr sz="900" i="1" spc="-35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checklist 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review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in-service training; meet  with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5" dirty="0">
                          <a:latin typeface="Trebuchet MS"/>
                          <a:cs typeface="Trebuchet MS"/>
                        </a:rPr>
                        <a:t>Ms.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 re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1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3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900" i="1" spc="-35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2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of force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90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9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90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90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i="1" spc="-15" dirty="0">
                          <a:latin typeface="Trebuchet MS"/>
                          <a:cs typeface="Trebuchet MS"/>
                        </a:rPr>
                        <a:t>and  </a:t>
                      </a:r>
                      <a:r>
                        <a:rPr sz="900" i="1" spc="-5" dirty="0">
                          <a:latin typeface="Trebuchet MS"/>
                          <a:cs typeface="Trebuchet MS"/>
                        </a:rPr>
                        <a:t>1123455.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270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0825">
                <a:tc gridSpan="10">
                  <a:txBody>
                    <a:bodyPr/>
                    <a:lstStyle/>
                    <a:p>
                      <a:pPr marL="36195">
                        <a:lnSpc>
                          <a:spcPts val="1835"/>
                        </a:lnSpc>
                      </a:pPr>
                      <a:r>
                        <a:rPr sz="1550" spc="-12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924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20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11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b="1" spc="-50" dirty="0">
                          <a:latin typeface="Trebuchet MS"/>
                          <a:cs typeface="Trebuchet MS"/>
                        </a:rPr>
                        <a:t>of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50" dirty="0">
                          <a:latin typeface="Trebuchet MS"/>
                          <a:cs typeface="Trebuchet MS"/>
                        </a:rPr>
                        <a:t>Day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100" b="1" spc="-65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5841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496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60" dirty="0">
                          <a:latin typeface="Trebuchet MS"/>
                          <a:cs typeface="Trebuchet MS"/>
                        </a:rPr>
                        <a:t>Hours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65" dirty="0">
                          <a:latin typeface="Trebuchet MS"/>
                          <a:cs typeface="Trebuchet MS"/>
                        </a:rPr>
                        <a:t>Rate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b="1" spc="-70" dirty="0">
                          <a:latin typeface="Trebuchet MS"/>
                          <a:cs typeface="Trebuchet MS"/>
                        </a:rPr>
                        <a:t>Total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641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100" b="1" spc="-6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11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b="1" spc="-85" dirty="0">
                          <a:latin typeface="Trebuchet MS"/>
                          <a:cs typeface="Trebuchet MS"/>
                        </a:rPr>
                        <a:t>Time)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5841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130"/>
                        </a:lnSpc>
                      </a:pPr>
                      <a:r>
                        <a:rPr sz="1100" b="1" spc="-60" dirty="0">
                          <a:latin typeface="Trebuchet MS"/>
                          <a:cs typeface="Trebuchet MS"/>
                        </a:rPr>
                        <a:t>Unbilled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  <a:p>
                      <a:pPr marL="17145" algn="ctr">
                        <a:lnSpc>
                          <a:spcPts val="1120"/>
                        </a:lnSpc>
                        <a:spcBef>
                          <a:spcPts val="85"/>
                        </a:spcBef>
                      </a:pPr>
                      <a:r>
                        <a:rPr sz="1100" b="1" spc="-60" dirty="0">
                          <a:latin typeface="Trebuchet MS"/>
                          <a:cs typeface="Trebuchet MS"/>
                        </a:rPr>
                        <a:t>Hours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20955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Recruiting,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Retention, 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OSW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mtg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815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37592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705.00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20955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CJI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Preliminary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Focus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Group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Higlights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Take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Away</a:t>
                      </a:r>
                      <a:r>
                        <a:rPr sz="8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Report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815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37592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352.50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20955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meetings regarding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hiring,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retention,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FY20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Budget, 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OPR,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Supervision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815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37592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587.50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Time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Meetings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regarding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hiring,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retention,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FY20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Budget, </a:t>
                      </a:r>
                      <a:r>
                        <a:rPr sz="850" spc="-100" dirty="0">
                          <a:latin typeface="Arial"/>
                          <a:cs typeface="Arial"/>
                        </a:rPr>
                        <a:t>OPR,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Supervision,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Outcome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Measurements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3815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29210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1,880.00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Extended Hours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Site</a:t>
                      </a:r>
                      <a:r>
                        <a:rPr sz="8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Visits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825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20955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815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53911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-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Time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20955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spc="-140" dirty="0">
                          <a:latin typeface="Arial"/>
                          <a:cs typeface="Arial"/>
                        </a:rPr>
                        <a:t>FY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20 MT Budget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development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CJI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Outcome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Measures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conf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call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815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37528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470.00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20955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Prep Conf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F/U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Supervision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Staffing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815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37528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822.50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20955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MT Budget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Conf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Aggregation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SME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re-alignment</a:t>
                      </a:r>
                      <a:r>
                        <a:rPr sz="8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etx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815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37528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470.00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20955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doc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Recruiting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Retention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Conf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Call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815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37528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470.00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20955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Email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Communication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Review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815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37528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470.00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attend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meetings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R&amp;F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850" spc="-12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requirments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ahead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of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50" spc="-70" dirty="0">
                          <a:latin typeface="Arial"/>
                          <a:cs typeface="Arial"/>
                        </a:rPr>
                        <a:t>UoF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Trng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Observation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3815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29210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1,057.50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Time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825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20955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Academy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Traing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observation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850" spc="-90" dirty="0">
                          <a:latin typeface="Arial"/>
                          <a:cs typeface="Arial"/>
                        </a:rPr>
                        <a:t>TA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UoF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Fair/Impartial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Policing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Trng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815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29210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1,880.00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Extended Hours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Site</a:t>
                      </a:r>
                      <a:r>
                        <a:rPr sz="8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Visits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20955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Work on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2nd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year</a:t>
                      </a:r>
                      <a:r>
                        <a:rPr sz="8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budget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815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37528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587.50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spc="-40" dirty="0">
                          <a:latin typeface="Arial"/>
                          <a:cs typeface="Arial"/>
                        </a:rPr>
                        <a:t>Travel Time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Budget</a:t>
                      </a:r>
                      <a:r>
                        <a:rPr sz="8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Prep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20955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60" dirty="0"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27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ts val="1015"/>
                        </a:lnSpc>
                        <a:spcBef>
                          <a:spcPts val="10"/>
                        </a:spcBef>
                      </a:pPr>
                      <a:r>
                        <a:rPr sz="850" spc="-65" dirty="0">
                          <a:latin typeface="Arial"/>
                          <a:cs typeface="Arial"/>
                        </a:rPr>
                        <a:t>Focus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Group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Report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2nd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Draft review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85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edits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r">
                        <a:lnSpc>
                          <a:spcPts val="1000"/>
                        </a:lnSpc>
                        <a:spcBef>
                          <a:spcPts val="25"/>
                        </a:spcBef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43815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235.00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000"/>
                        </a:lnSpc>
                        <a:spcBef>
                          <a:spcPts val="25"/>
                        </a:spcBef>
                        <a:tabLst>
                          <a:tab pos="37528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587.50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44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</a:pPr>
                      <a:r>
                        <a:rPr sz="850" b="1" spc="-70" dirty="0">
                          <a:latin typeface="Trebuchet MS"/>
                          <a:cs typeface="Trebuchet MS"/>
                        </a:rPr>
                        <a:t>TOTAL: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</a:pPr>
                      <a:r>
                        <a:rPr sz="850" b="1" spc="-65" dirty="0">
                          <a:latin typeface="Trebuchet MS"/>
                          <a:cs typeface="Trebuchet MS"/>
                        </a:rPr>
                        <a:t>$</a:t>
                      </a:r>
                      <a:r>
                        <a:rPr sz="850" b="1" spc="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65" dirty="0">
                          <a:latin typeface="Trebuchet MS"/>
                          <a:cs typeface="Trebuchet MS"/>
                        </a:rPr>
                        <a:t>10,340.00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21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697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9083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35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8819" y="1038986"/>
            <a:ext cx="85026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spc="5" dirty="0">
                <a:latin typeface="Times New Roman"/>
                <a:cs typeface="Times New Roman"/>
              </a:rPr>
              <a:t>July </a:t>
            </a:r>
            <a:r>
              <a:rPr sz="1200" dirty="0">
                <a:latin typeface="Times New Roman"/>
                <a:cs typeface="Times New Roman"/>
              </a:rPr>
              <a:t>31,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/>
                <a:cs typeface="Times New Roman"/>
              </a:rPr>
              <a:t>Page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457200"/>
            <a:ext cx="5943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99945" y="1758823"/>
          <a:ext cx="5143500" cy="1068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4500"/>
                <a:gridCol w="3429000"/>
              </a:tblGrid>
              <a:tr h="356235">
                <a:tc>
                  <a:txBody>
                    <a:bodyPr/>
                    <a:lstStyle/>
                    <a:p>
                      <a:pPr marL="71755" marR="312420">
                        <a:lnSpc>
                          <a:spcPts val="1380"/>
                        </a:lnSpc>
                        <a:spcBef>
                          <a:spcPts val="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Funds Remaining in  FY2019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Budget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$116,162.20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71755" marR="97790">
                        <a:lnSpc>
                          <a:spcPts val="1380"/>
                        </a:lnSpc>
                        <a:spcBef>
                          <a:spcPts val="2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Percentage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Funds  Used in FY2019</a:t>
                      </a:r>
                      <a:r>
                        <a:rPr sz="12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Budget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4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93.65%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71755" marR="133985">
                        <a:lnSpc>
                          <a:spcPts val="1380"/>
                        </a:lnSpc>
                        <a:spcBef>
                          <a:spcPts val="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Fiscal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2019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YTD</a:t>
                      </a:r>
                      <a:r>
                        <a:rPr sz="1200" b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Value 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pro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bono</a:t>
                      </a:r>
                      <a:r>
                        <a:rPr sz="12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Services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$685,451.50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18819" y="2997200"/>
            <a:ext cx="2576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Times New Roman"/>
                <a:cs typeface="Times New Roman"/>
              </a:rPr>
              <a:t>Breakdown </a:t>
            </a:r>
            <a:r>
              <a:rPr sz="1200" i="1" dirty="0">
                <a:latin typeface="Times New Roman"/>
                <a:cs typeface="Times New Roman"/>
              </a:rPr>
              <a:t>of Billable </a:t>
            </a:r>
            <a:r>
              <a:rPr sz="1200" i="1" spc="-5" dirty="0">
                <a:latin typeface="Times New Roman"/>
                <a:cs typeface="Times New Roman"/>
              </a:rPr>
              <a:t>Hours </a:t>
            </a:r>
            <a:r>
              <a:rPr sz="1200" i="1" dirty="0">
                <a:latin typeface="Times New Roman"/>
                <a:cs typeface="Times New Roman"/>
              </a:rPr>
              <a:t>&amp;</a:t>
            </a:r>
            <a:r>
              <a:rPr sz="1200" i="1" spc="-2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Expenses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31519" y="3403219"/>
          <a:ext cx="6303010" cy="4914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1325"/>
                <a:gridCol w="685800"/>
                <a:gridCol w="685800"/>
                <a:gridCol w="800100"/>
                <a:gridCol w="1200785"/>
                <a:gridCol w="1219200"/>
              </a:tblGrid>
              <a:tr h="571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June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41605" marR="129539" indent="30480">
                        <a:lnSpc>
                          <a:spcPts val="1380"/>
                        </a:lnSpc>
                        <a:spcBef>
                          <a:spcPts val="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Total 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Ho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41605" marR="129539" indent="12065">
                        <a:lnSpc>
                          <a:spcPts val="1380"/>
                        </a:lnSpc>
                        <a:spcBef>
                          <a:spcPts val="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Billed 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Ho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99390" marR="83185" indent="-103505">
                        <a:lnSpc>
                          <a:spcPts val="1380"/>
                        </a:lnSpc>
                        <a:spcBef>
                          <a:spcPts val="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Pro</a:t>
                      </a:r>
                      <a:r>
                        <a:rPr sz="1200" b="1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Bono 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Hours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11480" marR="132080" indent="-268605">
                        <a:lnSpc>
                          <a:spcPts val="1380"/>
                        </a:lnSpc>
                        <a:spcBef>
                          <a:spcPts val="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Total</a:t>
                      </a:r>
                      <a:r>
                        <a:rPr sz="12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Services  Billed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2275" marR="104775" indent="-303530">
                        <a:lnSpc>
                          <a:spcPts val="1380"/>
                        </a:lnSpc>
                        <a:spcBef>
                          <a:spcPts val="2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Total</a:t>
                      </a:r>
                      <a:r>
                        <a:rPr sz="12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Expenses  Billed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25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Thompson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$8,550.00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Rosenthal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99.6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73.6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$34,960.00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Aden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$12,455.00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25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Barge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24.1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24.1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$5,663.50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$288.93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Bethel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$5,405.00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$121.00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71120">
                        <a:lnSpc>
                          <a:spcPts val="134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Drake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22.1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18.8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3.3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$4,418.00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Drake (Exec.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Ass't)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$1,875.00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Joyce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$3,290.00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Meares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3.6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3.6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$846.00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25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O’Toole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9.9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9.9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$2,326.50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Ramsey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$7,050.00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L="71120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Smoot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65.5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21.5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$10,340.00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$3,070.54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Villasenor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30.6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30.6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$7,191.00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Ray</a:t>
                      </a:r>
                      <a:r>
                        <a:rPr sz="1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Kelly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18.1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18.1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$4,253.50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$436.52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25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Darnyle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Wharton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34.2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34.2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$2,565.00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Neighborhood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Liaisons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113.35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113.35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$2,267.00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$225.00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Dupont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39.7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20.6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19.1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$4,841.00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$811.45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25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Bowman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26.7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26.7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$6,274.50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71120">
                        <a:lnSpc>
                          <a:spcPts val="134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Parker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13.2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5.8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$3,300.00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4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University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Toronto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$21,587.25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3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25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Morgan State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University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$64,145.00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71120" marR="240029">
                        <a:lnSpc>
                          <a:spcPts val="138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Community</a:t>
                      </a:r>
                      <a:r>
                        <a:rPr sz="12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Resources  for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Justice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57785" algn="r">
                        <a:lnSpc>
                          <a:spcPts val="14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57785" algn="r">
                        <a:lnSpc>
                          <a:spcPts val="14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57785" algn="r">
                        <a:lnSpc>
                          <a:spcPts val="14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59055" algn="r">
                        <a:lnSpc>
                          <a:spcPts val="14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$35,000.00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$0.00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71120">
                        <a:lnSpc>
                          <a:spcPts val="1325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Total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715.45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618.75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96.7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$248,603.25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32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$4,953.44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0" y="687247"/>
          <a:ext cx="12294232" cy="6265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565"/>
                <a:gridCol w="805815"/>
                <a:gridCol w="645794"/>
                <a:gridCol w="3303904"/>
                <a:gridCol w="1045209"/>
                <a:gridCol w="796925"/>
                <a:gridCol w="734695"/>
                <a:gridCol w="838200"/>
                <a:gridCol w="949325"/>
                <a:gridCol w="2209800"/>
              </a:tblGrid>
              <a:tr h="251460">
                <a:tc gridSpan="10">
                  <a:txBody>
                    <a:bodyPr/>
                    <a:lstStyle/>
                    <a:p>
                      <a:pPr marL="36195">
                        <a:lnSpc>
                          <a:spcPts val="1835"/>
                        </a:lnSpc>
                      </a:pPr>
                      <a:r>
                        <a:rPr sz="1550" spc="-26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2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18465">
                        <a:lnSpc>
                          <a:spcPct val="100000"/>
                        </a:lnSpc>
                      </a:pPr>
                      <a:r>
                        <a:rPr sz="85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850" b="1" spc="-7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85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14984">
                        <a:lnSpc>
                          <a:spcPct val="100000"/>
                        </a:lnSpc>
                      </a:pPr>
                      <a:r>
                        <a:rPr sz="850" b="1" spc="-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85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25" dirty="0">
                          <a:latin typeface="Trebuchet MS"/>
                          <a:cs typeface="Trebuchet MS"/>
                        </a:rPr>
                        <a:t>MEALS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53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850" b="1" spc="-45" dirty="0">
                          <a:latin typeface="Trebuchet MS"/>
                          <a:cs typeface="Trebuchet MS"/>
                        </a:rPr>
                        <a:t>Category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60020">
                        <a:lnSpc>
                          <a:spcPct val="100000"/>
                        </a:lnSpc>
                      </a:pPr>
                      <a:r>
                        <a:rPr sz="850" b="1" spc="-40" dirty="0">
                          <a:latin typeface="Trebuchet MS"/>
                          <a:cs typeface="Trebuchet MS"/>
                        </a:rPr>
                        <a:t>Vendor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02360">
                        <a:lnSpc>
                          <a:spcPct val="100000"/>
                        </a:lnSpc>
                      </a:pPr>
                      <a:r>
                        <a:rPr sz="850" b="1" spc="-40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850" b="1" spc="-4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85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45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87020">
                        <a:lnSpc>
                          <a:spcPct val="100000"/>
                        </a:lnSpc>
                      </a:pPr>
                      <a:r>
                        <a:rPr sz="850" b="1" spc="-5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85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25" dirty="0">
                          <a:latin typeface="Trebuchet MS"/>
                          <a:cs typeface="Trebuchet MS"/>
                        </a:rPr>
                        <a:t>Day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795"/>
                        </a:lnSpc>
                      </a:pPr>
                      <a:r>
                        <a:rPr sz="85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85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70" dirty="0">
                          <a:latin typeface="Trebuchet MS"/>
                          <a:cs typeface="Trebuchet MS"/>
                        </a:rPr>
                        <a:t>+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  <a:p>
                      <a:pPr marL="40640" marR="18415" algn="ctr">
                        <a:lnSpc>
                          <a:spcPct val="110100"/>
                        </a:lnSpc>
                      </a:pPr>
                      <a:r>
                        <a:rPr sz="85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85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85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  <a:p>
                      <a:pPr marL="306070" marR="58419" indent="-226060">
                        <a:lnSpc>
                          <a:spcPts val="1130"/>
                        </a:lnSpc>
                        <a:spcBef>
                          <a:spcPts val="60"/>
                        </a:spcBef>
                      </a:pPr>
                      <a:r>
                        <a:rPr sz="850" b="1" spc="-45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85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850" b="1" spc="-60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850" b="1" spc="-1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per 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day)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13030" marR="89535" indent="32384">
                        <a:lnSpc>
                          <a:spcPct val="110100"/>
                        </a:lnSpc>
                      </a:pPr>
                      <a:r>
                        <a:rPr sz="85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De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ription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38760" marR="175895" indent="-41275">
                        <a:lnSpc>
                          <a:spcPct val="110100"/>
                        </a:lnSpc>
                      </a:pPr>
                      <a:r>
                        <a:rPr sz="850" b="1" spc="-1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Expense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85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930"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6/5-7/19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Air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R/T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SWA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STL-BWI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841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41846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747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96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54165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747.96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6/5-7/19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Lodging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Marriott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Hotel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1846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362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4165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362.20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6/5-7/19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Parking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850" spc="-135" dirty="0">
                          <a:latin typeface="Arial"/>
                          <a:cs typeface="Arial"/>
                        </a:rPr>
                        <a:t>STL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7498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60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9817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60.00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6/5-7/19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Mileage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R/T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SPI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STL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SPI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(106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miles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.58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2)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1846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122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96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4165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122.96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8003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6/5/2019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95" dirty="0">
                          <a:latin typeface="Arial"/>
                          <a:cs typeface="Arial"/>
                        </a:rPr>
                        <a:t>Yes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3370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53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9817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8003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6/6/2019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No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3370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71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9817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71.00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8003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6/7/2019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95" dirty="0">
                          <a:latin typeface="Arial"/>
                          <a:cs typeface="Arial"/>
                        </a:rPr>
                        <a:t>Yes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3370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53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9817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8003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6/5/2019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BWI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Hotel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7498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25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9817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25.23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8003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6/5/2019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Meeting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3149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55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65468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7.55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8003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6/5/2019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8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Meeting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3149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98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65468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8.98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8003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dirty="0">
                          <a:latin typeface="Arial"/>
                          <a:cs typeface="Arial"/>
                        </a:rPr>
                        <a:t>6/7/2019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BWI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7498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25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78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9817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25.78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6/24-26/19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Air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R/T </a:t>
                      </a:r>
                      <a:r>
                        <a:rPr sz="850" spc="-95" dirty="0">
                          <a:latin typeface="Arial"/>
                          <a:cs typeface="Arial"/>
                        </a:rPr>
                        <a:t>SWA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85" dirty="0">
                          <a:latin typeface="Arial"/>
                          <a:cs typeface="Arial"/>
                        </a:rPr>
                        <a:t>STL-BWI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1846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747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96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4165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747.96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6/24-26/19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Lodging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Sheraton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Hotel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1846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344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4165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344.20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6/24-26/19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Parking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50" spc="-135" dirty="0">
                          <a:latin typeface="Arial"/>
                          <a:cs typeface="Arial"/>
                        </a:rPr>
                        <a:t>STL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7498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60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9817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60.00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6/24-26/19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mileage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R/T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SPI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130" dirty="0">
                          <a:latin typeface="Arial"/>
                          <a:cs typeface="Arial"/>
                        </a:rPr>
                        <a:t>STL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850" spc="-110" dirty="0">
                          <a:latin typeface="Arial"/>
                          <a:cs typeface="Arial"/>
                        </a:rPr>
                        <a:t>SPI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(106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miles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.58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2)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1846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122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96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41655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122.96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52729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6/24/2019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95" dirty="0">
                          <a:latin typeface="Arial"/>
                          <a:cs typeface="Arial"/>
                        </a:rPr>
                        <a:t>Yes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3370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53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9817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52729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6/25/2019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No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3370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71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9817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71.00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52729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6/27/2019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0" dirty="0">
                          <a:latin typeface="Arial"/>
                          <a:cs typeface="Arial"/>
                        </a:rPr>
                        <a:t>Food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95" dirty="0">
                          <a:latin typeface="Arial"/>
                          <a:cs typeface="Arial"/>
                        </a:rPr>
                        <a:t>Yes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33705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53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8C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9817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53.25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52729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6/24/2019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fr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BWI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hotel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7498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23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9817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23.25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52729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6/25/2019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Academy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7498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17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75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9817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17.75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52729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6/25/2019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Hotel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7498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17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06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9817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17.06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252729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6/27/2019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Transportation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850" spc="-30" dirty="0">
                          <a:latin typeface="Arial"/>
                          <a:cs typeface="Arial"/>
                        </a:rPr>
                        <a:t>Uber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55" dirty="0">
                          <a:latin typeface="Arial"/>
                          <a:cs typeface="Arial"/>
                        </a:rPr>
                        <a:t>BWI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474980" algn="l"/>
                        </a:tabLst>
                      </a:pPr>
                      <a:r>
                        <a:rPr sz="85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21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70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598170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21.70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</a:pPr>
                      <a:r>
                        <a:rPr sz="850" spc="-85" dirty="0">
                          <a:latin typeface="Arial"/>
                          <a:cs typeface="Arial"/>
                        </a:rPr>
                        <a:t>TOTAL: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tabLst>
                          <a:tab pos="457834" algn="l"/>
                        </a:tabLst>
                      </a:pPr>
                      <a:r>
                        <a:rPr sz="8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3,070.54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697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9083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36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0240" y="687247"/>
          <a:ext cx="12294232" cy="103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565"/>
                <a:gridCol w="805815"/>
                <a:gridCol w="645794"/>
                <a:gridCol w="3303904"/>
                <a:gridCol w="1045209"/>
                <a:gridCol w="796925"/>
                <a:gridCol w="734695"/>
                <a:gridCol w="838200"/>
                <a:gridCol w="949325"/>
                <a:gridCol w="2209800"/>
              </a:tblGrid>
              <a:tr h="142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5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60" dirty="0">
                          <a:latin typeface="Trebuchet MS"/>
                          <a:cs typeface="Trebuchet MS"/>
                        </a:rPr>
                        <a:t>Time: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ct val="100000"/>
                        </a:lnSpc>
                        <a:tabLst>
                          <a:tab pos="243204" algn="l"/>
                        </a:tabLst>
                      </a:pPr>
                      <a:r>
                        <a:rPr sz="850" b="1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10,340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00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4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2875"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85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5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ct val="100000"/>
                        </a:lnSpc>
                        <a:tabLst>
                          <a:tab pos="299720" algn="l"/>
                        </a:tabLst>
                      </a:pPr>
                      <a:r>
                        <a:rPr sz="850" b="1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3,070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54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2875"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</a:pPr>
                      <a:r>
                        <a:rPr sz="850" b="1" dirty="0">
                          <a:latin typeface="Trebuchet MS"/>
                          <a:cs typeface="Trebuchet MS"/>
                        </a:rPr>
                        <a:t>TOTA</a:t>
                      </a:r>
                      <a:r>
                        <a:rPr sz="850" b="1" spc="-1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850" b="1" dirty="0">
                          <a:latin typeface="Trebuchet MS"/>
                          <a:cs typeface="Trebuchet MS"/>
                        </a:rPr>
                        <a:t>: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ct val="100000"/>
                        </a:lnSpc>
                        <a:tabLst>
                          <a:tab pos="243204" algn="l"/>
                        </a:tabLst>
                      </a:pPr>
                      <a:r>
                        <a:rPr sz="850" b="1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13,410</a:t>
                      </a:r>
                      <a:r>
                        <a:rPr sz="850" b="1" spc="-5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850" b="1" spc="5" dirty="0">
                          <a:latin typeface="Trebuchet MS"/>
                          <a:cs typeface="Trebuchet MS"/>
                        </a:rPr>
                        <a:t>54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2875">
                <a:tc>
                  <a:txBody>
                    <a:bodyPr/>
                    <a:lstStyle/>
                    <a:p>
                      <a:pPr marR="8890" algn="r">
                        <a:lnSpc>
                          <a:spcPct val="100000"/>
                        </a:lnSpc>
                      </a:pPr>
                      <a:r>
                        <a:rPr sz="850" b="1" spc="-4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85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40" dirty="0">
                          <a:latin typeface="Trebuchet MS"/>
                          <a:cs typeface="Trebuchet MS"/>
                        </a:rPr>
                        <a:t>Hours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21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50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220345">
                        <a:lnSpc>
                          <a:spcPct val="100000"/>
                        </a:lnSpc>
                      </a:pPr>
                      <a:r>
                        <a:rPr sz="850" b="1" spc="-40" dirty="0">
                          <a:latin typeface="Trebuchet MS"/>
                          <a:cs typeface="Trebuchet MS"/>
                        </a:rPr>
                        <a:t>INITIALS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7005">
                <a:tc gridSpan="4">
                  <a:txBody>
                    <a:bodyPr/>
                    <a:lstStyle/>
                    <a:p>
                      <a:pPr marL="28575">
                        <a:lnSpc>
                          <a:spcPts val="1200"/>
                        </a:lnSpc>
                      </a:pPr>
                      <a:r>
                        <a:rPr sz="1100" spc="-7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here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signify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1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accurate: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50" spc="-105" dirty="0">
                          <a:latin typeface="Arial"/>
                          <a:cs typeface="Arial"/>
                        </a:rPr>
                        <a:t>SMS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1697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9083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37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3061"/>
            <a:ext cx="7772400" cy="97922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84" y="3372002"/>
            <a:ext cx="7529195" cy="1750060"/>
          </a:xfrm>
          <a:custGeom>
            <a:avLst/>
            <a:gdLst/>
            <a:ahLst/>
            <a:cxnLst/>
            <a:rect l="l" t="t" r="r" b="b"/>
            <a:pathLst>
              <a:path w="7529195" h="1750060">
                <a:moveTo>
                  <a:pt x="0" y="1749513"/>
                </a:moveTo>
                <a:lnTo>
                  <a:pt x="7528915" y="1749513"/>
                </a:lnTo>
                <a:lnTo>
                  <a:pt x="7528915" y="0"/>
                </a:lnTo>
                <a:lnTo>
                  <a:pt x="0" y="0"/>
                </a:lnTo>
                <a:lnTo>
                  <a:pt x="0" y="17495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9880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38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4038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678" y="7401529"/>
            <a:ext cx="350174" cy="26292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67031" y="563523"/>
            <a:ext cx="203708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50" b="1" spc="425" dirty="0">
                <a:solidFill>
                  <a:srgbClr val="303D46"/>
                </a:solidFill>
                <a:latin typeface="Arial"/>
                <a:cs typeface="Arial"/>
              </a:rPr>
              <a:t>Receipt</a:t>
            </a:r>
            <a:endParaRPr sz="3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223" y="1508048"/>
            <a:ext cx="993775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spc="-640" dirty="0">
                <a:solidFill>
                  <a:srgbClr val="3B4F59"/>
                </a:solidFill>
                <a:latin typeface="Arial Black"/>
                <a:cs typeface="Arial Black"/>
              </a:rPr>
              <a:t>L/R</a:t>
            </a:r>
            <a:r>
              <a:rPr sz="2950" spc="-540" dirty="0">
                <a:solidFill>
                  <a:srgbClr val="3B4F59"/>
                </a:solidFill>
                <a:latin typeface="Arial Black"/>
                <a:cs typeface="Arial Black"/>
              </a:rPr>
              <a:t> </a:t>
            </a:r>
            <a:r>
              <a:rPr sz="2950" spc="-890" dirty="0">
                <a:solidFill>
                  <a:srgbClr val="3B4F59"/>
                </a:solidFill>
                <a:latin typeface="Arial Black"/>
                <a:cs typeface="Arial Black"/>
              </a:rPr>
              <a:t>#02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685" y="1865706"/>
            <a:ext cx="98488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680" dirty="0">
                <a:solidFill>
                  <a:srgbClr val="3B4D56"/>
                </a:solidFill>
                <a:latin typeface="DejaVu Sans"/>
                <a:cs typeface="DejaVu Sans"/>
              </a:rPr>
              <a:t>T/0</a:t>
            </a:r>
            <a:r>
              <a:rPr sz="3300" spc="-665" dirty="0">
                <a:solidFill>
                  <a:srgbClr val="3B4D56"/>
                </a:solidFill>
                <a:latin typeface="DejaVu Sans"/>
                <a:cs typeface="DejaVu Sans"/>
              </a:rPr>
              <a:t> </a:t>
            </a:r>
            <a:r>
              <a:rPr sz="3300" spc="-1285" dirty="0">
                <a:solidFill>
                  <a:srgbClr val="3B4D56"/>
                </a:solidFill>
                <a:latin typeface="DejaVu Sans"/>
                <a:cs typeface="DejaVu Sans"/>
              </a:rPr>
              <a:t>#01</a:t>
            </a:r>
            <a:endParaRPr sz="3300">
              <a:latin typeface="DejaVu Sans"/>
              <a:cs typeface="DejaVu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9610" y="2248891"/>
            <a:ext cx="142367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555" dirty="0">
                <a:solidFill>
                  <a:srgbClr val="3B4D56"/>
                </a:solidFill>
                <a:latin typeface="Arial"/>
                <a:cs typeface="Arial"/>
              </a:rPr>
              <a:t>Entry</a:t>
            </a:r>
            <a:r>
              <a:rPr sz="3500" spc="-229" dirty="0">
                <a:solidFill>
                  <a:srgbClr val="3B4D56"/>
                </a:solidFill>
                <a:latin typeface="Arial"/>
                <a:cs typeface="Arial"/>
              </a:rPr>
              <a:t> </a:t>
            </a:r>
            <a:r>
              <a:rPr sz="3500" spc="-869" dirty="0">
                <a:solidFill>
                  <a:srgbClr val="3B4D56"/>
                </a:solidFill>
                <a:latin typeface="Arial"/>
                <a:cs typeface="Arial"/>
              </a:rPr>
              <a:t>Time</a:t>
            </a:r>
            <a:endParaRPr sz="3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305" y="2666267"/>
            <a:ext cx="128079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09" dirty="0">
                <a:solidFill>
                  <a:srgbClr val="3B4D56"/>
                </a:solidFill>
                <a:latin typeface="DejaVu Sans"/>
                <a:cs typeface="DejaVu Sans"/>
              </a:rPr>
              <a:t>Exit</a:t>
            </a:r>
            <a:r>
              <a:rPr sz="3300" spc="-400" dirty="0">
                <a:solidFill>
                  <a:srgbClr val="3B4D56"/>
                </a:solidFill>
                <a:latin typeface="DejaVu Sans"/>
                <a:cs typeface="DejaVu Sans"/>
              </a:rPr>
              <a:t> </a:t>
            </a:r>
            <a:r>
              <a:rPr sz="3300" spc="-960" dirty="0">
                <a:solidFill>
                  <a:srgbClr val="3B4D56"/>
                </a:solidFill>
                <a:latin typeface="DejaVu Sans"/>
                <a:cs typeface="DejaVu Sans"/>
              </a:rPr>
              <a:t>Time</a:t>
            </a:r>
            <a:endParaRPr sz="3300">
              <a:latin typeface="DejaVu Sans"/>
              <a:cs typeface="DejaVu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0581" y="3070674"/>
            <a:ext cx="16986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675" dirty="0">
                <a:solidFill>
                  <a:srgbClr val="3B4D56"/>
                </a:solidFill>
                <a:latin typeface="DejaVu Sans"/>
                <a:cs typeface="DejaVu Sans"/>
              </a:rPr>
              <a:t>Parking</a:t>
            </a:r>
            <a:r>
              <a:rPr sz="3300" spc="-305" dirty="0">
                <a:solidFill>
                  <a:srgbClr val="3B4D56"/>
                </a:solidFill>
                <a:latin typeface="DejaVu Sans"/>
                <a:cs typeface="DejaVu Sans"/>
              </a:rPr>
              <a:t> </a:t>
            </a:r>
            <a:r>
              <a:rPr sz="3300" spc="-980" dirty="0">
                <a:solidFill>
                  <a:srgbClr val="3B4D56"/>
                </a:solidFill>
                <a:latin typeface="DejaVu Sans"/>
                <a:cs typeface="DejaVu Sans"/>
              </a:rPr>
              <a:t>Time</a:t>
            </a:r>
            <a:endParaRPr sz="3300">
              <a:latin typeface="DejaVu Sans"/>
              <a:cs typeface="DejaVu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6008" y="3443078"/>
            <a:ext cx="15532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605" dirty="0">
                <a:solidFill>
                  <a:srgbClr val="3B4D56"/>
                </a:solidFill>
                <a:latin typeface="Arial"/>
                <a:cs typeface="Arial"/>
              </a:rPr>
              <a:t>Parking</a:t>
            </a:r>
            <a:r>
              <a:rPr sz="3500" spc="-265" dirty="0">
                <a:solidFill>
                  <a:srgbClr val="3B4D56"/>
                </a:solidFill>
                <a:latin typeface="Arial"/>
                <a:cs typeface="Arial"/>
              </a:rPr>
              <a:t> </a:t>
            </a:r>
            <a:r>
              <a:rPr sz="3500" spc="-950" dirty="0">
                <a:solidFill>
                  <a:srgbClr val="3B4D56"/>
                </a:solidFill>
                <a:latin typeface="Arial"/>
                <a:cs typeface="Arial"/>
              </a:rPr>
              <a:t>Fee</a:t>
            </a:r>
            <a:endParaRPr sz="3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87646" y="1403062"/>
            <a:ext cx="31248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280" dirty="0">
                <a:solidFill>
                  <a:srgbClr val="334450"/>
                </a:solidFill>
                <a:latin typeface="DejaVu Sans"/>
                <a:cs typeface="DejaVu Sans"/>
              </a:rPr>
              <a:t>A</a:t>
            </a:r>
            <a:r>
              <a:rPr sz="3300" spc="210" dirty="0">
                <a:solidFill>
                  <a:srgbClr val="334450"/>
                </a:solidFill>
                <a:latin typeface="DejaVu Sans"/>
                <a:cs typeface="DejaVu Sans"/>
              </a:rPr>
              <a:t> </a:t>
            </a:r>
            <a:r>
              <a:rPr sz="3300" spc="-965" dirty="0">
                <a:solidFill>
                  <a:srgbClr val="334450"/>
                </a:solidFill>
                <a:latin typeface="DejaVu Sans"/>
                <a:cs typeface="DejaVu Sans"/>
              </a:rPr>
              <a:t>Payment</a:t>
            </a:r>
            <a:r>
              <a:rPr sz="3300" spc="-944" dirty="0">
                <a:solidFill>
                  <a:srgbClr val="334450"/>
                </a:solidFill>
                <a:latin typeface="DejaVu Sans"/>
                <a:cs typeface="DejaVu Sans"/>
              </a:rPr>
              <a:t> </a:t>
            </a:r>
            <a:r>
              <a:rPr sz="3300" spc="-865" dirty="0">
                <a:solidFill>
                  <a:srgbClr val="334450"/>
                </a:solidFill>
                <a:latin typeface="DejaVu Sans"/>
                <a:cs typeface="DejaVu Sans"/>
              </a:rPr>
              <a:t>No.00005316</a:t>
            </a:r>
            <a:endParaRPr sz="3300">
              <a:latin typeface="DejaVu Sans"/>
              <a:cs typeface="DejaVu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24044" y="1821170"/>
            <a:ext cx="238633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60" dirty="0">
                <a:solidFill>
                  <a:srgbClr val="334450"/>
                </a:solidFill>
                <a:latin typeface="DejaVu Sans"/>
                <a:cs typeface="DejaVu Sans"/>
              </a:rPr>
              <a:t>Ticket</a:t>
            </a:r>
            <a:r>
              <a:rPr sz="3300" spc="-240" dirty="0">
                <a:solidFill>
                  <a:srgbClr val="334450"/>
                </a:solidFill>
                <a:latin typeface="DejaVu Sans"/>
                <a:cs typeface="DejaVu Sans"/>
              </a:rPr>
              <a:t> </a:t>
            </a:r>
            <a:r>
              <a:rPr sz="3300" spc="-910" dirty="0">
                <a:solidFill>
                  <a:srgbClr val="334450"/>
                </a:solidFill>
                <a:latin typeface="DejaVu Sans"/>
                <a:cs typeface="DejaVu Sans"/>
              </a:rPr>
              <a:t>No_026284</a:t>
            </a:r>
            <a:endParaRPr sz="3300"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04942" y="2414679"/>
            <a:ext cx="121257" cy="2635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44727" y="2243385"/>
            <a:ext cx="3262629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54300" algn="l"/>
              </a:tabLst>
            </a:pPr>
            <a:r>
              <a:rPr sz="3300" spc="-1045" dirty="0">
                <a:solidFill>
                  <a:srgbClr val="334450"/>
                </a:solidFill>
                <a:latin typeface="DejaVu Sans"/>
                <a:cs typeface="DejaVu Sans"/>
              </a:rPr>
              <a:t>0</a:t>
            </a:r>
            <a:r>
              <a:rPr sz="3300" spc="65" dirty="0">
                <a:solidFill>
                  <a:srgbClr val="334450"/>
                </a:solidFill>
                <a:latin typeface="DejaVu Sans"/>
                <a:cs typeface="DejaVu Sans"/>
              </a:rPr>
              <a:t> </a:t>
            </a:r>
            <a:r>
              <a:rPr sz="3300" spc="-705" dirty="0">
                <a:solidFill>
                  <a:srgbClr val="334450"/>
                </a:solidFill>
                <a:latin typeface="DejaVu Sans"/>
                <a:cs typeface="DejaVu Sans"/>
              </a:rPr>
              <a:t>/24/201</a:t>
            </a:r>
            <a:r>
              <a:rPr sz="3300" spc="-810" dirty="0">
                <a:solidFill>
                  <a:srgbClr val="334450"/>
                </a:solidFill>
                <a:latin typeface="DejaVu Sans"/>
                <a:cs typeface="DejaVu Sans"/>
              </a:rPr>
              <a:t>9</a:t>
            </a:r>
            <a:r>
              <a:rPr sz="3300" spc="455" dirty="0">
                <a:solidFill>
                  <a:srgbClr val="334450"/>
                </a:solidFill>
                <a:latin typeface="DejaVu Sans"/>
                <a:cs typeface="DejaVu Sans"/>
              </a:rPr>
              <a:t> </a:t>
            </a:r>
            <a:r>
              <a:rPr sz="3300" spc="-894" dirty="0">
                <a:solidFill>
                  <a:srgbClr val="334450"/>
                </a:solidFill>
                <a:latin typeface="DejaVu Sans"/>
                <a:cs typeface="DejaVu Sans"/>
              </a:rPr>
              <a:t>(Mon</a:t>
            </a:r>
            <a:r>
              <a:rPr sz="3300" spc="-555" dirty="0">
                <a:solidFill>
                  <a:srgbClr val="334450"/>
                </a:solidFill>
                <a:latin typeface="DejaVu Sans"/>
                <a:cs typeface="DejaVu Sans"/>
              </a:rPr>
              <a:t>)</a:t>
            </a:r>
            <a:r>
              <a:rPr sz="3300" dirty="0">
                <a:solidFill>
                  <a:srgbClr val="334450"/>
                </a:solidFill>
                <a:latin typeface="DejaVu Sans"/>
                <a:cs typeface="DejaVu Sans"/>
              </a:rPr>
              <a:t>	</a:t>
            </a:r>
            <a:r>
              <a:rPr sz="3300" spc="-690" dirty="0">
                <a:solidFill>
                  <a:srgbClr val="334450"/>
                </a:solidFill>
                <a:latin typeface="DejaVu Sans"/>
                <a:cs typeface="DejaVu Sans"/>
              </a:rPr>
              <a:t>8:14</a:t>
            </a:r>
            <a:endParaRPr sz="3300">
              <a:latin typeface="DejaVu Sans"/>
              <a:cs typeface="DejaVu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47142" y="2671018"/>
            <a:ext cx="323913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8139" algn="l"/>
                <a:tab pos="2506345" algn="l"/>
              </a:tabLst>
            </a:pPr>
            <a:r>
              <a:rPr sz="3100" spc="-430" dirty="0">
                <a:solidFill>
                  <a:srgbClr val="334450"/>
                </a:solidFill>
                <a:latin typeface="Arial"/>
                <a:cs typeface="Arial"/>
              </a:rPr>
              <a:t>06/28/2019	</a:t>
            </a:r>
            <a:r>
              <a:rPr sz="3100" spc="-45" dirty="0">
                <a:solidFill>
                  <a:srgbClr val="334450"/>
                </a:solidFill>
                <a:latin typeface="Arial"/>
                <a:cs typeface="Arial"/>
              </a:rPr>
              <a:t>(Fri)	</a:t>
            </a:r>
            <a:r>
              <a:rPr sz="3100" spc="-1540" dirty="0">
                <a:solidFill>
                  <a:srgbClr val="334450"/>
                </a:solidFill>
                <a:latin typeface="Arial"/>
                <a:cs typeface="Arial"/>
              </a:rPr>
              <a:t>15:5</a:t>
            </a:r>
            <a:endParaRPr sz="3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42989" y="2820402"/>
            <a:ext cx="127592" cy="2571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87458" y="3284093"/>
            <a:ext cx="127490" cy="2127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71500" y="3061905"/>
            <a:ext cx="61404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705" dirty="0">
                <a:solidFill>
                  <a:srgbClr val="334450"/>
                </a:solidFill>
                <a:latin typeface="DejaVu Sans"/>
                <a:cs typeface="DejaVu Sans"/>
              </a:rPr>
              <a:t>7:44</a:t>
            </a:r>
            <a:endParaRPr sz="3300">
              <a:latin typeface="DejaVu Sans"/>
              <a:cs typeface="DejaVu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15457" y="3463387"/>
            <a:ext cx="16135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50" spc="-625" dirty="0">
                <a:solidFill>
                  <a:srgbClr val="33424D"/>
                </a:solidFill>
                <a:latin typeface="Arial"/>
                <a:cs typeface="Arial"/>
              </a:rPr>
              <a:t>Rate  </a:t>
            </a:r>
            <a:r>
              <a:rPr sz="3250" spc="-1125" dirty="0">
                <a:solidFill>
                  <a:srgbClr val="33424D"/>
                </a:solidFill>
                <a:latin typeface="Arial"/>
                <a:cs typeface="Arial"/>
              </a:rPr>
              <a:t>A</a:t>
            </a:r>
            <a:r>
              <a:rPr sz="4950" spc="-1687" baseline="53030" dirty="0">
                <a:solidFill>
                  <a:srgbClr val="334450"/>
                </a:solidFill>
                <a:latin typeface="DejaVu Sans"/>
                <a:cs typeface="DejaVu Sans"/>
              </a:rPr>
              <a:t>4Day</a:t>
            </a:r>
            <a:endParaRPr sz="4950" baseline="53030">
              <a:latin typeface="DejaVu Sans"/>
              <a:cs typeface="DejaVu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068030" y="3656342"/>
            <a:ext cx="130206" cy="2921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200870" y="3484907"/>
            <a:ext cx="767080" cy="52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50" b="1" spc="-865" dirty="0">
                <a:solidFill>
                  <a:srgbClr val="33424D"/>
                </a:solidFill>
                <a:latin typeface="Courier New"/>
                <a:cs typeface="Courier New"/>
              </a:rPr>
              <a:t>6</a:t>
            </a:r>
            <a:r>
              <a:rPr sz="3250" spc="-400" dirty="0">
                <a:solidFill>
                  <a:srgbClr val="33424D"/>
                </a:solidFill>
                <a:latin typeface="Arial"/>
                <a:cs typeface="Arial"/>
              </a:rPr>
              <a:t>0.00</a:t>
            </a:r>
            <a:endParaRPr sz="32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2583" y="6530275"/>
            <a:ext cx="6699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645" dirty="0">
                <a:solidFill>
                  <a:srgbClr val="475862"/>
                </a:solidFill>
                <a:latin typeface="DejaVu Sans"/>
                <a:cs typeface="DejaVu Sans"/>
              </a:rPr>
              <a:t>Total</a:t>
            </a:r>
            <a:endParaRPr sz="3300">
              <a:latin typeface="DejaVu Sans"/>
              <a:cs typeface="DejaVu Sans"/>
            </a:endParaRPr>
          </a:p>
        </p:txBody>
      </p:sp>
      <p:sp>
        <p:nvSpPr>
          <p:cNvPr id="23" name="object 23"/>
          <p:cNvSpPr txBox="1"/>
          <p:nvPr/>
        </p:nvSpPr>
        <p:spPr>
          <a:xfrm rot="60000">
            <a:off x="1766222" y="7078879"/>
            <a:ext cx="1915177" cy="41910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0"/>
              </a:spcBef>
            </a:pPr>
            <a:r>
              <a:rPr sz="4950" spc="-1567" baseline="1683" dirty="0">
                <a:solidFill>
                  <a:srgbClr val="46555F"/>
                </a:solidFill>
                <a:latin typeface="DejaVu Serif"/>
                <a:cs typeface="DejaVu Serif"/>
              </a:rPr>
              <a:t>Thank </a:t>
            </a:r>
            <a:r>
              <a:rPr sz="3300" spc="-1040" dirty="0">
                <a:solidFill>
                  <a:srgbClr val="46555F"/>
                </a:solidFill>
                <a:latin typeface="DejaVu Serif"/>
                <a:cs typeface="DejaVu Serif"/>
              </a:rPr>
              <a:t>You </a:t>
            </a:r>
            <a:r>
              <a:rPr sz="3300" spc="-565" dirty="0">
                <a:solidFill>
                  <a:srgbClr val="46555F"/>
                </a:solidFill>
                <a:latin typeface="DejaVu Serif"/>
                <a:cs typeface="DejaVu Serif"/>
              </a:rPr>
              <a:t>for</a:t>
            </a:r>
            <a:endParaRPr sz="3300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/>
          <p:nvPr/>
        </p:nvSpPr>
        <p:spPr>
          <a:xfrm rot="60000">
            <a:off x="3564308" y="7096918"/>
            <a:ext cx="937931" cy="4445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3500" spc="-785" dirty="0">
                <a:solidFill>
                  <a:srgbClr val="46555F"/>
                </a:solidFill>
                <a:latin typeface="Arial"/>
                <a:cs typeface="Arial"/>
              </a:rPr>
              <a:t>Your</a:t>
            </a:r>
            <a:endParaRPr sz="35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 rot="60000">
            <a:off x="4303216" y="7134504"/>
            <a:ext cx="993490" cy="4191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3300" spc="-440" dirty="0">
                <a:solidFill>
                  <a:srgbClr val="46555F"/>
                </a:solidFill>
                <a:latin typeface="DejaVu Serif"/>
                <a:cs typeface="DejaVu Serif"/>
              </a:rPr>
              <a:t>Visit</a:t>
            </a:r>
            <a:endParaRPr sz="33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 rot="60000">
            <a:off x="2023622" y="7470809"/>
            <a:ext cx="1679032" cy="41910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5"/>
              </a:spcBef>
            </a:pPr>
            <a:r>
              <a:rPr sz="4950" spc="-1132" baseline="1683" dirty="0">
                <a:solidFill>
                  <a:srgbClr val="46555F"/>
                </a:solidFill>
                <a:latin typeface="DejaVu Serif"/>
                <a:cs typeface="DejaVu Serif"/>
              </a:rPr>
              <a:t>Please</a:t>
            </a:r>
            <a:r>
              <a:rPr sz="4950" spc="-862" baseline="1683" dirty="0">
                <a:solidFill>
                  <a:srgbClr val="46555F"/>
                </a:solidFill>
                <a:latin typeface="DejaVu Serif"/>
                <a:cs typeface="DejaVu Serif"/>
              </a:rPr>
              <a:t> </a:t>
            </a:r>
            <a:r>
              <a:rPr sz="3300" spc="-1335" dirty="0">
                <a:solidFill>
                  <a:srgbClr val="46555F"/>
                </a:solidFill>
                <a:latin typeface="DejaVu Serif"/>
                <a:cs typeface="DejaVu Serif"/>
              </a:rPr>
              <a:t>Come</a:t>
            </a:r>
            <a:endParaRPr sz="3300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 rot="60000">
            <a:off x="3586001" y="7492300"/>
            <a:ext cx="1033997" cy="4445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3500" spc="-720" dirty="0">
                <a:solidFill>
                  <a:srgbClr val="46555F"/>
                </a:solidFill>
                <a:latin typeface="Arial"/>
                <a:cs typeface="Arial"/>
              </a:rPr>
              <a:t>Again</a:t>
            </a:r>
            <a:endParaRPr sz="3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 rot="60000">
            <a:off x="4339617" y="7543072"/>
            <a:ext cx="673559" cy="39370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5"/>
              </a:spcBef>
            </a:pPr>
            <a:r>
              <a:rPr sz="3100" spc="-450" dirty="0">
                <a:solidFill>
                  <a:srgbClr val="46555F"/>
                </a:solidFill>
                <a:latin typeface="Arial"/>
                <a:cs typeface="Arial"/>
              </a:rPr>
              <a:t>!</a:t>
            </a:r>
            <a:endParaRPr sz="31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8908" y="6042567"/>
            <a:ext cx="64719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50" spc="-2640" baseline="45454" dirty="0">
                <a:solidFill>
                  <a:srgbClr val="45555E"/>
                </a:solidFill>
                <a:latin typeface="DejaVu Sans"/>
                <a:cs typeface="DejaVu Sans"/>
              </a:rPr>
              <a:t>c</a:t>
            </a:r>
            <a:r>
              <a:rPr sz="3700" spc="-275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4950" spc="-1972" baseline="45454" dirty="0">
                <a:solidFill>
                  <a:srgbClr val="45555E"/>
                </a:solidFill>
                <a:latin typeface="DejaVu Sans"/>
                <a:cs typeface="DejaVu Sans"/>
              </a:rPr>
              <a:t>r</a:t>
            </a:r>
            <a:r>
              <a:rPr sz="3700" spc="-235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4950" spc="-2970" baseline="45454" dirty="0">
                <a:solidFill>
                  <a:srgbClr val="45555E"/>
                </a:solidFill>
                <a:latin typeface="DejaVu Sans"/>
                <a:cs typeface="DejaVu Sans"/>
              </a:rPr>
              <a:t>e</a:t>
            </a:r>
            <a:r>
              <a:rPr sz="3700" spc="-225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4950" spc="-3082" baseline="45454" dirty="0">
                <a:solidFill>
                  <a:srgbClr val="45555E"/>
                </a:solidFill>
                <a:latin typeface="DejaVu Sans"/>
                <a:cs typeface="DejaVu Sans"/>
              </a:rPr>
              <a:t>d</a:t>
            </a:r>
            <a:r>
              <a:rPr sz="3700" spc="-185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3700" spc="-1230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4950" spc="120" baseline="45454" dirty="0">
                <a:solidFill>
                  <a:srgbClr val="45555E"/>
                </a:solidFill>
                <a:latin typeface="DejaVu Sans"/>
                <a:cs typeface="DejaVu Sans"/>
              </a:rPr>
              <a:t>i</a:t>
            </a:r>
            <a:r>
              <a:rPr sz="4950" spc="-1875" baseline="45454" dirty="0">
                <a:solidFill>
                  <a:srgbClr val="45555E"/>
                </a:solidFill>
                <a:latin typeface="DejaVu Sans"/>
                <a:cs typeface="DejaVu Sans"/>
              </a:rPr>
              <a:t>t</a:t>
            </a:r>
            <a:r>
              <a:rPr sz="3700" spc="-150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3700" spc="-165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3700" spc="-1220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4950" spc="-1200" baseline="45454" dirty="0">
                <a:solidFill>
                  <a:srgbClr val="45555E"/>
                </a:solidFill>
                <a:latin typeface="DejaVu Sans"/>
                <a:cs typeface="DejaVu Sans"/>
              </a:rPr>
              <a:t>c</a:t>
            </a:r>
            <a:r>
              <a:rPr sz="4950" spc="-3022" baseline="45454" dirty="0">
                <a:solidFill>
                  <a:srgbClr val="45555E"/>
                </a:solidFill>
                <a:latin typeface="DejaVu Sans"/>
                <a:cs typeface="DejaVu Sans"/>
              </a:rPr>
              <a:t>a</a:t>
            </a:r>
            <a:r>
              <a:rPr sz="3700" spc="-195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4950" spc="-2054" baseline="45454" dirty="0">
                <a:solidFill>
                  <a:srgbClr val="45555E"/>
                </a:solidFill>
                <a:latin typeface="DejaVu Sans"/>
                <a:cs typeface="DejaVu Sans"/>
              </a:rPr>
              <a:t>r</a:t>
            </a:r>
            <a:r>
              <a:rPr sz="3700" spc="-210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4950" spc="-3142" baseline="45454" dirty="0">
                <a:solidFill>
                  <a:srgbClr val="45555E"/>
                </a:solidFill>
                <a:latin typeface="DejaVu Sans"/>
                <a:cs typeface="DejaVu Sans"/>
              </a:rPr>
              <a:t>d</a:t>
            </a:r>
            <a:r>
              <a:rPr sz="5550" spc="-202" baseline="-1501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3700" spc="-180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3700" spc="-1215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4950" spc="-1920" baseline="45454" dirty="0">
                <a:solidFill>
                  <a:srgbClr val="45555E"/>
                </a:solidFill>
                <a:latin typeface="DejaVu Sans"/>
                <a:cs typeface="DejaVu Sans"/>
              </a:rPr>
              <a:t>A</a:t>
            </a:r>
            <a:r>
              <a:rPr sz="4950" spc="-4792" baseline="45454" dirty="0">
                <a:solidFill>
                  <a:srgbClr val="45555E"/>
                </a:solidFill>
                <a:latin typeface="DejaVu Sans"/>
                <a:cs typeface="DejaVu Sans"/>
              </a:rPr>
              <a:t>m</a:t>
            </a:r>
            <a:r>
              <a:rPr sz="3700" spc="-204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4950" spc="-2992" baseline="45454" dirty="0">
                <a:solidFill>
                  <a:srgbClr val="45555E"/>
                </a:solidFill>
                <a:latin typeface="DejaVu Sans"/>
                <a:cs typeface="DejaVu Sans"/>
              </a:rPr>
              <a:t>o</a:t>
            </a:r>
            <a:r>
              <a:rPr sz="3700" spc="-215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4950" spc="-3127" baseline="45454" dirty="0">
                <a:solidFill>
                  <a:srgbClr val="45555E"/>
                </a:solidFill>
                <a:latin typeface="DejaVu Sans"/>
                <a:cs typeface="DejaVu Sans"/>
              </a:rPr>
              <a:t>u</a:t>
            </a:r>
            <a:r>
              <a:rPr sz="3700" spc="-195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4950" spc="-3135" baseline="45454" dirty="0">
                <a:solidFill>
                  <a:srgbClr val="45555E"/>
                </a:solidFill>
                <a:latin typeface="DejaVu Sans"/>
                <a:cs typeface="DejaVu Sans"/>
              </a:rPr>
              <a:t>n</a:t>
            </a:r>
            <a:r>
              <a:rPr sz="3700" spc="-185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3700" spc="-1235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4950" spc="-345" baseline="45454" dirty="0">
                <a:solidFill>
                  <a:srgbClr val="45555E"/>
                </a:solidFill>
                <a:latin typeface="DejaVu Sans"/>
                <a:cs typeface="DejaVu Sans"/>
              </a:rPr>
              <a:t>t</a:t>
            </a:r>
            <a:r>
              <a:rPr sz="3700" spc="-320" dirty="0">
                <a:solidFill>
                  <a:srgbClr val="637F8A"/>
                </a:solidFill>
                <a:latin typeface="Arial"/>
                <a:cs typeface="Arial"/>
              </a:rPr>
              <a:t>-------</a:t>
            </a:r>
            <a:r>
              <a:rPr sz="3700" spc="-335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3700" spc="-1830" dirty="0">
                <a:solidFill>
                  <a:srgbClr val="637F8A"/>
                </a:solidFill>
                <a:latin typeface="Arial"/>
                <a:cs typeface="Arial"/>
              </a:rPr>
              <a:t>=</a:t>
            </a:r>
            <a:r>
              <a:rPr sz="5850" spc="-457" baseline="-4985" dirty="0">
                <a:solidFill>
                  <a:srgbClr val="68848F"/>
                </a:solidFill>
                <a:latin typeface="Arial"/>
                <a:cs typeface="Arial"/>
              </a:rPr>
              <a:t>-</a:t>
            </a:r>
            <a:r>
              <a:rPr sz="5850" spc="-1904" baseline="-4985" dirty="0">
                <a:solidFill>
                  <a:srgbClr val="68848F"/>
                </a:solidFill>
                <a:latin typeface="Arial"/>
                <a:cs typeface="Arial"/>
              </a:rPr>
              <a:t>-</a:t>
            </a:r>
            <a:r>
              <a:rPr sz="3700" spc="-204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3700" spc="-1240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5850" spc="-419" baseline="-4985" dirty="0">
                <a:solidFill>
                  <a:srgbClr val="68848F"/>
                </a:solidFill>
                <a:latin typeface="Arial"/>
                <a:cs typeface="Arial"/>
              </a:rPr>
              <a:t>-</a:t>
            </a:r>
            <a:r>
              <a:rPr sz="5850" spc="-1845" baseline="-4985" dirty="0">
                <a:solidFill>
                  <a:srgbClr val="68848F"/>
                </a:solidFill>
                <a:latin typeface="Arial"/>
                <a:cs typeface="Arial"/>
              </a:rPr>
              <a:t>-</a:t>
            </a:r>
            <a:r>
              <a:rPr sz="3700" spc="-165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5550" spc="-1822" baseline="1501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5850" spc="-412" baseline="-4273" dirty="0">
                <a:solidFill>
                  <a:srgbClr val="68848F"/>
                </a:solidFill>
                <a:latin typeface="Arial"/>
                <a:cs typeface="Arial"/>
              </a:rPr>
              <a:t>-</a:t>
            </a:r>
            <a:r>
              <a:rPr sz="5850" spc="-1927" baseline="-4985" dirty="0">
                <a:solidFill>
                  <a:srgbClr val="68848F"/>
                </a:solidFill>
                <a:latin typeface="Arial"/>
                <a:cs typeface="Arial"/>
              </a:rPr>
              <a:t>-</a:t>
            </a:r>
            <a:r>
              <a:rPr sz="3700" spc="-170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3700" spc="-1205" dirty="0">
                <a:solidFill>
                  <a:srgbClr val="637F8A"/>
                </a:solidFill>
                <a:latin typeface="Arial"/>
                <a:cs typeface="Arial"/>
              </a:rPr>
              <a:t>-</a:t>
            </a:r>
            <a:r>
              <a:rPr sz="5850" spc="-277" baseline="-4985" dirty="0">
                <a:solidFill>
                  <a:srgbClr val="68848F"/>
                </a:solidFill>
                <a:latin typeface="Arial"/>
                <a:cs typeface="Arial"/>
              </a:rPr>
              <a:t>----</a:t>
            </a:r>
            <a:r>
              <a:rPr sz="5850" spc="-262" baseline="-4985" dirty="0">
                <a:solidFill>
                  <a:srgbClr val="68848F"/>
                </a:solidFill>
                <a:latin typeface="Arial"/>
                <a:cs typeface="Arial"/>
              </a:rPr>
              <a:t>-</a:t>
            </a:r>
            <a:r>
              <a:rPr sz="5850" spc="-375" baseline="-6410" dirty="0">
                <a:solidFill>
                  <a:srgbClr val="68848F"/>
                </a:solidFill>
                <a:latin typeface="Arial"/>
                <a:cs typeface="Arial"/>
              </a:rPr>
              <a:t>-</a:t>
            </a:r>
            <a:r>
              <a:rPr sz="5850" spc="-697" baseline="-4985" dirty="0">
                <a:solidFill>
                  <a:srgbClr val="68848F"/>
                </a:solidFill>
                <a:latin typeface="Arial"/>
                <a:cs typeface="Arial"/>
              </a:rPr>
              <a:t>-</a:t>
            </a:r>
            <a:r>
              <a:rPr sz="5850" spc="-1252" baseline="-4985" dirty="0">
                <a:solidFill>
                  <a:srgbClr val="68848F"/>
                </a:solidFill>
                <a:latin typeface="Arial"/>
                <a:cs typeface="Arial"/>
              </a:rPr>
              <a:t>=</a:t>
            </a:r>
            <a:r>
              <a:rPr sz="5850" spc="-1710" baseline="-4985" dirty="0">
                <a:solidFill>
                  <a:srgbClr val="68848F"/>
                </a:solidFill>
                <a:latin typeface="Arial"/>
                <a:cs typeface="Arial"/>
              </a:rPr>
              <a:t>=</a:t>
            </a:r>
            <a:r>
              <a:rPr sz="4950" spc="-3090" baseline="37037" dirty="0">
                <a:solidFill>
                  <a:srgbClr val="41505B"/>
                </a:solidFill>
                <a:latin typeface="DejaVu Sans"/>
                <a:cs typeface="DejaVu Sans"/>
              </a:rPr>
              <a:t>$</a:t>
            </a:r>
            <a:r>
              <a:rPr sz="5850" spc="-1964" baseline="-4985" dirty="0">
                <a:solidFill>
                  <a:srgbClr val="68848F"/>
                </a:solidFill>
                <a:latin typeface="Arial"/>
                <a:cs typeface="Arial"/>
              </a:rPr>
              <a:t>-</a:t>
            </a:r>
            <a:r>
              <a:rPr sz="3450" spc="7" baseline="-14492" dirty="0">
                <a:solidFill>
                  <a:srgbClr val="657E8A"/>
                </a:solidFill>
                <a:latin typeface="Verdana"/>
                <a:cs typeface="Verdana"/>
              </a:rPr>
              <a:t>-</a:t>
            </a:r>
            <a:r>
              <a:rPr sz="4950" b="1" spc="-3427" baseline="37037" dirty="0">
                <a:solidFill>
                  <a:srgbClr val="41505B"/>
                </a:solidFill>
                <a:latin typeface="DejaVu Sans"/>
                <a:cs typeface="DejaVu Sans"/>
              </a:rPr>
              <a:t>6</a:t>
            </a:r>
            <a:r>
              <a:rPr sz="3450" spc="-1567" baseline="-14492" dirty="0">
                <a:solidFill>
                  <a:srgbClr val="657E8A"/>
                </a:solidFill>
                <a:latin typeface="Verdana"/>
                <a:cs typeface="Verdana"/>
              </a:rPr>
              <a:t>-</a:t>
            </a:r>
            <a:r>
              <a:rPr sz="5850" spc="-442" baseline="-4985" dirty="0">
                <a:solidFill>
                  <a:srgbClr val="68848F"/>
                </a:solidFill>
                <a:latin typeface="Arial"/>
                <a:cs typeface="Arial"/>
              </a:rPr>
              <a:t>-</a:t>
            </a:r>
            <a:r>
              <a:rPr sz="3450" spc="-1432" baseline="-14492" dirty="0">
                <a:solidFill>
                  <a:srgbClr val="657E8A"/>
                </a:solidFill>
                <a:latin typeface="Verdana"/>
                <a:cs typeface="Verdana"/>
              </a:rPr>
              <a:t>-</a:t>
            </a:r>
            <a:r>
              <a:rPr sz="5850" spc="-1950" baseline="-4985" dirty="0">
                <a:solidFill>
                  <a:srgbClr val="68848F"/>
                </a:solidFill>
                <a:latin typeface="Arial"/>
                <a:cs typeface="Arial"/>
              </a:rPr>
              <a:t>-</a:t>
            </a:r>
            <a:r>
              <a:rPr sz="4950" spc="-1447" baseline="37037" dirty="0">
                <a:solidFill>
                  <a:srgbClr val="41505B"/>
                </a:solidFill>
                <a:latin typeface="DejaVu Sans"/>
                <a:cs typeface="DejaVu Sans"/>
              </a:rPr>
              <a:t>0</a:t>
            </a:r>
            <a:r>
              <a:rPr sz="3450" spc="-1575" baseline="-14492" dirty="0">
                <a:solidFill>
                  <a:srgbClr val="657E8A"/>
                </a:solidFill>
                <a:latin typeface="Verdana"/>
                <a:cs typeface="Verdana"/>
              </a:rPr>
              <a:t>-</a:t>
            </a:r>
            <a:r>
              <a:rPr sz="5850" spc="-1964" baseline="-4985" dirty="0">
                <a:solidFill>
                  <a:srgbClr val="68848F"/>
                </a:solidFill>
                <a:latin typeface="Arial"/>
                <a:cs typeface="Arial"/>
              </a:rPr>
              <a:t>-</a:t>
            </a:r>
            <a:r>
              <a:rPr sz="4950" spc="-4004" baseline="37037" dirty="0">
                <a:solidFill>
                  <a:srgbClr val="41505B"/>
                </a:solidFill>
                <a:latin typeface="DejaVu Sans"/>
                <a:cs typeface="DejaVu Sans"/>
              </a:rPr>
              <a:t>�</a:t>
            </a:r>
            <a:r>
              <a:rPr sz="2550" spc="-585" baseline="-19607" dirty="0">
                <a:solidFill>
                  <a:srgbClr val="657E8A"/>
                </a:solidFill>
                <a:latin typeface="Arial Black"/>
                <a:cs typeface="Arial Black"/>
              </a:rPr>
              <a:t>.</a:t>
            </a:r>
            <a:r>
              <a:rPr sz="2550" spc="-494" baseline="-19607" dirty="0">
                <a:solidFill>
                  <a:srgbClr val="657E8A"/>
                </a:solidFill>
                <a:latin typeface="Arial Black"/>
                <a:cs typeface="Arial Black"/>
              </a:rPr>
              <a:t>.</a:t>
            </a:r>
            <a:r>
              <a:rPr sz="5850" spc="-1957" baseline="-4985" dirty="0">
                <a:solidFill>
                  <a:srgbClr val="68848F"/>
                </a:solidFill>
                <a:latin typeface="Arial"/>
                <a:cs typeface="Arial"/>
              </a:rPr>
              <a:t>-</a:t>
            </a:r>
            <a:r>
              <a:rPr sz="4950" spc="-3067" baseline="37037" dirty="0">
                <a:solidFill>
                  <a:srgbClr val="41505B"/>
                </a:solidFill>
                <a:latin typeface="DejaVu Sans"/>
                <a:cs typeface="DejaVu Sans"/>
              </a:rPr>
              <a:t>0</a:t>
            </a:r>
            <a:r>
              <a:rPr sz="3450" spc="-60" baseline="-14492" dirty="0">
                <a:solidFill>
                  <a:srgbClr val="657E8A"/>
                </a:solidFill>
                <a:latin typeface="Verdana"/>
                <a:cs typeface="Verdana"/>
              </a:rPr>
              <a:t>-</a:t>
            </a:r>
            <a:r>
              <a:rPr sz="5850" spc="-1867" baseline="-4985" dirty="0">
                <a:solidFill>
                  <a:srgbClr val="68848F"/>
                </a:solidFill>
                <a:latin typeface="Arial"/>
                <a:cs typeface="Arial"/>
              </a:rPr>
              <a:t>-</a:t>
            </a:r>
            <a:r>
              <a:rPr sz="4950" spc="-3150" baseline="37037" dirty="0">
                <a:solidFill>
                  <a:srgbClr val="41505B"/>
                </a:solidFill>
                <a:latin typeface="DejaVu Sans"/>
                <a:cs typeface="DejaVu Sans"/>
              </a:rPr>
              <a:t>0</a:t>
            </a:r>
            <a:r>
              <a:rPr sz="3450" spc="37" baseline="-14492" dirty="0">
                <a:solidFill>
                  <a:srgbClr val="657E8A"/>
                </a:solidFill>
                <a:latin typeface="Verdana"/>
                <a:cs typeface="Verdana"/>
              </a:rPr>
              <a:t>-</a:t>
            </a:r>
            <a:endParaRPr sz="3450" baseline="-14492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72512" y="6686118"/>
            <a:ext cx="4932680" cy="1593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3000" spc="-565" dirty="0">
                <a:solidFill>
                  <a:srgbClr val="46535F"/>
                </a:solidFill>
                <a:latin typeface="Arial"/>
                <a:cs typeface="Arial"/>
              </a:rPr>
              <a:t>$</a:t>
            </a:r>
            <a:r>
              <a:rPr sz="3000" b="1" spc="-715" dirty="0">
                <a:solidFill>
                  <a:srgbClr val="46535F"/>
                </a:solidFill>
                <a:latin typeface="Courier New"/>
                <a:cs typeface="Courier New"/>
              </a:rPr>
              <a:t>6</a:t>
            </a:r>
            <a:r>
              <a:rPr sz="3000" spc="-320" dirty="0">
                <a:solidFill>
                  <a:srgbClr val="46535F"/>
                </a:solidFill>
                <a:latin typeface="Arial"/>
                <a:cs typeface="Arial"/>
              </a:rPr>
              <a:t>0.00</a:t>
            </a:r>
            <a:endParaRPr sz="3000">
              <a:latin typeface="Arial"/>
              <a:cs typeface="Arial"/>
            </a:endParaRPr>
          </a:p>
          <a:p>
            <a:pPr marR="25400" algn="r">
              <a:lnSpc>
                <a:spcPct val="100000"/>
              </a:lnSpc>
              <a:spcBef>
                <a:spcPts val="4665"/>
              </a:spcBef>
            </a:pPr>
            <a:r>
              <a:rPr sz="3400" spc="-720" dirty="0">
                <a:solidFill>
                  <a:srgbClr val="6A8591"/>
                </a:solidFill>
                <a:latin typeface="Arial Black"/>
                <a:cs typeface="Arial Black"/>
              </a:rPr>
              <a:t>======-_--------=</a:t>
            </a:r>
            <a:r>
              <a:rPr sz="5100" spc="-1080" baseline="1633" dirty="0">
                <a:solidFill>
                  <a:srgbClr val="6A8591"/>
                </a:solidFill>
                <a:latin typeface="Arial Black"/>
                <a:cs typeface="Arial Black"/>
              </a:rPr>
              <a:t>=</a:t>
            </a:r>
            <a:r>
              <a:rPr sz="3400" spc="-720" dirty="0">
                <a:solidFill>
                  <a:srgbClr val="6A8591"/>
                </a:solidFill>
                <a:latin typeface="Arial Black"/>
                <a:cs typeface="Arial Black"/>
              </a:rPr>
              <a:t>::::=------··</a:t>
            </a:r>
            <a:r>
              <a:rPr sz="3400" spc="-730" dirty="0">
                <a:solidFill>
                  <a:srgbClr val="6A8591"/>
                </a:solidFill>
                <a:latin typeface="Arial Black"/>
                <a:cs typeface="Arial Black"/>
              </a:rPr>
              <a:t> </a:t>
            </a:r>
            <a:r>
              <a:rPr sz="3400" spc="-740" dirty="0">
                <a:solidFill>
                  <a:srgbClr val="6A8591"/>
                </a:solidFill>
                <a:latin typeface="Arial Black"/>
                <a:cs typeface="Arial Black"/>
              </a:rPr>
              <a:t>------===:.:=::::==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68396" y="4345266"/>
            <a:ext cx="6829425" cy="1605280"/>
          </a:xfrm>
          <a:custGeom>
            <a:avLst/>
            <a:gdLst/>
            <a:ahLst/>
            <a:cxnLst/>
            <a:rect l="l" t="t" r="r" b="b"/>
            <a:pathLst>
              <a:path w="6829425" h="1605279">
                <a:moveTo>
                  <a:pt x="0" y="1604721"/>
                </a:moveTo>
                <a:lnTo>
                  <a:pt x="6829120" y="1604721"/>
                </a:lnTo>
                <a:lnTo>
                  <a:pt x="6829120" y="0"/>
                </a:lnTo>
                <a:lnTo>
                  <a:pt x="0" y="0"/>
                </a:lnTo>
                <a:lnTo>
                  <a:pt x="0" y="16047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01700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61518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39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791" y="478536"/>
            <a:ext cx="7208520" cy="899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3191" y="1699920"/>
            <a:ext cx="4663440" cy="3238500"/>
          </a:xfrm>
          <a:custGeom>
            <a:avLst/>
            <a:gdLst/>
            <a:ahLst/>
            <a:cxnLst/>
            <a:rect l="l" t="t" r="r" b="b"/>
            <a:pathLst>
              <a:path w="4663440" h="3238500">
                <a:moveTo>
                  <a:pt x="4663135" y="3238017"/>
                </a:moveTo>
                <a:lnTo>
                  <a:pt x="4663135" y="0"/>
                </a:lnTo>
                <a:lnTo>
                  <a:pt x="0" y="0"/>
                </a:lnTo>
                <a:lnTo>
                  <a:pt x="0" y="3238017"/>
                </a:lnTo>
                <a:lnTo>
                  <a:pt x="4663135" y="32380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9880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40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976" y="231647"/>
            <a:ext cx="7287768" cy="9595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1700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9880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41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592" y="185928"/>
            <a:ext cx="7385304" cy="9564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69536" y="827392"/>
            <a:ext cx="1348105" cy="1493520"/>
          </a:xfrm>
          <a:custGeom>
            <a:avLst/>
            <a:gdLst/>
            <a:ahLst/>
            <a:cxnLst/>
            <a:rect l="l" t="t" r="r" b="b"/>
            <a:pathLst>
              <a:path w="1348104" h="1493520">
                <a:moveTo>
                  <a:pt x="1347558" y="1492973"/>
                </a:moveTo>
                <a:lnTo>
                  <a:pt x="1347558" y="0"/>
                </a:lnTo>
                <a:lnTo>
                  <a:pt x="0" y="0"/>
                </a:lnTo>
                <a:lnTo>
                  <a:pt x="0" y="1492973"/>
                </a:lnTo>
                <a:lnTo>
                  <a:pt x="1347558" y="14929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9880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42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350" y="457212"/>
            <a:ext cx="6793230" cy="342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1700" y="1249171"/>
            <a:ext cx="7581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Sean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Smoot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1611883"/>
            <a:ext cx="8445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400" y="1624583"/>
            <a:ext cx="506095" cy="158750"/>
          </a:xfrm>
          <a:prstGeom prst="rect">
            <a:avLst/>
          </a:prstGeom>
          <a:solidFill>
            <a:srgbClr val="D4E2F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40" dirty="0">
                <a:latin typeface="Georgia"/>
                <a:cs typeface="Georgia"/>
              </a:rPr>
              <a:t>My</a:t>
            </a:r>
            <a:r>
              <a:rPr sz="1050" spc="-30" dirty="0">
                <a:latin typeface="Georgia"/>
                <a:cs typeface="Georgia"/>
              </a:rPr>
              <a:t> </a:t>
            </a:r>
            <a:r>
              <a:rPr sz="1050" spc="10" dirty="0">
                <a:latin typeface="Georgia"/>
                <a:cs typeface="Georgia"/>
              </a:rPr>
              <a:t>trips</a:t>
            </a:r>
            <a:endParaRPr sz="105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00" y="2062988"/>
            <a:ext cx="2425065" cy="17068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latin typeface="Georgia"/>
                <a:cs typeface="Georgia"/>
              </a:rPr>
              <a:t>26 </a:t>
            </a:r>
            <a:r>
              <a:rPr sz="1050" spc="-70" dirty="0">
                <a:latin typeface="Georgia"/>
                <a:cs typeface="Georgia"/>
              </a:rPr>
              <a:t>June </a:t>
            </a:r>
            <a:r>
              <a:rPr sz="1050" spc="-5" dirty="0">
                <a:latin typeface="Georgia"/>
                <a:cs typeface="Georgia"/>
              </a:rPr>
              <a:t>2019,</a:t>
            </a:r>
            <a:r>
              <a:rPr sz="1050" spc="-15" dirty="0">
                <a:latin typeface="Georgia"/>
                <a:cs typeface="Georgia"/>
              </a:rPr>
              <a:t> </a:t>
            </a:r>
            <a:r>
              <a:rPr sz="1050" spc="10" dirty="0">
                <a:latin typeface="Georgia"/>
                <a:cs typeface="Georgia"/>
              </a:rPr>
              <a:t>10:31am</a:t>
            </a:r>
            <a:endParaRPr sz="10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200" spc="-15" dirty="0">
                <a:latin typeface="Georgia"/>
                <a:cs typeface="Georgia"/>
              </a:rPr>
              <a:t>$21.70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-20" dirty="0">
                <a:latin typeface="Georgia"/>
                <a:cs typeface="Georgia"/>
              </a:rPr>
              <a:t>Your </a:t>
            </a:r>
            <a:r>
              <a:rPr sz="1050" spc="-55" dirty="0">
                <a:latin typeface="Georgia"/>
                <a:cs typeface="Georgia"/>
              </a:rPr>
              <a:t>UberX </a:t>
            </a:r>
            <a:r>
              <a:rPr sz="1050" spc="-15" dirty="0">
                <a:latin typeface="Georgia"/>
                <a:cs typeface="Georgia"/>
              </a:rPr>
              <a:t>trip </a:t>
            </a:r>
            <a:r>
              <a:rPr sz="1050" spc="-5" dirty="0">
                <a:latin typeface="Georgia"/>
                <a:cs typeface="Georgia"/>
              </a:rPr>
              <a:t>with</a:t>
            </a:r>
            <a:r>
              <a:rPr sz="1050" spc="-30" dirty="0">
                <a:latin typeface="Georgia"/>
                <a:cs typeface="Georgia"/>
              </a:rPr>
              <a:t> </a:t>
            </a:r>
            <a:r>
              <a:rPr sz="1050" spc="-35" dirty="0">
                <a:latin typeface="Georgia"/>
                <a:cs typeface="Georgia"/>
              </a:rPr>
              <a:t>Gary</a:t>
            </a:r>
            <a:endParaRPr sz="1050">
              <a:latin typeface="Georgia"/>
              <a:cs typeface="Georgia"/>
            </a:endParaRPr>
          </a:p>
          <a:p>
            <a:pPr marL="12700" marR="5080">
              <a:lnSpc>
                <a:spcPts val="1510"/>
              </a:lnSpc>
              <a:spcBef>
                <a:spcPts val="60"/>
              </a:spcBef>
            </a:pPr>
            <a:r>
              <a:rPr sz="1050" spc="-45" dirty="0">
                <a:latin typeface="Georgia"/>
                <a:cs typeface="Georgia"/>
              </a:rPr>
              <a:t>300 </a:t>
            </a:r>
            <a:r>
              <a:rPr sz="1050" spc="-70" dirty="0">
                <a:latin typeface="Georgia"/>
                <a:cs typeface="Georgia"/>
              </a:rPr>
              <a:t>S </a:t>
            </a:r>
            <a:r>
              <a:rPr sz="1050" spc="-25" dirty="0">
                <a:latin typeface="Georgia"/>
                <a:cs typeface="Georgia"/>
              </a:rPr>
              <a:t>Charles </a:t>
            </a:r>
            <a:r>
              <a:rPr sz="1050" spc="-50" dirty="0">
                <a:latin typeface="Georgia"/>
                <a:cs typeface="Georgia"/>
              </a:rPr>
              <a:t>St, </a:t>
            </a:r>
            <a:r>
              <a:rPr sz="1050" spc="-25" dirty="0">
                <a:latin typeface="Georgia"/>
                <a:cs typeface="Georgia"/>
              </a:rPr>
              <a:t>Baltimore, </a:t>
            </a:r>
            <a:r>
              <a:rPr sz="1050" spc="-110" dirty="0">
                <a:latin typeface="Georgia"/>
                <a:cs typeface="Georgia"/>
              </a:rPr>
              <a:t>MD </a:t>
            </a:r>
            <a:r>
              <a:rPr sz="1050" spc="15" dirty="0">
                <a:latin typeface="Georgia"/>
                <a:cs typeface="Georgia"/>
              </a:rPr>
              <a:t>21201, </a:t>
            </a:r>
            <a:r>
              <a:rPr sz="1050" spc="-95" dirty="0">
                <a:latin typeface="Georgia"/>
                <a:cs typeface="Georgia"/>
              </a:rPr>
              <a:t>US </a:t>
            </a:r>
            <a:r>
              <a:rPr sz="1050" spc="-9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25" dirty="0">
                <a:solidFill>
                  <a:srgbClr val="77797A"/>
                </a:solidFill>
                <a:latin typeface="Georgia"/>
                <a:cs typeface="Georgia"/>
              </a:rPr>
              <a:t>10:31</a:t>
            </a:r>
            <a:r>
              <a:rPr sz="1050" spc="-3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-85" dirty="0">
                <a:solidFill>
                  <a:srgbClr val="77797A"/>
                </a:solidFill>
                <a:latin typeface="Georgia"/>
                <a:cs typeface="Georgia"/>
              </a:rPr>
              <a:t>AM</a:t>
            </a:r>
            <a:endParaRPr sz="10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-15" dirty="0">
                <a:latin typeface="Georgia"/>
                <a:cs typeface="Georgia"/>
              </a:rPr>
              <a:t>7050 </a:t>
            </a:r>
            <a:r>
              <a:rPr sz="1050" spc="-50" dirty="0">
                <a:latin typeface="Georgia"/>
                <a:cs typeface="Georgia"/>
              </a:rPr>
              <a:t>Elm </a:t>
            </a:r>
            <a:r>
              <a:rPr sz="1050" spc="-60" dirty="0">
                <a:latin typeface="Georgia"/>
                <a:cs typeface="Georgia"/>
              </a:rPr>
              <a:t>Rd, </a:t>
            </a:r>
            <a:r>
              <a:rPr sz="1050" spc="-25" dirty="0">
                <a:latin typeface="Georgia"/>
                <a:cs typeface="Georgia"/>
              </a:rPr>
              <a:t>Baltimore, </a:t>
            </a:r>
            <a:r>
              <a:rPr sz="1050" spc="-110" dirty="0">
                <a:latin typeface="Georgia"/>
                <a:cs typeface="Georgia"/>
              </a:rPr>
              <a:t>MD </a:t>
            </a:r>
            <a:r>
              <a:rPr sz="1050" spc="-5" dirty="0">
                <a:latin typeface="Georgia"/>
                <a:cs typeface="Georgia"/>
              </a:rPr>
              <a:t>21240,</a:t>
            </a:r>
            <a:r>
              <a:rPr sz="1050" spc="-75" dirty="0">
                <a:latin typeface="Georgia"/>
                <a:cs typeface="Georgia"/>
              </a:rPr>
              <a:t> </a:t>
            </a:r>
            <a:r>
              <a:rPr sz="1050" spc="-95" dirty="0">
                <a:latin typeface="Georgia"/>
                <a:cs typeface="Georgia"/>
              </a:rPr>
              <a:t>US</a:t>
            </a:r>
            <a:endParaRPr sz="10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050" spc="30" dirty="0">
                <a:solidFill>
                  <a:srgbClr val="77797A"/>
                </a:solidFill>
                <a:latin typeface="Georgia"/>
                <a:cs typeface="Georgia"/>
              </a:rPr>
              <a:t>10:51</a:t>
            </a:r>
            <a:r>
              <a:rPr sz="1050" spc="-3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-85" dirty="0">
                <a:solidFill>
                  <a:srgbClr val="77797A"/>
                </a:solidFill>
                <a:latin typeface="Georgia"/>
                <a:cs typeface="Georgia"/>
              </a:rPr>
              <a:t>AM</a:t>
            </a:r>
            <a:endParaRPr sz="105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700" y="4349012"/>
            <a:ext cx="2425065" cy="17068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10" dirty="0">
                <a:latin typeface="Georgia"/>
                <a:cs typeface="Georgia"/>
              </a:rPr>
              <a:t>25 </a:t>
            </a:r>
            <a:r>
              <a:rPr sz="1050" spc="-70" dirty="0">
                <a:latin typeface="Georgia"/>
                <a:cs typeface="Georgia"/>
              </a:rPr>
              <a:t>June </a:t>
            </a:r>
            <a:r>
              <a:rPr sz="1050" spc="-5" dirty="0">
                <a:latin typeface="Georgia"/>
                <a:cs typeface="Georgia"/>
              </a:rPr>
              <a:t>2019,</a:t>
            </a:r>
            <a:r>
              <a:rPr sz="1050" spc="-35" dirty="0">
                <a:latin typeface="Georgia"/>
                <a:cs typeface="Georgia"/>
              </a:rPr>
              <a:t> </a:t>
            </a:r>
            <a:r>
              <a:rPr sz="1050" spc="-5" dirty="0">
                <a:latin typeface="Georgia"/>
                <a:cs typeface="Georgia"/>
              </a:rPr>
              <a:t>1:42pm</a:t>
            </a:r>
            <a:endParaRPr sz="10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200" spc="-15" dirty="0">
                <a:latin typeface="Georgia"/>
                <a:cs typeface="Georgia"/>
              </a:rPr>
              <a:t>$17.06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469900">
              <a:lnSpc>
                <a:spcPct val="117300"/>
              </a:lnSpc>
            </a:pPr>
            <a:r>
              <a:rPr sz="1050" spc="-20" dirty="0">
                <a:latin typeface="Georgia"/>
                <a:cs typeface="Georgia"/>
              </a:rPr>
              <a:t>Your </a:t>
            </a:r>
            <a:r>
              <a:rPr sz="1050" spc="-55" dirty="0">
                <a:latin typeface="Georgia"/>
                <a:cs typeface="Georgia"/>
              </a:rPr>
              <a:t>UberX </a:t>
            </a:r>
            <a:r>
              <a:rPr sz="1050" spc="-15" dirty="0">
                <a:latin typeface="Georgia"/>
                <a:cs typeface="Georgia"/>
              </a:rPr>
              <a:t>trip </a:t>
            </a:r>
            <a:r>
              <a:rPr sz="1050" spc="-5" dirty="0">
                <a:latin typeface="Georgia"/>
                <a:cs typeface="Georgia"/>
              </a:rPr>
              <a:t>with </a:t>
            </a:r>
            <a:r>
              <a:rPr sz="1050" spc="-20" dirty="0">
                <a:latin typeface="Georgia"/>
                <a:cs typeface="Georgia"/>
              </a:rPr>
              <a:t>Temitope  </a:t>
            </a:r>
            <a:r>
              <a:rPr sz="1050" spc="-10" dirty="0">
                <a:latin typeface="Georgia"/>
                <a:cs typeface="Georgia"/>
              </a:rPr>
              <a:t>5509 </a:t>
            </a:r>
            <a:r>
              <a:rPr sz="1050" spc="-20" dirty="0">
                <a:latin typeface="Georgia"/>
                <a:cs typeface="Georgia"/>
              </a:rPr>
              <a:t>Park </a:t>
            </a:r>
            <a:r>
              <a:rPr sz="1050" spc="-55" dirty="0">
                <a:latin typeface="Georgia"/>
                <a:cs typeface="Georgia"/>
              </a:rPr>
              <a:t>Hts, </a:t>
            </a:r>
            <a:r>
              <a:rPr sz="1050" spc="-25" dirty="0">
                <a:latin typeface="Georgia"/>
                <a:cs typeface="Georgia"/>
              </a:rPr>
              <a:t>Avenue, </a:t>
            </a:r>
            <a:r>
              <a:rPr sz="1050" spc="30" dirty="0">
                <a:latin typeface="Georgia"/>
                <a:cs typeface="Georgia"/>
              </a:rPr>
              <a:t>21215,</a:t>
            </a:r>
            <a:r>
              <a:rPr sz="1050" spc="-65" dirty="0">
                <a:latin typeface="Georgia"/>
                <a:cs typeface="Georgia"/>
              </a:rPr>
              <a:t> </a:t>
            </a:r>
            <a:r>
              <a:rPr sz="1050" spc="-95" dirty="0">
                <a:latin typeface="Georgia"/>
                <a:cs typeface="Georgia"/>
              </a:rPr>
              <a:t>US</a:t>
            </a:r>
            <a:endParaRPr sz="10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050" spc="10" dirty="0">
                <a:solidFill>
                  <a:srgbClr val="77797A"/>
                </a:solidFill>
                <a:latin typeface="Georgia"/>
                <a:cs typeface="Georgia"/>
              </a:rPr>
              <a:t>1:42</a:t>
            </a:r>
            <a:r>
              <a:rPr sz="1050" spc="-10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-85" dirty="0">
                <a:solidFill>
                  <a:srgbClr val="77797A"/>
                </a:solidFill>
                <a:latin typeface="Georgia"/>
                <a:cs typeface="Georgia"/>
              </a:rPr>
              <a:t>PM</a:t>
            </a:r>
            <a:endParaRPr sz="1050">
              <a:latin typeface="Georgia"/>
              <a:cs typeface="Georgia"/>
            </a:endParaRPr>
          </a:p>
          <a:p>
            <a:pPr marL="12700" marR="5080">
              <a:lnSpc>
                <a:spcPts val="1510"/>
              </a:lnSpc>
              <a:spcBef>
                <a:spcPts val="60"/>
              </a:spcBef>
            </a:pPr>
            <a:r>
              <a:rPr sz="1050" spc="-45" dirty="0">
                <a:latin typeface="Georgia"/>
                <a:cs typeface="Georgia"/>
              </a:rPr>
              <a:t>300 </a:t>
            </a:r>
            <a:r>
              <a:rPr sz="1050" spc="-70" dirty="0">
                <a:latin typeface="Georgia"/>
                <a:cs typeface="Georgia"/>
              </a:rPr>
              <a:t>S </a:t>
            </a:r>
            <a:r>
              <a:rPr sz="1050" spc="-25" dirty="0">
                <a:latin typeface="Georgia"/>
                <a:cs typeface="Georgia"/>
              </a:rPr>
              <a:t>Charles </a:t>
            </a:r>
            <a:r>
              <a:rPr sz="1050" spc="-50" dirty="0">
                <a:latin typeface="Georgia"/>
                <a:cs typeface="Georgia"/>
              </a:rPr>
              <a:t>St, </a:t>
            </a:r>
            <a:r>
              <a:rPr sz="1050" spc="-25" dirty="0">
                <a:latin typeface="Georgia"/>
                <a:cs typeface="Georgia"/>
              </a:rPr>
              <a:t>Baltimore, </a:t>
            </a:r>
            <a:r>
              <a:rPr sz="1050" spc="-110" dirty="0">
                <a:latin typeface="Georgia"/>
                <a:cs typeface="Georgia"/>
              </a:rPr>
              <a:t>MD </a:t>
            </a:r>
            <a:r>
              <a:rPr sz="1050" spc="15" dirty="0">
                <a:latin typeface="Georgia"/>
                <a:cs typeface="Georgia"/>
              </a:rPr>
              <a:t>21201, </a:t>
            </a:r>
            <a:r>
              <a:rPr sz="1050" spc="-95" dirty="0">
                <a:latin typeface="Georgia"/>
                <a:cs typeface="Georgia"/>
              </a:rPr>
              <a:t>US </a:t>
            </a:r>
            <a:r>
              <a:rPr sz="1050" spc="-9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-45" dirty="0">
                <a:solidFill>
                  <a:srgbClr val="77797A"/>
                </a:solidFill>
                <a:latin typeface="Georgia"/>
                <a:cs typeface="Georgia"/>
              </a:rPr>
              <a:t>2:08</a:t>
            </a:r>
            <a:r>
              <a:rPr sz="1050" spc="-3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-85" dirty="0">
                <a:solidFill>
                  <a:srgbClr val="77797A"/>
                </a:solidFill>
                <a:latin typeface="Georgia"/>
                <a:cs typeface="Georgia"/>
              </a:rPr>
              <a:t>PM</a:t>
            </a:r>
            <a:endParaRPr sz="105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1700" y="6635012"/>
            <a:ext cx="2946400" cy="17068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10" dirty="0">
                <a:latin typeface="Georgia"/>
                <a:cs typeface="Georgia"/>
              </a:rPr>
              <a:t>25 </a:t>
            </a:r>
            <a:r>
              <a:rPr sz="1050" spc="-70" dirty="0">
                <a:latin typeface="Georgia"/>
                <a:cs typeface="Georgia"/>
              </a:rPr>
              <a:t>June </a:t>
            </a:r>
            <a:r>
              <a:rPr sz="1050" spc="-5" dirty="0">
                <a:latin typeface="Georgia"/>
                <a:cs typeface="Georgia"/>
              </a:rPr>
              <a:t>2019,</a:t>
            </a:r>
            <a:r>
              <a:rPr sz="1050" spc="-25" dirty="0">
                <a:latin typeface="Georgia"/>
                <a:cs typeface="Georgia"/>
              </a:rPr>
              <a:t> 5:38am</a:t>
            </a:r>
            <a:endParaRPr sz="10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200" spc="15" dirty="0">
                <a:latin typeface="Georgia"/>
                <a:cs typeface="Georgia"/>
              </a:rPr>
              <a:t>$17.75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-20" dirty="0">
                <a:latin typeface="Georgia"/>
                <a:cs typeface="Georgia"/>
              </a:rPr>
              <a:t>Your </a:t>
            </a:r>
            <a:r>
              <a:rPr sz="1050" spc="-55" dirty="0">
                <a:latin typeface="Georgia"/>
                <a:cs typeface="Georgia"/>
              </a:rPr>
              <a:t>UberX </a:t>
            </a:r>
            <a:r>
              <a:rPr sz="1050" spc="-15" dirty="0">
                <a:latin typeface="Georgia"/>
                <a:cs typeface="Georgia"/>
              </a:rPr>
              <a:t>trip </a:t>
            </a:r>
            <a:r>
              <a:rPr sz="1050" spc="-5" dirty="0">
                <a:latin typeface="Georgia"/>
                <a:cs typeface="Georgia"/>
              </a:rPr>
              <a:t>with</a:t>
            </a:r>
            <a:r>
              <a:rPr sz="1050" spc="-30" dirty="0">
                <a:latin typeface="Georgia"/>
                <a:cs typeface="Georgia"/>
              </a:rPr>
              <a:t> </a:t>
            </a:r>
            <a:r>
              <a:rPr sz="1050" spc="-15" dirty="0">
                <a:latin typeface="Georgia"/>
                <a:cs typeface="Georgia"/>
              </a:rPr>
              <a:t>Tara</a:t>
            </a:r>
            <a:endParaRPr sz="1050">
              <a:latin typeface="Georgia"/>
              <a:cs typeface="Georgia"/>
            </a:endParaRPr>
          </a:p>
          <a:p>
            <a:pPr marL="12700" marR="526415">
              <a:lnSpc>
                <a:spcPts val="1510"/>
              </a:lnSpc>
              <a:spcBef>
                <a:spcPts val="60"/>
              </a:spcBef>
            </a:pPr>
            <a:r>
              <a:rPr sz="1050" spc="-45" dirty="0">
                <a:latin typeface="Georgia"/>
                <a:cs typeface="Georgia"/>
              </a:rPr>
              <a:t>300 </a:t>
            </a:r>
            <a:r>
              <a:rPr sz="1050" spc="-70" dirty="0">
                <a:latin typeface="Georgia"/>
                <a:cs typeface="Georgia"/>
              </a:rPr>
              <a:t>S </a:t>
            </a:r>
            <a:r>
              <a:rPr sz="1050" spc="-25" dirty="0">
                <a:latin typeface="Georgia"/>
                <a:cs typeface="Georgia"/>
              </a:rPr>
              <a:t>Charles </a:t>
            </a:r>
            <a:r>
              <a:rPr sz="1050" spc="-50" dirty="0">
                <a:latin typeface="Georgia"/>
                <a:cs typeface="Georgia"/>
              </a:rPr>
              <a:t>St, </a:t>
            </a:r>
            <a:r>
              <a:rPr sz="1050" spc="-25" dirty="0">
                <a:latin typeface="Georgia"/>
                <a:cs typeface="Georgia"/>
              </a:rPr>
              <a:t>Baltimore, </a:t>
            </a:r>
            <a:r>
              <a:rPr sz="1050" spc="-110" dirty="0">
                <a:latin typeface="Georgia"/>
                <a:cs typeface="Georgia"/>
              </a:rPr>
              <a:t>MD </a:t>
            </a:r>
            <a:r>
              <a:rPr sz="1050" spc="15" dirty="0">
                <a:latin typeface="Georgia"/>
                <a:cs typeface="Georgia"/>
              </a:rPr>
              <a:t>21201, </a:t>
            </a:r>
            <a:r>
              <a:rPr sz="1050" spc="-95" dirty="0">
                <a:latin typeface="Georgia"/>
                <a:cs typeface="Georgia"/>
              </a:rPr>
              <a:t>US </a:t>
            </a:r>
            <a:r>
              <a:rPr sz="1050" spc="-9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-20" dirty="0">
                <a:solidFill>
                  <a:srgbClr val="77797A"/>
                </a:solidFill>
                <a:latin typeface="Georgia"/>
                <a:cs typeface="Georgia"/>
              </a:rPr>
              <a:t>5:38</a:t>
            </a:r>
            <a:r>
              <a:rPr sz="1050" spc="-3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-85" dirty="0">
                <a:solidFill>
                  <a:srgbClr val="77797A"/>
                </a:solidFill>
                <a:latin typeface="Georgia"/>
                <a:cs typeface="Georgia"/>
              </a:rPr>
              <a:t>AM</a:t>
            </a:r>
            <a:endParaRPr sz="10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-25" dirty="0">
                <a:latin typeface="Georgia"/>
                <a:cs typeface="Georgia"/>
              </a:rPr>
              <a:t>3500 </a:t>
            </a:r>
            <a:r>
              <a:rPr sz="1050" spc="-55" dirty="0">
                <a:latin typeface="Georgia"/>
                <a:cs typeface="Georgia"/>
              </a:rPr>
              <a:t>W </a:t>
            </a:r>
            <a:r>
              <a:rPr sz="1050" spc="-25" dirty="0">
                <a:latin typeface="Georgia"/>
                <a:cs typeface="Georgia"/>
              </a:rPr>
              <a:t>Northern </a:t>
            </a:r>
            <a:r>
              <a:rPr sz="1050" spc="-20" dirty="0">
                <a:latin typeface="Georgia"/>
                <a:cs typeface="Georgia"/>
              </a:rPr>
              <a:t>Pkwy, </a:t>
            </a:r>
            <a:r>
              <a:rPr sz="1050" spc="-25" dirty="0">
                <a:latin typeface="Georgia"/>
                <a:cs typeface="Georgia"/>
              </a:rPr>
              <a:t>Baltimore, </a:t>
            </a:r>
            <a:r>
              <a:rPr sz="1050" spc="-110" dirty="0">
                <a:latin typeface="Georgia"/>
                <a:cs typeface="Georgia"/>
              </a:rPr>
              <a:t>MD </a:t>
            </a:r>
            <a:r>
              <a:rPr sz="1050" spc="30" dirty="0">
                <a:latin typeface="Georgia"/>
                <a:cs typeface="Georgia"/>
              </a:rPr>
              <a:t>21215,</a:t>
            </a:r>
            <a:r>
              <a:rPr sz="1050" spc="-75" dirty="0">
                <a:latin typeface="Georgia"/>
                <a:cs typeface="Georgia"/>
              </a:rPr>
              <a:t> </a:t>
            </a:r>
            <a:r>
              <a:rPr sz="1050" spc="-80" dirty="0">
                <a:latin typeface="Georgia"/>
                <a:cs typeface="Georgia"/>
              </a:rPr>
              <a:t>USA</a:t>
            </a:r>
            <a:endParaRPr sz="10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050" spc="-5" dirty="0">
                <a:solidFill>
                  <a:srgbClr val="77797A"/>
                </a:solidFill>
                <a:latin typeface="Georgia"/>
                <a:cs typeface="Georgia"/>
              </a:rPr>
              <a:t>5:59</a:t>
            </a:r>
            <a:r>
              <a:rPr sz="1050" spc="-3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-85" dirty="0">
                <a:solidFill>
                  <a:srgbClr val="77797A"/>
                </a:solidFill>
                <a:latin typeface="Georgia"/>
                <a:cs typeface="Georgia"/>
              </a:rPr>
              <a:t>AM</a:t>
            </a:r>
            <a:endParaRPr sz="105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88190" y="7041388"/>
            <a:ext cx="1157605" cy="167640"/>
          </a:xfrm>
          <a:custGeom>
            <a:avLst/>
            <a:gdLst/>
            <a:ahLst/>
            <a:cxnLst/>
            <a:rect l="l" t="t" r="r" b="b"/>
            <a:pathLst>
              <a:path w="1157604" h="167640">
                <a:moveTo>
                  <a:pt x="0" y="167639"/>
                </a:moveTo>
                <a:lnTo>
                  <a:pt x="1157528" y="167639"/>
                </a:lnTo>
                <a:lnTo>
                  <a:pt x="1157528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84099" y="7230364"/>
            <a:ext cx="561975" cy="167640"/>
          </a:xfrm>
          <a:custGeom>
            <a:avLst/>
            <a:gdLst/>
            <a:ahLst/>
            <a:cxnLst/>
            <a:rect l="l" t="t" r="r" b="b"/>
            <a:pathLst>
              <a:path w="561975" h="167640">
                <a:moveTo>
                  <a:pt x="0" y="167639"/>
                </a:moveTo>
                <a:lnTo>
                  <a:pt x="561708" y="167639"/>
                </a:lnTo>
                <a:lnTo>
                  <a:pt x="561708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88190" y="4755388"/>
            <a:ext cx="1157605" cy="167640"/>
          </a:xfrm>
          <a:custGeom>
            <a:avLst/>
            <a:gdLst/>
            <a:ahLst/>
            <a:cxnLst/>
            <a:rect l="l" t="t" r="r" b="b"/>
            <a:pathLst>
              <a:path w="1157604" h="167639">
                <a:moveTo>
                  <a:pt x="0" y="167639"/>
                </a:moveTo>
                <a:lnTo>
                  <a:pt x="1157528" y="167639"/>
                </a:lnTo>
                <a:lnTo>
                  <a:pt x="1157528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84099" y="4944364"/>
            <a:ext cx="561975" cy="167640"/>
          </a:xfrm>
          <a:custGeom>
            <a:avLst/>
            <a:gdLst/>
            <a:ahLst/>
            <a:cxnLst/>
            <a:rect l="l" t="t" r="r" b="b"/>
            <a:pathLst>
              <a:path w="561975" h="167639">
                <a:moveTo>
                  <a:pt x="0" y="167639"/>
                </a:moveTo>
                <a:lnTo>
                  <a:pt x="561708" y="167639"/>
                </a:lnTo>
                <a:lnTo>
                  <a:pt x="561708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88190" y="2469387"/>
            <a:ext cx="1157605" cy="167640"/>
          </a:xfrm>
          <a:custGeom>
            <a:avLst/>
            <a:gdLst/>
            <a:ahLst/>
            <a:cxnLst/>
            <a:rect l="l" t="t" r="r" b="b"/>
            <a:pathLst>
              <a:path w="1157604" h="167639">
                <a:moveTo>
                  <a:pt x="0" y="167640"/>
                </a:moveTo>
                <a:lnTo>
                  <a:pt x="1157528" y="167640"/>
                </a:lnTo>
                <a:lnTo>
                  <a:pt x="1157528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84099" y="2658363"/>
            <a:ext cx="561975" cy="167640"/>
          </a:xfrm>
          <a:custGeom>
            <a:avLst/>
            <a:gdLst/>
            <a:ahLst/>
            <a:cxnLst/>
            <a:rect l="l" t="t" r="r" b="b"/>
            <a:pathLst>
              <a:path w="561975" h="167639">
                <a:moveTo>
                  <a:pt x="0" y="167640"/>
                </a:moveTo>
                <a:lnTo>
                  <a:pt x="561708" y="167640"/>
                </a:lnTo>
                <a:lnTo>
                  <a:pt x="561708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01700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59880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43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350" y="457212"/>
            <a:ext cx="6793230" cy="342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1700" y="1109501"/>
            <a:ext cx="2554605" cy="1717039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050" spc="-10" dirty="0">
                <a:latin typeface="Georgia"/>
                <a:cs typeface="Georgia"/>
              </a:rPr>
              <a:t>24 </a:t>
            </a:r>
            <a:r>
              <a:rPr sz="1050" spc="-70" dirty="0">
                <a:latin typeface="Georgia"/>
                <a:cs typeface="Georgia"/>
              </a:rPr>
              <a:t>June </a:t>
            </a:r>
            <a:r>
              <a:rPr sz="1050" spc="-5" dirty="0">
                <a:latin typeface="Georgia"/>
                <a:cs typeface="Georgia"/>
              </a:rPr>
              <a:t>2019,</a:t>
            </a:r>
            <a:r>
              <a:rPr sz="1050" spc="-10" dirty="0">
                <a:latin typeface="Georgia"/>
                <a:cs typeface="Georgia"/>
              </a:rPr>
              <a:t> </a:t>
            </a:r>
            <a:r>
              <a:rPr sz="1050" spc="-25" dirty="0">
                <a:latin typeface="Georgia"/>
                <a:cs typeface="Georgia"/>
              </a:rPr>
              <a:t>2:33pm</a:t>
            </a:r>
            <a:endParaRPr sz="10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200" spc="-35" dirty="0">
                <a:latin typeface="Georgia"/>
                <a:cs typeface="Georgia"/>
              </a:rPr>
              <a:t>$23.25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20" dirty="0">
                <a:latin typeface="Georgia"/>
                <a:cs typeface="Georgia"/>
              </a:rPr>
              <a:t>Your </a:t>
            </a:r>
            <a:r>
              <a:rPr sz="1050" spc="-55" dirty="0">
                <a:latin typeface="Georgia"/>
                <a:cs typeface="Georgia"/>
              </a:rPr>
              <a:t>UberX </a:t>
            </a:r>
            <a:r>
              <a:rPr sz="1050" spc="-15" dirty="0">
                <a:latin typeface="Georgia"/>
                <a:cs typeface="Georgia"/>
              </a:rPr>
              <a:t>trip </a:t>
            </a:r>
            <a:r>
              <a:rPr sz="1050" spc="-5" dirty="0">
                <a:latin typeface="Georgia"/>
                <a:cs typeface="Georgia"/>
              </a:rPr>
              <a:t>with</a:t>
            </a:r>
            <a:r>
              <a:rPr sz="1050" spc="-25" dirty="0">
                <a:latin typeface="Georgia"/>
                <a:cs typeface="Georgia"/>
              </a:rPr>
              <a:t> Stella</a:t>
            </a:r>
            <a:endParaRPr sz="1050">
              <a:latin typeface="Georgia"/>
              <a:cs typeface="Georgia"/>
            </a:endParaRPr>
          </a:p>
          <a:p>
            <a:pPr marL="12700" marR="5080">
              <a:lnSpc>
                <a:spcPct val="117300"/>
              </a:lnSpc>
              <a:spcBef>
                <a:spcPts val="30"/>
              </a:spcBef>
            </a:pPr>
            <a:r>
              <a:rPr sz="1050" spc="-25" dirty="0">
                <a:latin typeface="Georgia"/>
                <a:cs typeface="Georgia"/>
              </a:rPr>
              <a:t>Baltimore-Washington International </a:t>
            </a:r>
            <a:r>
              <a:rPr sz="1050" spc="-15" dirty="0">
                <a:latin typeface="Georgia"/>
                <a:cs typeface="Georgia"/>
              </a:rPr>
              <a:t>Airport  </a:t>
            </a:r>
            <a:r>
              <a:rPr sz="1050" spc="-15" dirty="0">
                <a:solidFill>
                  <a:srgbClr val="77797A"/>
                </a:solidFill>
                <a:latin typeface="Georgia"/>
                <a:cs typeface="Georgia"/>
              </a:rPr>
              <a:t>2:33</a:t>
            </a:r>
            <a:r>
              <a:rPr sz="1050" spc="-3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-85" dirty="0">
                <a:solidFill>
                  <a:srgbClr val="77797A"/>
                </a:solidFill>
                <a:latin typeface="Georgia"/>
                <a:cs typeface="Georgia"/>
              </a:rPr>
              <a:t>PM</a:t>
            </a:r>
            <a:endParaRPr sz="1050">
              <a:latin typeface="Georgia"/>
              <a:cs typeface="Georgia"/>
            </a:endParaRPr>
          </a:p>
          <a:p>
            <a:pPr marL="12700" marR="133985">
              <a:lnSpc>
                <a:spcPct val="117300"/>
              </a:lnSpc>
              <a:spcBef>
                <a:spcPts val="35"/>
              </a:spcBef>
            </a:pPr>
            <a:r>
              <a:rPr sz="1050" spc="-45" dirty="0">
                <a:latin typeface="Georgia"/>
                <a:cs typeface="Georgia"/>
              </a:rPr>
              <a:t>300 </a:t>
            </a:r>
            <a:r>
              <a:rPr sz="1050" spc="-70" dirty="0">
                <a:latin typeface="Georgia"/>
                <a:cs typeface="Georgia"/>
              </a:rPr>
              <a:t>S </a:t>
            </a:r>
            <a:r>
              <a:rPr sz="1050" spc="-25" dirty="0">
                <a:latin typeface="Georgia"/>
                <a:cs typeface="Georgia"/>
              </a:rPr>
              <a:t>Charles </a:t>
            </a:r>
            <a:r>
              <a:rPr sz="1050" spc="-50" dirty="0">
                <a:latin typeface="Georgia"/>
                <a:cs typeface="Georgia"/>
              </a:rPr>
              <a:t>St, </a:t>
            </a:r>
            <a:r>
              <a:rPr sz="1050" spc="-25" dirty="0">
                <a:latin typeface="Georgia"/>
                <a:cs typeface="Georgia"/>
              </a:rPr>
              <a:t>Baltimore, </a:t>
            </a:r>
            <a:r>
              <a:rPr sz="1050" spc="-110" dirty="0">
                <a:latin typeface="Georgia"/>
                <a:cs typeface="Georgia"/>
              </a:rPr>
              <a:t>MD </a:t>
            </a:r>
            <a:r>
              <a:rPr sz="1050" spc="15" dirty="0">
                <a:latin typeface="Georgia"/>
                <a:cs typeface="Georgia"/>
              </a:rPr>
              <a:t>21201, </a:t>
            </a:r>
            <a:r>
              <a:rPr sz="1050" spc="-95" dirty="0">
                <a:latin typeface="Georgia"/>
                <a:cs typeface="Georgia"/>
              </a:rPr>
              <a:t>US </a:t>
            </a:r>
            <a:r>
              <a:rPr sz="1050" spc="-9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5" dirty="0">
                <a:solidFill>
                  <a:srgbClr val="77797A"/>
                </a:solidFill>
                <a:latin typeface="Georgia"/>
                <a:cs typeface="Georgia"/>
              </a:rPr>
              <a:t>2:57</a:t>
            </a:r>
            <a:r>
              <a:rPr sz="1050" spc="-3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-85" dirty="0">
                <a:solidFill>
                  <a:srgbClr val="77797A"/>
                </a:solidFill>
                <a:latin typeface="Georgia"/>
                <a:cs typeface="Georgia"/>
              </a:rPr>
              <a:t>PM</a:t>
            </a:r>
            <a:endParaRPr sz="105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3393234"/>
            <a:ext cx="2545080" cy="171894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50" spc="-5" dirty="0">
                <a:latin typeface="Georgia"/>
                <a:cs typeface="Georgia"/>
              </a:rPr>
              <a:t>07 </a:t>
            </a:r>
            <a:r>
              <a:rPr sz="1050" spc="-70" dirty="0">
                <a:latin typeface="Georgia"/>
                <a:cs typeface="Georgia"/>
              </a:rPr>
              <a:t>June </a:t>
            </a:r>
            <a:r>
              <a:rPr sz="1050" spc="-5" dirty="0">
                <a:latin typeface="Georgia"/>
                <a:cs typeface="Georgia"/>
              </a:rPr>
              <a:t>2019,</a:t>
            </a:r>
            <a:r>
              <a:rPr sz="1050" spc="-20" dirty="0">
                <a:latin typeface="Georgia"/>
                <a:cs typeface="Georgia"/>
              </a:rPr>
              <a:t> 9:52am</a:t>
            </a:r>
            <a:endParaRPr sz="10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30" dirty="0">
                <a:latin typeface="Georgia"/>
                <a:cs typeface="Georgia"/>
              </a:rPr>
              <a:t>$25.78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-20" dirty="0">
                <a:latin typeface="Georgia"/>
                <a:cs typeface="Georgia"/>
              </a:rPr>
              <a:t>Your </a:t>
            </a:r>
            <a:r>
              <a:rPr sz="1050" spc="-55" dirty="0">
                <a:latin typeface="Georgia"/>
                <a:cs typeface="Georgia"/>
              </a:rPr>
              <a:t>UberX </a:t>
            </a:r>
            <a:r>
              <a:rPr sz="1050" spc="-15" dirty="0">
                <a:latin typeface="Georgia"/>
                <a:cs typeface="Georgia"/>
              </a:rPr>
              <a:t>trip </a:t>
            </a:r>
            <a:r>
              <a:rPr sz="1050" spc="-5" dirty="0">
                <a:latin typeface="Georgia"/>
                <a:cs typeface="Georgia"/>
              </a:rPr>
              <a:t>with</a:t>
            </a:r>
            <a:r>
              <a:rPr sz="1050" spc="-25" dirty="0">
                <a:latin typeface="Georgia"/>
                <a:cs typeface="Georgia"/>
              </a:rPr>
              <a:t> </a:t>
            </a:r>
            <a:r>
              <a:rPr sz="1050" spc="-30" dirty="0">
                <a:latin typeface="Georgia"/>
                <a:cs typeface="Georgia"/>
              </a:rPr>
              <a:t>Eric</a:t>
            </a:r>
            <a:endParaRPr sz="1050">
              <a:latin typeface="Georgia"/>
              <a:cs typeface="Georgia"/>
            </a:endParaRPr>
          </a:p>
          <a:p>
            <a:pPr marL="12700" marR="5080">
              <a:lnSpc>
                <a:spcPct val="117300"/>
              </a:lnSpc>
              <a:spcBef>
                <a:spcPts val="35"/>
              </a:spcBef>
            </a:pPr>
            <a:r>
              <a:rPr sz="1050" spc="-25" dirty="0">
                <a:latin typeface="Georgia"/>
                <a:cs typeface="Georgia"/>
              </a:rPr>
              <a:t>700 Aliceanna </a:t>
            </a:r>
            <a:r>
              <a:rPr sz="1050" spc="-50" dirty="0">
                <a:latin typeface="Georgia"/>
                <a:cs typeface="Georgia"/>
              </a:rPr>
              <a:t>St, </a:t>
            </a:r>
            <a:r>
              <a:rPr sz="1050" spc="-25" dirty="0">
                <a:latin typeface="Georgia"/>
                <a:cs typeface="Georgia"/>
              </a:rPr>
              <a:t>Baltimore, </a:t>
            </a:r>
            <a:r>
              <a:rPr sz="1050" spc="-110" dirty="0">
                <a:latin typeface="Georgia"/>
                <a:cs typeface="Georgia"/>
              </a:rPr>
              <a:t>MD </a:t>
            </a:r>
            <a:r>
              <a:rPr sz="1050" spc="-5" dirty="0">
                <a:latin typeface="Georgia"/>
                <a:cs typeface="Georgia"/>
              </a:rPr>
              <a:t>21202, </a:t>
            </a:r>
            <a:r>
              <a:rPr sz="1050" spc="-80" dirty="0">
                <a:latin typeface="Georgia"/>
                <a:cs typeface="Georgia"/>
              </a:rPr>
              <a:t>USA </a:t>
            </a:r>
            <a:r>
              <a:rPr sz="1050" spc="-80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-15" dirty="0">
                <a:solidFill>
                  <a:srgbClr val="77797A"/>
                </a:solidFill>
                <a:latin typeface="Georgia"/>
                <a:cs typeface="Georgia"/>
              </a:rPr>
              <a:t>9:52</a:t>
            </a:r>
            <a:r>
              <a:rPr sz="1050" spc="-3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-85" dirty="0">
                <a:solidFill>
                  <a:srgbClr val="77797A"/>
                </a:solidFill>
                <a:latin typeface="Georgia"/>
                <a:cs typeface="Georgia"/>
              </a:rPr>
              <a:t>AM</a:t>
            </a:r>
            <a:endParaRPr sz="1050">
              <a:latin typeface="Georgia"/>
              <a:cs typeface="Georgia"/>
            </a:endParaRPr>
          </a:p>
          <a:p>
            <a:pPr marL="12700" marR="304800">
              <a:lnSpc>
                <a:spcPct val="117300"/>
              </a:lnSpc>
              <a:spcBef>
                <a:spcPts val="35"/>
              </a:spcBef>
            </a:pPr>
            <a:r>
              <a:rPr sz="1050" spc="-15" dirty="0">
                <a:latin typeface="Georgia"/>
                <a:cs typeface="Georgia"/>
              </a:rPr>
              <a:t>7050 </a:t>
            </a:r>
            <a:r>
              <a:rPr sz="1050" spc="-50" dirty="0">
                <a:latin typeface="Georgia"/>
                <a:cs typeface="Georgia"/>
              </a:rPr>
              <a:t>Elm </a:t>
            </a:r>
            <a:r>
              <a:rPr sz="1050" spc="-60" dirty="0">
                <a:latin typeface="Georgia"/>
                <a:cs typeface="Georgia"/>
              </a:rPr>
              <a:t>Rd, </a:t>
            </a:r>
            <a:r>
              <a:rPr sz="1050" spc="-25" dirty="0">
                <a:latin typeface="Georgia"/>
                <a:cs typeface="Georgia"/>
              </a:rPr>
              <a:t>Baltimore, </a:t>
            </a:r>
            <a:r>
              <a:rPr sz="1050" spc="-110" dirty="0">
                <a:latin typeface="Georgia"/>
                <a:cs typeface="Georgia"/>
              </a:rPr>
              <a:t>MD </a:t>
            </a:r>
            <a:r>
              <a:rPr sz="1050" spc="-5" dirty="0">
                <a:latin typeface="Georgia"/>
                <a:cs typeface="Georgia"/>
              </a:rPr>
              <a:t>21240, </a:t>
            </a:r>
            <a:r>
              <a:rPr sz="1050" spc="-95" dirty="0">
                <a:latin typeface="Georgia"/>
                <a:cs typeface="Georgia"/>
              </a:rPr>
              <a:t>US  </a:t>
            </a:r>
            <a:r>
              <a:rPr sz="1050" spc="35" dirty="0">
                <a:solidFill>
                  <a:srgbClr val="77797A"/>
                </a:solidFill>
                <a:latin typeface="Georgia"/>
                <a:cs typeface="Georgia"/>
              </a:rPr>
              <a:t>10:17</a:t>
            </a:r>
            <a:r>
              <a:rPr sz="1050" spc="-3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-85" dirty="0">
                <a:solidFill>
                  <a:srgbClr val="77797A"/>
                </a:solidFill>
                <a:latin typeface="Georgia"/>
                <a:cs typeface="Georgia"/>
              </a:rPr>
              <a:t>AM</a:t>
            </a:r>
            <a:endParaRPr sz="105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5679234"/>
            <a:ext cx="2463800" cy="171894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50" spc="-20" dirty="0">
                <a:latin typeface="Georgia"/>
                <a:cs typeface="Georgia"/>
              </a:rPr>
              <a:t>05 </a:t>
            </a:r>
            <a:r>
              <a:rPr sz="1050" spc="-70" dirty="0">
                <a:latin typeface="Georgia"/>
                <a:cs typeface="Georgia"/>
              </a:rPr>
              <a:t>June </a:t>
            </a:r>
            <a:r>
              <a:rPr sz="1050" spc="-5" dirty="0">
                <a:latin typeface="Georgia"/>
                <a:cs typeface="Georgia"/>
              </a:rPr>
              <a:t>2019,</a:t>
            </a:r>
            <a:r>
              <a:rPr sz="1050" dirty="0">
                <a:latin typeface="Georgia"/>
                <a:cs typeface="Georgia"/>
              </a:rPr>
              <a:t> </a:t>
            </a:r>
            <a:r>
              <a:rPr sz="1050" spc="-25" dirty="0">
                <a:latin typeface="Georgia"/>
                <a:cs typeface="Georgia"/>
              </a:rPr>
              <a:t>8:47pm</a:t>
            </a:r>
            <a:endParaRPr sz="10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20" dirty="0">
                <a:latin typeface="Georgia"/>
                <a:cs typeface="Georgia"/>
              </a:rPr>
              <a:t>$7.55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-20" dirty="0">
                <a:latin typeface="Georgia"/>
                <a:cs typeface="Georgia"/>
              </a:rPr>
              <a:t>Your </a:t>
            </a:r>
            <a:r>
              <a:rPr sz="1050" spc="-55" dirty="0">
                <a:latin typeface="Georgia"/>
                <a:cs typeface="Georgia"/>
              </a:rPr>
              <a:t>UberX </a:t>
            </a:r>
            <a:r>
              <a:rPr sz="1050" spc="-15" dirty="0">
                <a:latin typeface="Georgia"/>
                <a:cs typeface="Georgia"/>
              </a:rPr>
              <a:t>trip </a:t>
            </a:r>
            <a:r>
              <a:rPr sz="1050" spc="-5" dirty="0">
                <a:latin typeface="Georgia"/>
                <a:cs typeface="Georgia"/>
              </a:rPr>
              <a:t>with</a:t>
            </a:r>
            <a:r>
              <a:rPr sz="1050" spc="-25" dirty="0">
                <a:latin typeface="Georgia"/>
                <a:cs typeface="Georgia"/>
              </a:rPr>
              <a:t> </a:t>
            </a:r>
            <a:r>
              <a:rPr sz="1050" spc="-30" dirty="0">
                <a:latin typeface="Georgia"/>
                <a:cs typeface="Georgia"/>
              </a:rPr>
              <a:t>Adil</a:t>
            </a:r>
            <a:endParaRPr sz="1050">
              <a:latin typeface="Georgia"/>
              <a:cs typeface="Georgia"/>
            </a:endParaRPr>
          </a:p>
          <a:p>
            <a:pPr marL="14604" marR="164465">
              <a:lnSpc>
                <a:spcPct val="117300"/>
              </a:lnSpc>
              <a:spcBef>
                <a:spcPts val="35"/>
              </a:spcBef>
            </a:pPr>
            <a:r>
              <a:rPr sz="1050" spc="-5" dirty="0">
                <a:latin typeface="Georgia"/>
                <a:cs typeface="Georgia"/>
              </a:rPr>
              <a:t>2 </a:t>
            </a:r>
            <a:r>
              <a:rPr sz="1050" spc="-90" dirty="0">
                <a:latin typeface="Georgia"/>
                <a:cs typeface="Georgia"/>
              </a:rPr>
              <a:t>N </a:t>
            </a:r>
            <a:r>
              <a:rPr sz="1050" spc="-25" dirty="0">
                <a:latin typeface="Georgia"/>
                <a:cs typeface="Georgia"/>
              </a:rPr>
              <a:t>Charles </a:t>
            </a:r>
            <a:r>
              <a:rPr sz="1050" spc="-50" dirty="0">
                <a:latin typeface="Georgia"/>
                <a:cs typeface="Georgia"/>
              </a:rPr>
              <a:t>St, </a:t>
            </a:r>
            <a:r>
              <a:rPr sz="1050" spc="-25" dirty="0">
                <a:latin typeface="Georgia"/>
                <a:cs typeface="Georgia"/>
              </a:rPr>
              <a:t>Baltimore, </a:t>
            </a:r>
            <a:r>
              <a:rPr sz="1050" spc="-110" dirty="0">
                <a:latin typeface="Georgia"/>
                <a:cs typeface="Georgia"/>
              </a:rPr>
              <a:t>MD </a:t>
            </a:r>
            <a:r>
              <a:rPr sz="1050" spc="15" dirty="0">
                <a:latin typeface="Georgia"/>
                <a:cs typeface="Georgia"/>
              </a:rPr>
              <a:t>21201, </a:t>
            </a:r>
            <a:r>
              <a:rPr sz="1050" spc="-95" dirty="0">
                <a:latin typeface="Georgia"/>
                <a:cs typeface="Georgia"/>
              </a:rPr>
              <a:t>US </a:t>
            </a:r>
            <a:r>
              <a:rPr sz="1050" spc="-9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-15" dirty="0">
                <a:solidFill>
                  <a:srgbClr val="77797A"/>
                </a:solidFill>
                <a:latin typeface="Georgia"/>
                <a:cs typeface="Georgia"/>
              </a:rPr>
              <a:t>8:47</a:t>
            </a:r>
            <a:r>
              <a:rPr sz="1050" spc="-3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-85" dirty="0">
                <a:solidFill>
                  <a:srgbClr val="77797A"/>
                </a:solidFill>
                <a:latin typeface="Georgia"/>
                <a:cs typeface="Georgia"/>
              </a:rPr>
              <a:t>PM</a:t>
            </a:r>
            <a:endParaRPr sz="1050">
              <a:latin typeface="Georgia"/>
              <a:cs typeface="Georgia"/>
            </a:endParaRPr>
          </a:p>
          <a:p>
            <a:pPr marL="14604" marR="5080">
              <a:lnSpc>
                <a:spcPct val="117300"/>
              </a:lnSpc>
              <a:spcBef>
                <a:spcPts val="35"/>
              </a:spcBef>
            </a:pPr>
            <a:r>
              <a:rPr sz="1050" spc="-25" dirty="0">
                <a:latin typeface="Georgia"/>
                <a:cs typeface="Georgia"/>
              </a:rPr>
              <a:t>700 Aliceanna </a:t>
            </a:r>
            <a:r>
              <a:rPr sz="1050" spc="-50" dirty="0">
                <a:latin typeface="Georgia"/>
                <a:cs typeface="Georgia"/>
              </a:rPr>
              <a:t>St, </a:t>
            </a:r>
            <a:r>
              <a:rPr sz="1050" spc="-25" dirty="0">
                <a:latin typeface="Georgia"/>
                <a:cs typeface="Georgia"/>
              </a:rPr>
              <a:t>Baltimore, </a:t>
            </a:r>
            <a:r>
              <a:rPr sz="1050" spc="-110" dirty="0">
                <a:latin typeface="Georgia"/>
                <a:cs typeface="Georgia"/>
              </a:rPr>
              <a:t>MD </a:t>
            </a:r>
            <a:r>
              <a:rPr sz="1050" spc="-5" dirty="0">
                <a:latin typeface="Georgia"/>
                <a:cs typeface="Georgia"/>
              </a:rPr>
              <a:t>21202, </a:t>
            </a:r>
            <a:r>
              <a:rPr sz="1050" spc="-95" dirty="0">
                <a:latin typeface="Georgia"/>
                <a:cs typeface="Georgia"/>
              </a:rPr>
              <a:t>US </a:t>
            </a:r>
            <a:r>
              <a:rPr sz="1050" spc="-9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-50" dirty="0">
                <a:solidFill>
                  <a:srgbClr val="77797A"/>
                </a:solidFill>
                <a:latin typeface="Georgia"/>
                <a:cs typeface="Georgia"/>
              </a:rPr>
              <a:t>9:00</a:t>
            </a:r>
            <a:r>
              <a:rPr sz="1050" spc="-3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-85" dirty="0">
                <a:solidFill>
                  <a:srgbClr val="77797A"/>
                </a:solidFill>
                <a:latin typeface="Georgia"/>
                <a:cs typeface="Georgia"/>
              </a:rPr>
              <a:t>PM</a:t>
            </a:r>
            <a:endParaRPr sz="105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00" y="7965235"/>
            <a:ext cx="2546985" cy="115189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80"/>
              </a:spcBef>
            </a:pPr>
            <a:r>
              <a:rPr sz="1050" spc="-20" dirty="0">
                <a:latin typeface="Georgia"/>
                <a:cs typeface="Georgia"/>
              </a:rPr>
              <a:t>05 </a:t>
            </a:r>
            <a:r>
              <a:rPr sz="1050" spc="-75" dirty="0">
                <a:latin typeface="Georgia"/>
                <a:cs typeface="Georgia"/>
              </a:rPr>
              <a:t>June </a:t>
            </a:r>
            <a:r>
              <a:rPr sz="1050" spc="-5" dirty="0">
                <a:latin typeface="Georgia"/>
                <a:cs typeface="Georgia"/>
              </a:rPr>
              <a:t>2019,</a:t>
            </a:r>
            <a:r>
              <a:rPr sz="1050" spc="5" dirty="0">
                <a:latin typeface="Georgia"/>
                <a:cs typeface="Georgia"/>
              </a:rPr>
              <a:t> </a:t>
            </a:r>
            <a:r>
              <a:rPr sz="1050" spc="-30" dirty="0">
                <a:latin typeface="Georgia"/>
                <a:cs typeface="Georgia"/>
              </a:rPr>
              <a:t>4:36pm</a:t>
            </a:r>
            <a:endParaRPr sz="10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65" dirty="0">
                <a:latin typeface="Georgia"/>
                <a:cs typeface="Georgia"/>
              </a:rPr>
              <a:t>$8.98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-20" dirty="0">
                <a:latin typeface="Georgia"/>
                <a:cs typeface="Georgia"/>
              </a:rPr>
              <a:t>Your </a:t>
            </a:r>
            <a:r>
              <a:rPr sz="1050" spc="-55" dirty="0">
                <a:latin typeface="Georgia"/>
                <a:cs typeface="Georgia"/>
              </a:rPr>
              <a:t>UberX </a:t>
            </a:r>
            <a:r>
              <a:rPr sz="1050" spc="-15" dirty="0">
                <a:latin typeface="Georgia"/>
                <a:cs typeface="Georgia"/>
              </a:rPr>
              <a:t>trip </a:t>
            </a:r>
            <a:r>
              <a:rPr sz="1050" spc="-5" dirty="0">
                <a:latin typeface="Georgia"/>
                <a:cs typeface="Georgia"/>
              </a:rPr>
              <a:t>with</a:t>
            </a:r>
            <a:r>
              <a:rPr sz="1050" spc="-20" dirty="0">
                <a:latin typeface="Georgia"/>
                <a:cs typeface="Georgia"/>
              </a:rPr>
              <a:t> </a:t>
            </a:r>
            <a:r>
              <a:rPr sz="1050" spc="-35" dirty="0">
                <a:latin typeface="Georgia"/>
                <a:cs typeface="Georgia"/>
              </a:rPr>
              <a:t>Michael</a:t>
            </a:r>
            <a:endParaRPr sz="1050">
              <a:latin typeface="Georgia"/>
              <a:cs typeface="Georgia"/>
            </a:endParaRPr>
          </a:p>
          <a:p>
            <a:pPr marL="13335">
              <a:lnSpc>
                <a:spcPct val="100000"/>
              </a:lnSpc>
              <a:spcBef>
                <a:spcPts val="254"/>
              </a:spcBef>
            </a:pPr>
            <a:r>
              <a:rPr sz="1050" spc="-25" dirty="0">
                <a:latin typeface="Georgia"/>
                <a:cs typeface="Georgia"/>
              </a:rPr>
              <a:t>700 Aliceanna </a:t>
            </a:r>
            <a:r>
              <a:rPr sz="1050" spc="-50" dirty="0">
                <a:latin typeface="Georgia"/>
                <a:cs typeface="Georgia"/>
              </a:rPr>
              <a:t>St, </a:t>
            </a:r>
            <a:r>
              <a:rPr sz="1050" spc="-25" dirty="0">
                <a:latin typeface="Georgia"/>
                <a:cs typeface="Georgia"/>
              </a:rPr>
              <a:t>Baltimore, </a:t>
            </a:r>
            <a:r>
              <a:rPr sz="1050" spc="-105" dirty="0">
                <a:latin typeface="Georgia"/>
                <a:cs typeface="Georgia"/>
              </a:rPr>
              <a:t>MD </a:t>
            </a:r>
            <a:r>
              <a:rPr sz="1050" spc="-5" dirty="0">
                <a:latin typeface="Georgia"/>
                <a:cs typeface="Georgia"/>
              </a:rPr>
              <a:t>21202,</a:t>
            </a:r>
            <a:r>
              <a:rPr sz="1050" spc="-120" dirty="0">
                <a:latin typeface="Georgia"/>
                <a:cs typeface="Georgia"/>
              </a:rPr>
              <a:t> </a:t>
            </a:r>
            <a:r>
              <a:rPr sz="1050" spc="-80" dirty="0">
                <a:latin typeface="Georgia"/>
                <a:cs typeface="Georgia"/>
              </a:rPr>
              <a:t>USA</a:t>
            </a:r>
            <a:endParaRPr sz="105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88190" y="8382507"/>
            <a:ext cx="1157605" cy="167640"/>
          </a:xfrm>
          <a:custGeom>
            <a:avLst/>
            <a:gdLst/>
            <a:ahLst/>
            <a:cxnLst/>
            <a:rect l="l" t="t" r="r" b="b"/>
            <a:pathLst>
              <a:path w="1157604" h="167640">
                <a:moveTo>
                  <a:pt x="0" y="167640"/>
                </a:moveTo>
                <a:lnTo>
                  <a:pt x="1157528" y="167640"/>
                </a:lnTo>
                <a:lnTo>
                  <a:pt x="1157528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84099" y="8574531"/>
            <a:ext cx="561975" cy="167640"/>
          </a:xfrm>
          <a:custGeom>
            <a:avLst/>
            <a:gdLst/>
            <a:ahLst/>
            <a:cxnLst/>
            <a:rect l="l" t="t" r="r" b="b"/>
            <a:pathLst>
              <a:path w="561975" h="167640">
                <a:moveTo>
                  <a:pt x="0" y="167640"/>
                </a:moveTo>
                <a:lnTo>
                  <a:pt x="561708" y="167640"/>
                </a:lnTo>
                <a:lnTo>
                  <a:pt x="561708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88190" y="6096508"/>
            <a:ext cx="1157605" cy="167640"/>
          </a:xfrm>
          <a:custGeom>
            <a:avLst/>
            <a:gdLst/>
            <a:ahLst/>
            <a:cxnLst/>
            <a:rect l="l" t="t" r="r" b="b"/>
            <a:pathLst>
              <a:path w="1157604" h="167639">
                <a:moveTo>
                  <a:pt x="0" y="167639"/>
                </a:moveTo>
                <a:lnTo>
                  <a:pt x="1157528" y="167639"/>
                </a:lnTo>
                <a:lnTo>
                  <a:pt x="1157528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84099" y="6288532"/>
            <a:ext cx="561975" cy="167640"/>
          </a:xfrm>
          <a:custGeom>
            <a:avLst/>
            <a:gdLst/>
            <a:ahLst/>
            <a:cxnLst/>
            <a:rect l="l" t="t" r="r" b="b"/>
            <a:pathLst>
              <a:path w="561975" h="167639">
                <a:moveTo>
                  <a:pt x="0" y="167639"/>
                </a:moveTo>
                <a:lnTo>
                  <a:pt x="561708" y="167639"/>
                </a:lnTo>
                <a:lnTo>
                  <a:pt x="561708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88190" y="3810508"/>
            <a:ext cx="1157605" cy="167640"/>
          </a:xfrm>
          <a:custGeom>
            <a:avLst/>
            <a:gdLst/>
            <a:ahLst/>
            <a:cxnLst/>
            <a:rect l="l" t="t" r="r" b="b"/>
            <a:pathLst>
              <a:path w="1157604" h="167639">
                <a:moveTo>
                  <a:pt x="0" y="167639"/>
                </a:moveTo>
                <a:lnTo>
                  <a:pt x="1157528" y="167639"/>
                </a:lnTo>
                <a:lnTo>
                  <a:pt x="1157528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84099" y="4002532"/>
            <a:ext cx="561975" cy="167640"/>
          </a:xfrm>
          <a:custGeom>
            <a:avLst/>
            <a:gdLst/>
            <a:ahLst/>
            <a:cxnLst/>
            <a:rect l="l" t="t" r="r" b="b"/>
            <a:pathLst>
              <a:path w="561975" h="167639">
                <a:moveTo>
                  <a:pt x="0" y="167639"/>
                </a:moveTo>
                <a:lnTo>
                  <a:pt x="561708" y="167639"/>
                </a:lnTo>
                <a:lnTo>
                  <a:pt x="561708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88190" y="1524508"/>
            <a:ext cx="1157605" cy="167640"/>
          </a:xfrm>
          <a:custGeom>
            <a:avLst/>
            <a:gdLst/>
            <a:ahLst/>
            <a:cxnLst/>
            <a:rect l="l" t="t" r="r" b="b"/>
            <a:pathLst>
              <a:path w="1157604" h="167639">
                <a:moveTo>
                  <a:pt x="0" y="167640"/>
                </a:moveTo>
                <a:lnTo>
                  <a:pt x="1157528" y="167640"/>
                </a:lnTo>
                <a:lnTo>
                  <a:pt x="1157528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84099" y="1716532"/>
            <a:ext cx="561975" cy="167640"/>
          </a:xfrm>
          <a:custGeom>
            <a:avLst/>
            <a:gdLst/>
            <a:ahLst/>
            <a:cxnLst/>
            <a:rect l="l" t="t" r="r" b="b"/>
            <a:pathLst>
              <a:path w="561975" h="167639">
                <a:moveTo>
                  <a:pt x="0" y="167640"/>
                </a:moveTo>
                <a:lnTo>
                  <a:pt x="561708" y="167640"/>
                </a:lnTo>
                <a:lnTo>
                  <a:pt x="561708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01700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59880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44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350" y="457212"/>
            <a:ext cx="6793230" cy="342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1700" y="902308"/>
            <a:ext cx="2301875" cy="59309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050" spc="-20" dirty="0">
                <a:solidFill>
                  <a:srgbClr val="77797A"/>
                </a:solidFill>
                <a:latin typeface="Georgia"/>
                <a:cs typeface="Georgia"/>
              </a:rPr>
              <a:t>4:36</a:t>
            </a:r>
            <a:r>
              <a:rPr sz="1050" spc="-12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-85" dirty="0">
                <a:solidFill>
                  <a:srgbClr val="77797A"/>
                </a:solidFill>
                <a:latin typeface="Georgia"/>
                <a:cs typeface="Georgia"/>
              </a:rPr>
              <a:t>PM</a:t>
            </a:r>
            <a:endParaRPr sz="1050">
              <a:latin typeface="Georgia"/>
              <a:cs typeface="Georgia"/>
            </a:endParaRPr>
          </a:p>
          <a:p>
            <a:pPr marL="12700" marR="5080">
              <a:lnSpc>
                <a:spcPts val="1510"/>
              </a:lnSpc>
              <a:spcBef>
                <a:spcPts val="60"/>
              </a:spcBef>
            </a:pPr>
            <a:r>
              <a:rPr sz="1050" spc="-5" dirty="0">
                <a:latin typeface="Georgia"/>
                <a:cs typeface="Georgia"/>
              </a:rPr>
              <a:t>2 </a:t>
            </a:r>
            <a:r>
              <a:rPr sz="1050" spc="-90" dirty="0">
                <a:latin typeface="Georgia"/>
                <a:cs typeface="Georgia"/>
              </a:rPr>
              <a:t>N </a:t>
            </a:r>
            <a:r>
              <a:rPr sz="1050" spc="-25" dirty="0">
                <a:latin typeface="Georgia"/>
                <a:cs typeface="Georgia"/>
              </a:rPr>
              <a:t>Charles </a:t>
            </a:r>
            <a:r>
              <a:rPr sz="1050" spc="-50" dirty="0">
                <a:latin typeface="Georgia"/>
                <a:cs typeface="Georgia"/>
              </a:rPr>
              <a:t>St, </a:t>
            </a:r>
            <a:r>
              <a:rPr sz="1050" spc="-25" dirty="0">
                <a:latin typeface="Georgia"/>
                <a:cs typeface="Georgia"/>
              </a:rPr>
              <a:t>Baltimore, </a:t>
            </a:r>
            <a:r>
              <a:rPr sz="1050" spc="-110" dirty="0">
                <a:latin typeface="Georgia"/>
                <a:cs typeface="Georgia"/>
              </a:rPr>
              <a:t>MD </a:t>
            </a:r>
            <a:r>
              <a:rPr sz="1050" spc="15" dirty="0">
                <a:latin typeface="Georgia"/>
                <a:cs typeface="Georgia"/>
              </a:rPr>
              <a:t>21201, </a:t>
            </a:r>
            <a:r>
              <a:rPr sz="1050" spc="-95" dirty="0">
                <a:latin typeface="Georgia"/>
                <a:cs typeface="Georgia"/>
              </a:rPr>
              <a:t>US </a:t>
            </a:r>
            <a:r>
              <a:rPr sz="1050" spc="-9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-30" dirty="0">
                <a:solidFill>
                  <a:srgbClr val="77797A"/>
                </a:solidFill>
                <a:latin typeface="Georgia"/>
                <a:cs typeface="Georgia"/>
              </a:rPr>
              <a:t>4:50</a:t>
            </a:r>
            <a:r>
              <a:rPr sz="1050" spc="-3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-85" dirty="0">
                <a:solidFill>
                  <a:srgbClr val="77797A"/>
                </a:solidFill>
                <a:latin typeface="Georgia"/>
                <a:cs typeface="Georgia"/>
              </a:rPr>
              <a:t>PM</a:t>
            </a:r>
            <a:endParaRPr sz="105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2072156"/>
            <a:ext cx="2553970" cy="17068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20" dirty="0">
                <a:latin typeface="Georgia"/>
                <a:cs typeface="Georgia"/>
              </a:rPr>
              <a:t>05 </a:t>
            </a:r>
            <a:r>
              <a:rPr sz="1050" spc="-70" dirty="0">
                <a:latin typeface="Georgia"/>
                <a:cs typeface="Georgia"/>
              </a:rPr>
              <a:t>June </a:t>
            </a:r>
            <a:r>
              <a:rPr sz="1050" spc="-5" dirty="0">
                <a:latin typeface="Georgia"/>
                <a:cs typeface="Georgia"/>
              </a:rPr>
              <a:t>2019, </a:t>
            </a:r>
            <a:r>
              <a:rPr sz="1050" spc="15" dirty="0">
                <a:latin typeface="Georgia"/>
                <a:cs typeface="Georgia"/>
              </a:rPr>
              <a:t>12:12pm</a:t>
            </a:r>
            <a:endParaRPr sz="10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200" spc="-35" dirty="0">
                <a:latin typeface="Georgia"/>
                <a:cs typeface="Georgia"/>
              </a:rPr>
              <a:t>$25.23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50" spc="-20" dirty="0">
                <a:latin typeface="Georgia"/>
                <a:cs typeface="Georgia"/>
              </a:rPr>
              <a:t>Your </a:t>
            </a:r>
            <a:r>
              <a:rPr sz="1050" spc="-55" dirty="0">
                <a:latin typeface="Georgia"/>
                <a:cs typeface="Georgia"/>
              </a:rPr>
              <a:t>UberX </a:t>
            </a:r>
            <a:r>
              <a:rPr sz="1050" spc="-15" dirty="0">
                <a:latin typeface="Georgia"/>
                <a:cs typeface="Georgia"/>
              </a:rPr>
              <a:t>trip </a:t>
            </a:r>
            <a:r>
              <a:rPr sz="1050" spc="-5" dirty="0">
                <a:latin typeface="Georgia"/>
                <a:cs typeface="Georgia"/>
              </a:rPr>
              <a:t>with</a:t>
            </a:r>
            <a:r>
              <a:rPr sz="1050" spc="-30" dirty="0">
                <a:latin typeface="Georgia"/>
                <a:cs typeface="Georgia"/>
              </a:rPr>
              <a:t> </a:t>
            </a:r>
            <a:r>
              <a:rPr sz="1050" spc="-25" dirty="0">
                <a:latin typeface="Georgia"/>
                <a:cs typeface="Georgia"/>
              </a:rPr>
              <a:t>Ashraf</a:t>
            </a:r>
            <a:endParaRPr sz="1050">
              <a:latin typeface="Georgia"/>
              <a:cs typeface="Georgia"/>
            </a:endParaRPr>
          </a:p>
          <a:p>
            <a:pPr marL="12700" marR="5080">
              <a:lnSpc>
                <a:spcPts val="1510"/>
              </a:lnSpc>
              <a:spcBef>
                <a:spcPts val="60"/>
              </a:spcBef>
            </a:pPr>
            <a:r>
              <a:rPr sz="1050" spc="-25" dirty="0">
                <a:latin typeface="Georgia"/>
                <a:cs typeface="Georgia"/>
              </a:rPr>
              <a:t>Baltimore-Washington International </a:t>
            </a:r>
            <a:r>
              <a:rPr sz="1050" spc="-15" dirty="0">
                <a:latin typeface="Georgia"/>
                <a:cs typeface="Georgia"/>
              </a:rPr>
              <a:t>Airport  </a:t>
            </a:r>
            <a:r>
              <a:rPr sz="1050" spc="35" dirty="0">
                <a:solidFill>
                  <a:srgbClr val="77797A"/>
                </a:solidFill>
                <a:latin typeface="Georgia"/>
                <a:cs typeface="Georgia"/>
              </a:rPr>
              <a:t>12:12</a:t>
            </a:r>
            <a:r>
              <a:rPr sz="1050" spc="-3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-85" dirty="0">
                <a:solidFill>
                  <a:srgbClr val="77797A"/>
                </a:solidFill>
                <a:latin typeface="Georgia"/>
                <a:cs typeface="Georgia"/>
              </a:rPr>
              <a:t>PM</a:t>
            </a:r>
            <a:endParaRPr sz="10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-25" dirty="0">
                <a:latin typeface="Georgia"/>
                <a:cs typeface="Georgia"/>
              </a:rPr>
              <a:t>700 Aliceanna </a:t>
            </a:r>
            <a:r>
              <a:rPr sz="1050" spc="-50" dirty="0">
                <a:latin typeface="Georgia"/>
                <a:cs typeface="Georgia"/>
              </a:rPr>
              <a:t>St, </a:t>
            </a:r>
            <a:r>
              <a:rPr sz="1050" spc="-25" dirty="0">
                <a:latin typeface="Georgia"/>
                <a:cs typeface="Georgia"/>
              </a:rPr>
              <a:t>Baltimore, </a:t>
            </a:r>
            <a:r>
              <a:rPr sz="1050" spc="-110" dirty="0">
                <a:latin typeface="Georgia"/>
                <a:cs typeface="Georgia"/>
              </a:rPr>
              <a:t>MD </a:t>
            </a:r>
            <a:r>
              <a:rPr sz="1050" spc="-5" dirty="0">
                <a:latin typeface="Georgia"/>
                <a:cs typeface="Georgia"/>
              </a:rPr>
              <a:t>21202,</a:t>
            </a:r>
            <a:r>
              <a:rPr sz="1050" spc="-100" dirty="0">
                <a:latin typeface="Georgia"/>
                <a:cs typeface="Georgia"/>
              </a:rPr>
              <a:t> </a:t>
            </a:r>
            <a:r>
              <a:rPr sz="1050" spc="-95" dirty="0">
                <a:latin typeface="Georgia"/>
                <a:cs typeface="Georgia"/>
              </a:rPr>
              <a:t>US</a:t>
            </a:r>
            <a:endParaRPr sz="10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050" spc="10" dirty="0">
                <a:solidFill>
                  <a:srgbClr val="77797A"/>
                </a:solidFill>
                <a:latin typeface="Georgia"/>
                <a:cs typeface="Georgia"/>
              </a:rPr>
              <a:t>12:39</a:t>
            </a:r>
            <a:r>
              <a:rPr sz="1050" spc="-35" dirty="0">
                <a:solidFill>
                  <a:srgbClr val="77797A"/>
                </a:solidFill>
                <a:latin typeface="Georgia"/>
                <a:cs typeface="Georgia"/>
              </a:rPr>
              <a:t> </a:t>
            </a:r>
            <a:r>
              <a:rPr sz="1050" spc="-85" dirty="0">
                <a:solidFill>
                  <a:srgbClr val="77797A"/>
                </a:solidFill>
                <a:latin typeface="Georgia"/>
                <a:cs typeface="Georgia"/>
              </a:rPr>
              <a:t>PM</a:t>
            </a:r>
            <a:endParaRPr sz="105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88190" y="2478532"/>
            <a:ext cx="1157605" cy="167640"/>
          </a:xfrm>
          <a:custGeom>
            <a:avLst/>
            <a:gdLst/>
            <a:ahLst/>
            <a:cxnLst/>
            <a:rect l="l" t="t" r="r" b="b"/>
            <a:pathLst>
              <a:path w="1157604" h="167639">
                <a:moveTo>
                  <a:pt x="0" y="167640"/>
                </a:moveTo>
                <a:lnTo>
                  <a:pt x="1157528" y="167640"/>
                </a:lnTo>
                <a:lnTo>
                  <a:pt x="1157528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84099" y="2667508"/>
            <a:ext cx="561975" cy="167640"/>
          </a:xfrm>
          <a:custGeom>
            <a:avLst/>
            <a:gdLst/>
            <a:ahLst/>
            <a:cxnLst/>
            <a:rect l="l" t="t" r="r" b="b"/>
            <a:pathLst>
              <a:path w="561975" h="167639">
                <a:moveTo>
                  <a:pt x="0" y="167640"/>
                </a:moveTo>
                <a:lnTo>
                  <a:pt x="561708" y="167640"/>
                </a:lnTo>
                <a:lnTo>
                  <a:pt x="561708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1700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59880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45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457200"/>
            <a:ext cx="5943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8819" y="1038986"/>
            <a:ext cx="6312535" cy="544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spc="5" dirty="0">
                <a:latin typeface="Times New Roman"/>
                <a:cs typeface="Times New Roman"/>
              </a:rPr>
              <a:t>July </a:t>
            </a:r>
            <a:r>
              <a:rPr sz="1200" dirty="0">
                <a:latin typeface="Times New Roman"/>
                <a:cs typeface="Times New Roman"/>
              </a:rPr>
              <a:t>31,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2019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/>
                <a:cs typeface="Times New Roman"/>
              </a:rPr>
              <a:t>Page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5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Individual Invoices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Supporting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Documentation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160655" indent="457200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The remainder </a:t>
            </a:r>
            <a:r>
              <a:rPr sz="1200" dirty="0">
                <a:latin typeface="Times New Roman"/>
                <a:cs typeface="Times New Roman"/>
              </a:rPr>
              <a:t>of this </a:t>
            </a:r>
            <a:r>
              <a:rPr sz="1200" spc="-5" dirty="0">
                <a:latin typeface="Times New Roman"/>
                <a:cs typeface="Times New Roman"/>
              </a:rPr>
              <a:t>invoice includes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individual invoices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all </a:t>
            </a:r>
            <a:r>
              <a:rPr sz="1200" dirty="0">
                <a:latin typeface="Times New Roman"/>
                <a:cs typeface="Times New Roman"/>
              </a:rPr>
              <a:t>Team </a:t>
            </a:r>
            <a:r>
              <a:rPr sz="1200" spc="-5" dirty="0">
                <a:latin typeface="Times New Roman"/>
                <a:cs typeface="Times New Roman"/>
              </a:rPr>
              <a:t>members who  submitted invoices for June </a:t>
            </a:r>
            <a:r>
              <a:rPr sz="1200" dirty="0">
                <a:latin typeface="Times New Roman"/>
                <a:cs typeface="Times New Roman"/>
              </a:rPr>
              <a:t>2019, </a:t>
            </a:r>
            <a:r>
              <a:rPr sz="1200" spc="-5" dirty="0">
                <a:latin typeface="Times New Roman"/>
                <a:cs typeface="Times New Roman"/>
              </a:rPr>
              <a:t>as well </a:t>
            </a:r>
            <a:r>
              <a:rPr sz="1200" spc="-10" dirty="0">
                <a:latin typeface="Times New Roman"/>
                <a:cs typeface="Times New Roman"/>
              </a:rPr>
              <a:t>as </a:t>
            </a:r>
            <a:r>
              <a:rPr sz="1200" spc="-5" dirty="0">
                <a:latin typeface="Times New Roman"/>
                <a:cs typeface="Times New Roman"/>
              </a:rPr>
              <a:t>receipts for travel, transportation, accommodations, and  expenses incurred for website development, establishment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Team e-mail addresses, and food </a:t>
            </a:r>
            <a:r>
              <a:rPr sz="1200" dirty="0">
                <a:latin typeface="Times New Roman"/>
                <a:cs typeface="Times New Roman"/>
              </a:rPr>
              <a:t>for a  community </a:t>
            </a:r>
            <a:r>
              <a:rPr sz="1200" spc="-5" dirty="0">
                <a:latin typeface="Times New Roman"/>
                <a:cs typeface="Times New Roman"/>
              </a:rPr>
              <a:t>stakeholders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meeting.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5080" indent="457200">
              <a:lnSpc>
                <a:spcPct val="103499"/>
              </a:lnSpc>
            </a:pPr>
            <a:r>
              <a:rPr sz="1200" spc="-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City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Team </a:t>
            </a:r>
            <a:r>
              <a:rPr sz="1200" dirty="0">
                <a:latin typeface="Times New Roman"/>
                <a:cs typeface="Times New Roman"/>
              </a:rPr>
              <a:t>have </a:t>
            </a:r>
            <a:r>
              <a:rPr sz="1200" spc="-5" dirty="0">
                <a:latin typeface="Times New Roman"/>
                <a:cs typeface="Times New Roman"/>
              </a:rPr>
              <a:t>agreed that Team members who elect </a:t>
            </a:r>
            <a:r>
              <a:rPr sz="1200" dirty="0">
                <a:latin typeface="Times New Roman"/>
                <a:cs typeface="Times New Roman"/>
              </a:rPr>
              <a:t>to be </a:t>
            </a:r>
            <a:r>
              <a:rPr sz="1200" spc="-5" dirty="0">
                <a:latin typeface="Times New Roman"/>
                <a:cs typeface="Times New Roman"/>
              </a:rPr>
              <a:t>compensated for </a:t>
            </a:r>
            <a:r>
              <a:rPr sz="1200" dirty="0">
                <a:latin typeface="Times New Roman"/>
                <a:cs typeface="Times New Roman"/>
              </a:rPr>
              <a:t>meals  </a:t>
            </a:r>
            <a:r>
              <a:rPr sz="1200" spc="-5" dirty="0">
                <a:latin typeface="Times New Roman"/>
                <a:cs typeface="Times New Roman"/>
              </a:rPr>
              <a:t>and personal expenses incurred while traveling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Baltimore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work </a:t>
            </a:r>
            <a:r>
              <a:rPr sz="1200" dirty="0">
                <a:latin typeface="Times New Roman"/>
                <a:cs typeface="Times New Roman"/>
              </a:rPr>
              <a:t>on the </a:t>
            </a:r>
            <a:r>
              <a:rPr sz="1200" spc="-5" dirty="0">
                <a:latin typeface="Times New Roman"/>
                <a:cs typeface="Times New Roman"/>
              </a:rPr>
              <a:t>project will </a:t>
            </a:r>
            <a:r>
              <a:rPr sz="1200" dirty="0">
                <a:latin typeface="Times New Roman"/>
                <a:cs typeface="Times New Roman"/>
              </a:rPr>
              <a:t>do </a:t>
            </a:r>
            <a:r>
              <a:rPr sz="1200" spc="-5" dirty="0">
                <a:latin typeface="Times New Roman"/>
                <a:cs typeface="Times New Roman"/>
              </a:rPr>
              <a:t>so at </a:t>
            </a:r>
            <a:r>
              <a:rPr sz="1200" dirty="0">
                <a:latin typeface="Times New Roman"/>
                <a:cs typeface="Times New Roman"/>
              </a:rPr>
              <a:t>the  </a:t>
            </a:r>
            <a:r>
              <a:rPr sz="1200" spc="-5" dirty="0">
                <a:latin typeface="Times New Roman"/>
                <a:cs typeface="Times New Roman"/>
              </a:rPr>
              <a:t>standard federal </a:t>
            </a:r>
            <a:r>
              <a:rPr sz="1200" dirty="0">
                <a:latin typeface="Times New Roman"/>
                <a:cs typeface="Times New Roman"/>
              </a:rPr>
              <a:t>per </a:t>
            </a:r>
            <a:r>
              <a:rPr sz="1200" spc="-5" dirty="0">
                <a:latin typeface="Times New Roman"/>
                <a:cs typeface="Times New Roman"/>
              </a:rPr>
              <a:t>diem rate </a:t>
            </a:r>
            <a:r>
              <a:rPr sz="1200" dirty="0">
                <a:latin typeface="Times New Roman"/>
                <a:cs typeface="Times New Roman"/>
              </a:rPr>
              <a:t>of $71, </a:t>
            </a:r>
            <a:r>
              <a:rPr sz="1200" spc="-5" dirty="0">
                <a:latin typeface="Times New Roman"/>
                <a:cs typeface="Times New Roman"/>
              </a:rPr>
              <a:t>with fractions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days billed at </a:t>
            </a:r>
            <a:r>
              <a:rPr sz="1200" dirty="0">
                <a:latin typeface="Times New Roman"/>
                <a:cs typeface="Times New Roman"/>
              </a:rPr>
              <a:t>75% of the </a:t>
            </a:r>
            <a:r>
              <a:rPr sz="1200" spc="-5" dirty="0">
                <a:latin typeface="Times New Roman"/>
                <a:cs typeface="Times New Roman"/>
              </a:rPr>
              <a:t>standard federal per  diem rate, </a:t>
            </a:r>
            <a:r>
              <a:rPr sz="1200" dirty="0">
                <a:latin typeface="Times New Roman"/>
                <a:cs typeface="Times New Roman"/>
              </a:rPr>
              <a:t>or $53.25. Some </a:t>
            </a:r>
            <a:r>
              <a:rPr sz="1200" spc="-5" dirty="0">
                <a:latin typeface="Times New Roman"/>
                <a:cs typeface="Times New Roman"/>
              </a:rPr>
              <a:t>team members </a:t>
            </a:r>
            <a:r>
              <a:rPr sz="1200" dirty="0">
                <a:latin typeface="Times New Roman"/>
                <a:cs typeface="Times New Roman"/>
              </a:rPr>
              <a:t>have </a:t>
            </a:r>
            <a:r>
              <a:rPr sz="1200" spc="-5" dirty="0">
                <a:latin typeface="Times New Roman"/>
                <a:cs typeface="Times New Roman"/>
              </a:rPr>
              <a:t>waived </a:t>
            </a:r>
            <a:r>
              <a:rPr sz="1200" dirty="0">
                <a:latin typeface="Times New Roman"/>
                <a:cs typeface="Times New Roman"/>
              </a:rPr>
              <a:t>or reduced </a:t>
            </a:r>
            <a:r>
              <a:rPr sz="1200" spc="-5" dirty="0">
                <a:latin typeface="Times New Roman"/>
                <a:cs typeface="Times New Roman"/>
              </a:rPr>
              <a:t>their </a:t>
            </a:r>
            <a:r>
              <a:rPr sz="1200" dirty="0">
                <a:latin typeface="Times New Roman"/>
                <a:cs typeface="Times New Roman"/>
              </a:rPr>
              <a:t>per </a:t>
            </a:r>
            <a:r>
              <a:rPr sz="1200" spc="-5" dirty="0">
                <a:latin typeface="Times New Roman"/>
                <a:cs typeface="Times New Roman"/>
              </a:rPr>
              <a:t>diem charges,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elected 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receive </a:t>
            </a:r>
            <a:r>
              <a:rPr sz="1200" dirty="0">
                <a:latin typeface="Times New Roman"/>
                <a:cs typeface="Times New Roman"/>
              </a:rPr>
              <a:t>them only </a:t>
            </a:r>
            <a:r>
              <a:rPr sz="1200" spc="-5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some but not </a:t>
            </a:r>
            <a:r>
              <a:rPr sz="1200" spc="-5" dirty="0">
                <a:latin typeface="Times New Roman"/>
                <a:cs typeface="Times New Roman"/>
              </a:rPr>
              <a:t>all days </a:t>
            </a:r>
            <a:r>
              <a:rPr sz="1200" dirty="0">
                <a:latin typeface="Times New Roman"/>
                <a:cs typeface="Times New Roman"/>
              </a:rPr>
              <a:t>while </a:t>
            </a:r>
            <a:r>
              <a:rPr sz="1200" spc="-5" dirty="0">
                <a:latin typeface="Times New Roman"/>
                <a:cs typeface="Times New Roman"/>
              </a:rPr>
              <a:t>traveling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working in </a:t>
            </a:r>
            <a:r>
              <a:rPr sz="1200" spc="-5" dirty="0">
                <a:latin typeface="Times New Roman"/>
                <a:cs typeface="Times New Roman"/>
              </a:rPr>
              <a:t>Baltimore. This  constitutes additional, ongoing savings </a:t>
            </a:r>
            <a:r>
              <a:rPr sz="1200" dirty="0">
                <a:latin typeface="Times New Roman"/>
                <a:cs typeface="Times New Roman"/>
              </a:rPr>
              <a:t>to the</a:t>
            </a:r>
            <a:r>
              <a:rPr sz="1200" spc="-5" dirty="0">
                <a:latin typeface="Times New Roman"/>
                <a:cs typeface="Times New Roman"/>
              </a:rPr>
              <a:t> City.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Times New Roman"/>
                <a:cs typeface="Times New Roman"/>
              </a:rPr>
              <a:t>We submit this </a:t>
            </a:r>
            <a:r>
              <a:rPr sz="1200" spc="-5" dirty="0">
                <a:latin typeface="Times New Roman"/>
                <a:cs typeface="Times New Roman"/>
              </a:rPr>
              <a:t>invoice for approval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Department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Justice and </a:t>
            </a:r>
            <a:r>
              <a:rPr sz="1200" dirty="0">
                <a:latin typeface="Times New Roman"/>
                <a:cs typeface="Times New Roman"/>
              </a:rPr>
              <a:t>the City </a:t>
            </a:r>
            <a:r>
              <a:rPr sz="1200" spc="5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Baltimore.</a:t>
            </a:r>
            <a:endParaRPr sz="1200">
              <a:latin typeface="Times New Roman"/>
              <a:cs typeface="Times New Roman"/>
            </a:endParaRPr>
          </a:p>
          <a:p>
            <a:pPr marL="12700" marR="265430">
              <a:lnSpc>
                <a:spcPct val="103400"/>
              </a:lnSpc>
            </a:pPr>
            <a:r>
              <a:rPr sz="1200" spc="-5" dirty="0">
                <a:latin typeface="Times New Roman"/>
                <a:cs typeface="Times New Roman"/>
              </a:rPr>
              <a:t>As </a:t>
            </a:r>
            <a:r>
              <a:rPr sz="1200" dirty="0">
                <a:latin typeface="Times New Roman"/>
                <a:cs typeface="Times New Roman"/>
              </a:rPr>
              <a:t>previously discussed, </a:t>
            </a:r>
            <a:r>
              <a:rPr sz="1200" spc="-5" dirty="0">
                <a:latin typeface="Times New Roman"/>
                <a:cs typeface="Times New Roman"/>
              </a:rPr>
              <a:t>we ask </a:t>
            </a:r>
            <a:r>
              <a:rPr sz="1200" dirty="0">
                <a:latin typeface="Times New Roman"/>
                <a:cs typeface="Times New Roman"/>
              </a:rPr>
              <a:t>both </a:t>
            </a:r>
            <a:r>
              <a:rPr sz="1200" spc="-5" dirty="0">
                <a:latin typeface="Times New Roman"/>
                <a:cs typeface="Times New Roman"/>
              </a:rPr>
              <a:t>parties </a:t>
            </a:r>
            <a:r>
              <a:rPr sz="1200" dirty="0">
                <a:latin typeface="Times New Roman"/>
                <a:cs typeface="Times New Roman"/>
              </a:rPr>
              <a:t>to review the </a:t>
            </a:r>
            <a:r>
              <a:rPr sz="1200" spc="-5" dirty="0">
                <a:latin typeface="Times New Roman"/>
                <a:cs typeface="Times New Roman"/>
              </a:rPr>
              <a:t>invoice and get back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us with </a:t>
            </a:r>
            <a:r>
              <a:rPr sz="1200" spc="5" dirty="0">
                <a:latin typeface="Times New Roman"/>
                <a:cs typeface="Times New Roman"/>
              </a:rPr>
              <a:t>any  </a:t>
            </a:r>
            <a:r>
              <a:rPr sz="1200" spc="-5" dirty="0">
                <a:latin typeface="Times New Roman"/>
                <a:cs typeface="Times New Roman"/>
              </a:rPr>
              <a:t>comments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suggested changes </a:t>
            </a:r>
            <a:r>
              <a:rPr sz="1200" dirty="0">
                <a:latin typeface="Times New Roman"/>
                <a:cs typeface="Times New Roman"/>
              </a:rPr>
              <a:t>within </a:t>
            </a:r>
            <a:r>
              <a:rPr sz="1200" spc="-5" dirty="0">
                <a:latin typeface="Times New Roman"/>
                <a:cs typeface="Times New Roman"/>
              </a:rPr>
              <a:t>five days. Once </a:t>
            </a:r>
            <a:r>
              <a:rPr sz="1200" dirty="0">
                <a:latin typeface="Times New Roman"/>
                <a:cs typeface="Times New Roman"/>
              </a:rPr>
              <a:t>we </a:t>
            </a:r>
            <a:r>
              <a:rPr sz="1200" spc="-5" dirty="0">
                <a:latin typeface="Times New Roman"/>
                <a:cs typeface="Times New Roman"/>
              </a:rPr>
              <a:t>obtain approval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invoice, we will  </a:t>
            </a:r>
            <a:r>
              <a:rPr sz="1200" dirty="0">
                <a:latin typeface="Times New Roman"/>
                <a:cs typeface="Times New Roman"/>
              </a:rPr>
              <a:t>submit it to </a:t>
            </a:r>
            <a:r>
              <a:rPr sz="1200" spc="-5" dirty="0">
                <a:latin typeface="Times New Roman"/>
                <a:cs typeface="Times New Roman"/>
              </a:rPr>
              <a:t>Judge James Bredar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his review 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approval.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Please feel free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contact </a:t>
            </a:r>
            <a:r>
              <a:rPr sz="1200" dirty="0">
                <a:latin typeface="Times New Roman"/>
                <a:cs typeface="Times New Roman"/>
              </a:rPr>
              <a:t>me if </a:t>
            </a:r>
            <a:r>
              <a:rPr sz="1200" spc="-10" dirty="0">
                <a:latin typeface="Times New Roman"/>
                <a:cs typeface="Times New Roman"/>
              </a:rPr>
              <a:t>you </a:t>
            </a:r>
            <a:r>
              <a:rPr sz="1200" dirty="0">
                <a:latin typeface="Times New Roman"/>
                <a:cs typeface="Times New Roman"/>
              </a:rPr>
              <a:t>have </a:t>
            </a:r>
            <a:r>
              <a:rPr sz="1200" spc="5" dirty="0">
                <a:latin typeface="Times New Roman"/>
                <a:cs typeface="Times New Roman"/>
              </a:rPr>
              <a:t>any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questions.</a:t>
            </a:r>
            <a:endParaRPr sz="1200">
              <a:latin typeface="Times New Roman"/>
              <a:cs typeface="Times New Roman"/>
            </a:endParaRPr>
          </a:p>
          <a:p>
            <a:pPr marL="2755900" marR="2629535">
              <a:lnSpc>
                <a:spcPct val="206599"/>
              </a:lnSpc>
            </a:pPr>
            <a:r>
              <a:rPr sz="1200" spc="-5" dirty="0">
                <a:latin typeface="Times New Roman"/>
                <a:cs typeface="Times New Roman"/>
              </a:rPr>
              <a:t>Sincerely,  Seth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Rosenthal</a:t>
            </a:r>
            <a:endParaRPr sz="1200">
              <a:latin typeface="Times New Roman"/>
              <a:cs typeface="Times New Roman"/>
            </a:endParaRPr>
          </a:p>
          <a:p>
            <a:pPr marL="175895" algn="ctr">
              <a:lnSpc>
                <a:spcPct val="100000"/>
              </a:lnSpc>
              <a:spcBef>
                <a:spcPts val="50"/>
              </a:spcBef>
            </a:pPr>
            <a:r>
              <a:rPr sz="1200" i="1" spc="-5" dirty="0">
                <a:latin typeface="Times New Roman"/>
                <a:cs typeface="Times New Roman"/>
              </a:rPr>
              <a:t>Deputy</a:t>
            </a:r>
            <a:r>
              <a:rPr sz="1200" i="1" spc="-1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Monitor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300" y="483323"/>
            <a:ext cx="3180715" cy="109855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374140">
              <a:lnSpc>
                <a:spcPct val="100000"/>
              </a:lnSpc>
              <a:spcBef>
                <a:spcPts val="455"/>
              </a:spcBef>
            </a:pPr>
            <a:r>
              <a:rPr sz="1100" b="1" spc="-50" dirty="0">
                <a:latin typeface="Arial"/>
                <a:cs typeface="Arial"/>
              </a:rPr>
              <a:t>Baltimore Marriott</a:t>
            </a:r>
            <a:r>
              <a:rPr sz="1100" b="1" spc="30" dirty="0">
                <a:latin typeface="Arial"/>
                <a:cs typeface="Arial"/>
              </a:rPr>
              <a:t> </a:t>
            </a:r>
            <a:r>
              <a:rPr sz="1100" b="1" spc="-45" dirty="0">
                <a:latin typeface="Arial"/>
                <a:cs typeface="Arial"/>
              </a:rPr>
              <a:t>Waterfront</a:t>
            </a:r>
            <a:endParaRPr sz="1100">
              <a:latin typeface="Arial"/>
              <a:cs typeface="Arial"/>
            </a:endParaRPr>
          </a:p>
          <a:p>
            <a:pPr marL="1374140" marR="393700">
              <a:lnSpc>
                <a:spcPct val="124900"/>
              </a:lnSpc>
              <a:spcBef>
                <a:spcPts val="25"/>
              </a:spcBef>
            </a:pPr>
            <a:r>
              <a:rPr sz="1000" dirty="0">
                <a:latin typeface="Arial"/>
                <a:cs typeface="Arial"/>
              </a:rPr>
              <a:t>700 Aliceanna Street  Baltimore, MD 21202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US</a:t>
            </a:r>
            <a:endParaRPr sz="1000">
              <a:latin typeface="Arial"/>
              <a:cs typeface="Arial"/>
            </a:endParaRPr>
          </a:p>
          <a:p>
            <a:pPr marL="1374140">
              <a:lnSpc>
                <a:spcPct val="100000"/>
              </a:lnSpc>
              <a:spcBef>
                <a:spcPts val="295"/>
              </a:spcBef>
            </a:pPr>
            <a:r>
              <a:rPr sz="1000" dirty="0">
                <a:latin typeface="Arial"/>
                <a:cs typeface="Arial"/>
              </a:rPr>
              <a:t>+1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410-385-3000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200" b="1" spc="-50" dirty="0">
                <a:latin typeface="Arial"/>
                <a:cs typeface="Arial"/>
              </a:rPr>
              <a:t>Summary </a:t>
            </a:r>
            <a:r>
              <a:rPr sz="1200" b="1" spc="-70" dirty="0">
                <a:latin typeface="Arial"/>
                <a:cs typeface="Arial"/>
              </a:rPr>
              <a:t>of</a:t>
            </a:r>
            <a:r>
              <a:rPr sz="1200" b="1" spc="45" dirty="0">
                <a:latin typeface="Arial"/>
                <a:cs typeface="Arial"/>
              </a:rPr>
              <a:t> </a:t>
            </a:r>
            <a:r>
              <a:rPr sz="1200" b="1" spc="-40" dirty="0">
                <a:latin typeface="Arial"/>
                <a:cs typeface="Arial"/>
              </a:rPr>
              <a:t>Charges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2600" y="1345438"/>
            <a:ext cx="6807200" cy="0"/>
          </a:xfrm>
          <a:custGeom>
            <a:avLst/>
            <a:gdLst/>
            <a:ahLst/>
            <a:cxnLst/>
            <a:rect l="l" t="t" r="r" b="b"/>
            <a:pathLst>
              <a:path w="6807200">
                <a:moveTo>
                  <a:pt x="0" y="0"/>
                </a:moveTo>
                <a:lnTo>
                  <a:pt x="6807200" y="0"/>
                </a:lnTo>
              </a:path>
            </a:pathLst>
          </a:custGeom>
          <a:ln w="127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600" y="1637283"/>
            <a:ext cx="6807200" cy="0"/>
          </a:xfrm>
          <a:custGeom>
            <a:avLst/>
            <a:gdLst/>
            <a:ahLst/>
            <a:cxnLst/>
            <a:rect l="l" t="t" r="r" b="b"/>
            <a:pathLst>
              <a:path w="6807200">
                <a:moveTo>
                  <a:pt x="0" y="0"/>
                </a:moveTo>
                <a:lnTo>
                  <a:pt x="6807200" y="0"/>
                </a:lnTo>
              </a:path>
            </a:pathLst>
          </a:custGeom>
          <a:ln w="127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14702" y="9321800"/>
            <a:ext cx="4092575" cy="551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40" dirty="0">
                <a:latin typeface="Arial"/>
                <a:cs typeface="Arial"/>
              </a:rPr>
              <a:t>Questions about </a:t>
            </a:r>
            <a:r>
              <a:rPr sz="900" b="1" spc="-50" dirty="0">
                <a:latin typeface="Arial"/>
                <a:cs typeface="Arial"/>
              </a:rPr>
              <a:t>your bill? </a:t>
            </a:r>
            <a:r>
              <a:rPr sz="900" dirty="0">
                <a:latin typeface="Arial"/>
                <a:cs typeface="Arial"/>
              </a:rPr>
              <a:t>Please contact your hotel directly at +1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410-385-3000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34239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Page 1 of</a:t>
            </a:r>
            <a:r>
              <a:rPr sz="1200" spc="1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9299575"/>
            <a:ext cx="6807200" cy="0"/>
          </a:xfrm>
          <a:custGeom>
            <a:avLst/>
            <a:gdLst/>
            <a:ahLst/>
            <a:cxnLst/>
            <a:rect l="l" t="t" r="r" b="b"/>
            <a:pathLst>
              <a:path w="6807200">
                <a:moveTo>
                  <a:pt x="0" y="0"/>
                </a:moveTo>
                <a:lnTo>
                  <a:pt x="6807200" y="0"/>
                </a:lnTo>
              </a:path>
            </a:pathLst>
          </a:custGeom>
          <a:ln w="635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87678" y="1789776"/>
          <a:ext cx="6529704" cy="903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9060"/>
                <a:gridCol w="1143635"/>
                <a:gridCol w="480059"/>
                <a:gridCol w="2120265"/>
                <a:gridCol w="1416685"/>
              </a:tblGrid>
              <a:tr h="199390">
                <a:tc>
                  <a:txBody>
                    <a:bodyPr/>
                    <a:lstStyle/>
                    <a:p>
                      <a:pPr marL="20320">
                        <a:lnSpc>
                          <a:spcPts val="1105"/>
                        </a:lnSpc>
                      </a:pPr>
                      <a:r>
                        <a:rPr sz="1000" b="1" spc="-35" dirty="0">
                          <a:latin typeface="Arial"/>
                          <a:cs typeface="Arial"/>
                        </a:rPr>
                        <a:t>Guest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0" dirty="0">
                          <a:latin typeface="Arial"/>
                          <a:cs typeface="Arial"/>
                        </a:rPr>
                        <a:t>Information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>
                        <a:lnSpc>
                          <a:spcPts val="110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SEAN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SMOOT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00" b="1" spc="-25" dirty="0">
                          <a:latin typeface="Arial"/>
                          <a:cs typeface="Arial"/>
                        </a:rPr>
                        <a:t>Dates </a:t>
                      </a:r>
                      <a:r>
                        <a:rPr sz="1000" b="1" spc="-5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000" b="1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30" dirty="0">
                          <a:latin typeface="Arial"/>
                          <a:cs typeface="Arial"/>
                        </a:rPr>
                        <a:t>Stay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06/05/2019 -</a:t>
                      </a:r>
                      <a:r>
                        <a:rPr sz="10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06/07/2019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335" marB="0"/>
                </a:tc>
              </a:tr>
              <a:tr h="208279">
                <a:tc rowSpan="4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ts val="1110"/>
                        </a:lnSpc>
                        <a:spcBef>
                          <a:spcPts val="430"/>
                        </a:spcBef>
                      </a:pPr>
                      <a:r>
                        <a:rPr sz="1000" b="1" spc="-45" dirty="0">
                          <a:latin typeface="Arial"/>
                          <a:cs typeface="Arial"/>
                        </a:rPr>
                        <a:t>Room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0" dirty="0">
                          <a:latin typeface="Arial"/>
                          <a:cs typeface="Arial"/>
                        </a:rPr>
                        <a:t>number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4610" marB="0"/>
                </a:tc>
                <a:tc>
                  <a:txBody>
                    <a:bodyPr/>
                    <a:lstStyle/>
                    <a:p>
                      <a:pPr marL="12700">
                        <a:lnSpc>
                          <a:spcPts val="1110"/>
                        </a:lnSpc>
                        <a:spcBef>
                          <a:spcPts val="43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1134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4610" marB="0"/>
                </a:tc>
              </a:tr>
              <a:tr h="9906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5621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ts val="1105"/>
                        </a:lnSpc>
                      </a:pPr>
                      <a:r>
                        <a:rPr sz="1000" b="1" spc="-35" dirty="0">
                          <a:latin typeface="Arial"/>
                          <a:cs typeface="Arial"/>
                        </a:rPr>
                        <a:t>Guest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0" dirty="0">
                          <a:latin typeface="Arial"/>
                          <a:cs typeface="Arial"/>
                        </a:rPr>
                        <a:t>number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4066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b="1" spc="-30" dirty="0">
                          <a:latin typeface="Arial"/>
                          <a:cs typeface="Arial"/>
                        </a:rPr>
                        <a:t>Member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40" dirty="0">
                          <a:latin typeface="Arial"/>
                          <a:cs typeface="Arial"/>
                        </a:rPr>
                        <a:t>Number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4312517" y="2754883"/>
            <a:ext cx="4775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40" dirty="0">
                <a:latin typeface="Arial"/>
                <a:cs typeface="Arial"/>
              </a:rPr>
              <a:t>Number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2600" y="3001645"/>
          <a:ext cx="6800849" cy="2875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3185"/>
                <a:gridCol w="1649729"/>
                <a:gridCol w="1536700"/>
                <a:gridCol w="1137285"/>
                <a:gridCol w="1123950"/>
              </a:tblGrid>
              <a:tr h="372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sz="900" b="1" spc="-15" dirty="0">
                          <a:latin typeface="Arial"/>
                          <a:cs typeface="Arial"/>
                        </a:rPr>
                        <a:t>Date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C0C0C0"/>
                      </a:solidFill>
                      <a:prstDash val="solid"/>
                    </a:lnL>
                    <a:lnT w="6350">
                      <a:solidFill>
                        <a:srgbClr val="C0C0C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9750">
                        <a:lnSpc>
                          <a:spcPct val="100000"/>
                        </a:lnSpc>
                      </a:pPr>
                      <a:r>
                        <a:rPr sz="900" b="1" spc="-45" dirty="0">
                          <a:latin typeface="Arial"/>
                          <a:cs typeface="Arial"/>
                        </a:rPr>
                        <a:t>Description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T w="6350">
                      <a:solidFill>
                        <a:srgbClr val="C0C0C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455295">
                        <a:lnSpc>
                          <a:spcPct val="100000"/>
                        </a:lnSpc>
                      </a:pPr>
                      <a:r>
                        <a:rPr sz="900" b="1" spc="-25" dirty="0">
                          <a:latin typeface="Arial"/>
                          <a:cs typeface="Arial"/>
                        </a:rPr>
                        <a:t>Reference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T w="6350">
                      <a:solidFill>
                        <a:srgbClr val="C0C0C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426720">
                        <a:lnSpc>
                          <a:spcPct val="100000"/>
                        </a:lnSpc>
                      </a:pPr>
                      <a:r>
                        <a:rPr sz="900" b="1" spc="-30" dirty="0">
                          <a:latin typeface="Arial"/>
                          <a:cs typeface="Arial"/>
                        </a:rPr>
                        <a:t>Charges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T w="6350">
                      <a:solidFill>
                        <a:srgbClr val="C0C0C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84480">
                        <a:lnSpc>
                          <a:spcPct val="100000"/>
                        </a:lnSpc>
                      </a:pPr>
                      <a:r>
                        <a:rPr sz="900" b="1" spc="-40" dirty="0">
                          <a:latin typeface="Arial"/>
                          <a:cs typeface="Arial"/>
                        </a:rPr>
                        <a:t>Credits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06/05/2019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6350">
                      <a:solidFill>
                        <a:srgbClr val="C0C0C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9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TELECOMM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45529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FREEHSIA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42672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C0C0C0"/>
                      </a:solidFill>
                      <a:prstDash val="solid"/>
                    </a:lnR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06/05/2019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6350">
                      <a:solidFill>
                        <a:srgbClr val="C0C0C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97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ROOM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4552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1134,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42672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149.00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C0C0C0"/>
                      </a:solidFill>
                      <a:prstDash val="solid"/>
                    </a:lnR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06/05/2019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6350">
                      <a:solidFill>
                        <a:srgbClr val="C0C0C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97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TX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4552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1134,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42672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8.94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C0C0C0"/>
                      </a:solidFill>
                      <a:prstDash val="solid"/>
                    </a:lnR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06/05/2019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6350">
                      <a:solidFill>
                        <a:srgbClr val="C0C0C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97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CITY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TAX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4552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1134,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42672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14.16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C0C0C0"/>
                      </a:solidFill>
                      <a:prstDash val="solid"/>
                    </a:lnR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06/06/2019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6350">
                      <a:solidFill>
                        <a:srgbClr val="C0C0C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97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HONORBAR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4552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HONORBAR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42672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18.00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C0C0C0"/>
                      </a:solidFill>
                      <a:prstDash val="solid"/>
                    </a:lnR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06/06/2019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6350">
                      <a:solidFill>
                        <a:srgbClr val="C0C0C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97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ROOM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4552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1134,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42672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149.00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C0C0C0"/>
                      </a:solidFill>
                      <a:prstDash val="solid"/>
                    </a:lnR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06/06/2019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6350">
                      <a:solidFill>
                        <a:srgbClr val="C0C0C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97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TX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4552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1134,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42672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8.94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C0C0C0"/>
                      </a:solidFill>
                      <a:prstDash val="solid"/>
                    </a:lnR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06/06/2019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6350">
                      <a:solidFill>
                        <a:srgbClr val="C0C0C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97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CITY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TAX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4552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1134,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42672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14.16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C0C0C0"/>
                      </a:solidFill>
                      <a:prstDash val="solid"/>
                    </a:lnR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06/06/2019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6350">
                      <a:solidFill>
                        <a:srgbClr val="C0C0C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97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TELECOMM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4552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FREEHSIA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42672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C0C0C0"/>
                      </a:solidFill>
                      <a:prstDash val="solid"/>
                    </a:lnR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0C0C0"/>
                      </a:solidFill>
                      <a:prstDash val="solid"/>
                    </a:lnL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448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362.20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R w="6350">
                      <a:solidFill>
                        <a:srgbClr val="C0C0C0"/>
                      </a:solidFill>
                      <a:prstDash val="solid"/>
                    </a:lnR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227965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900" b="1" spc="-30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30" dirty="0">
                          <a:latin typeface="Arial"/>
                          <a:cs typeface="Arial"/>
                        </a:rPr>
                        <a:t>balance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6350">
                      <a:solidFill>
                        <a:srgbClr val="C0C0C0"/>
                      </a:solidFill>
                      <a:prstDash val="solid"/>
                    </a:lnL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0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0.00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USD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R w="6350">
                      <a:solidFill>
                        <a:srgbClr val="C0C0C0"/>
                      </a:solidFill>
                      <a:prstDash val="solid"/>
                    </a:lnR>
                    <a:lnT w="6350">
                      <a:solidFill>
                        <a:srgbClr val="C0C0C0"/>
                      </a:solidFill>
                      <a:prstDash val="solid"/>
                    </a:lnT>
                    <a:lnB w="6350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95300" y="6138545"/>
            <a:ext cx="6004560" cy="2308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5" dirty="0">
                <a:latin typeface="Arial"/>
                <a:cs typeface="Arial"/>
              </a:rPr>
              <a:t>Important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spc="-65" dirty="0">
                <a:latin typeface="Arial"/>
                <a:cs typeface="Arial"/>
              </a:rPr>
              <a:t>information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000" b="1" spc="-55" dirty="0">
                <a:latin typeface="Arial"/>
                <a:cs typeface="Arial"/>
              </a:rPr>
              <a:t>Authenticity of </a:t>
            </a:r>
            <a:r>
              <a:rPr sz="1000" b="1" spc="-35" dirty="0">
                <a:latin typeface="Arial"/>
                <a:cs typeface="Arial"/>
              </a:rPr>
              <a:t>Hotel</a:t>
            </a:r>
            <a:r>
              <a:rPr sz="1000" b="1" spc="105" dirty="0">
                <a:latin typeface="Arial"/>
                <a:cs typeface="Arial"/>
              </a:rPr>
              <a:t> </a:t>
            </a:r>
            <a:r>
              <a:rPr sz="1000" b="1" spc="-60" dirty="0">
                <a:latin typeface="Arial"/>
                <a:cs typeface="Arial"/>
              </a:rPr>
              <a:t>Bills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dirty="0">
                <a:latin typeface="Arial"/>
                <a:cs typeface="Arial"/>
              </a:rPr>
              <a:t>Marriott retains official records of all charges and credits to your account and will honor only these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records.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b="1" spc="-40" dirty="0">
                <a:latin typeface="Arial"/>
                <a:cs typeface="Arial"/>
              </a:rPr>
              <a:t>Privacy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dirty="0">
                <a:latin typeface="Arial"/>
                <a:cs typeface="Arial"/>
              </a:rPr>
              <a:t>Your privacy is important to us. For full details, please view our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Privacy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Statement.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b="1" spc="-40" dirty="0">
                <a:latin typeface="Arial"/>
                <a:cs typeface="Arial"/>
              </a:rPr>
              <a:t>Credit </a:t>
            </a:r>
            <a:r>
              <a:rPr sz="1000" b="1" spc="-55" dirty="0">
                <a:latin typeface="Arial"/>
                <a:cs typeface="Arial"/>
              </a:rPr>
              <a:t>of </a:t>
            </a:r>
            <a:r>
              <a:rPr sz="1000" b="1" spc="-45" dirty="0">
                <a:latin typeface="Arial"/>
                <a:cs typeface="Arial"/>
              </a:rPr>
              <a:t>Marriott </a:t>
            </a:r>
            <a:r>
              <a:rPr sz="1000" b="1" spc="-60" dirty="0">
                <a:latin typeface="Arial"/>
                <a:cs typeface="Arial"/>
              </a:rPr>
              <a:t>Bonvoy</a:t>
            </a:r>
            <a:r>
              <a:rPr sz="1000" b="1" spc="135" dirty="0">
                <a:latin typeface="Arial"/>
                <a:cs typeface="Arial"/>
              </a:rPr>
              <a:t> </a:t>
            </a:r>
            <a:r>
              <a:rPr sz="1000" b="1" spc="-50" dirty="0">
                <a:latin typeface="Arial"/>
                <a:cs typeface="Arial"/>
              </a:rPr>
              <a:t>Points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dirty="0">
                <a:latin typeface="Arial"/>
                <a:cs typeface="Arial"/>
              </a:rPr>
              <a:t>After a stay, it may take up to seven days for Marriott Bonvoy points to be credited to your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account.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56739" y="1989454"/>
            <a:ext cx="1143635" cy="147320"/>
          </a:xfrm>
          <a:custGeom>
            <a:avLst/>
            <a:gdLst/>
            <a:ahLst/>
            <a:cxnLst/>
            <a:rect l="l" t="t" r="r" b="b"/>
            <a:pathLst>
              <a:path w="1143635" h="147319">
                <a:moveTo>
                  <a:pt x="0" y="146811"/>
                </a:moveTo>
                <a:lnTo>
                  <a:pt x="1143368" y="146811"/>
                </a:lnTo>
                <a:lnTo>
                  <a:pt x="1143368" y="0"/>
                </a:lnTo>
                <a:lnTo>
                  <a:pt x="0" y="0"/>
                </a:lnTo>
                <a:lnTo>
                  <a:pt x="0" y="146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6739" y="2179827"/>
            <a:ext cx="1623695" cy="147320"/>
          </a:xfrm>
          <a:custGeom>
            <a:avLst/>
            <a:gdLst/>
            <a:ahLst/>
            <a:cxnLst/>
            <a:rect l="l" t="t" r="r" b="b"/>
            <a:pathLst>
              <a:path w="1623695" h="147319">
                <a:moveTo>
                  <a:pt x="0" y="146811"/>
                </a:moveTo>
                <a:lnTo>
                  <a:pt x="1623428" y="146811"/>
                </a:lnTo>
                <a:lnTo>
                  <a:pt x="1623428" y="0"/>
                </a:lnTo>
                <a:lnTo>
                  <a:pt x="0" y="0"/>
                </a:lnTo>
                <a:lnTo>
                  <a:pt x="0" y="146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00700" y="2306827"/>
            <a:ext cx="353060" cy="147320"/>
          </a:xfrm>
          <a:custGeom>
            <a:avLst/>
            <a:gdLst/>
            <a:ahLst/>
            <a:cxnLst/>
            <a:rect l="l" t="t" r="r" b="b"/>
            <a:pathLst>
              <a:path w="353060" h="147319">
                <a:moveTo>
                  <a:pt x="0" y="146811"/>
                </a:moveTo>
                <a:lnTo>
                  <a:pt x="353060" y="146811"/>
                </a:lnTo>
                <a:lnTo>
                  <a:pt x="353060" y="0"/>
                </a:lnTo>
                <a:lnTo>
                  <a:pt x="0" y="0"/>
                </a:lnTo>
                <a:lnTo>
                  <a:pt x="0" y="146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00700" y="2547874"/>
            <a:ext cx="478790" cy="147320"/>
          </a:xfrm>
          <a:custGeom>
            <a:avLst/>
            <a:gdLst/>
            <a:ahLst/>
            <a:cxnLst/>
            <a:rect l="l" t="t" r="r" b="b"/>
            <a:pathLst>
              <a:path w="478789" h="147319">
                <a:moveTo>
                  <a:pt x="0" y="146811"/>
                </a:moveTo>
                <a:lnTo>
                  <a:pt x="478523" y="146811"/>
                </a:lnTo>
                <a:lnTo>
                  <a:pt x="478523" y="0"/>
                </a:lnTo>
                <a:lnTo>
                  <a:pt x="0" y="0"/>
                </a:lnTo>
                <a:lnTo>
                  <a:pt x="0" y="146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24300" y="2789047"/>
            <a:ext cx="353060" cy="147320"/>
          </a:xfrm>
          <a:custGeom>
            <a:avLst/>
            <a:gdLst/>
            <a:ahLst/>
            <a:cxnLst/>
            <a:rect l="l" t="t" r="r" b="b"/>
            <a:pathLst>
              <a:path w="353060" h="147319">
                <a:moveTo>
                  <a:pt x="0" y="146811"/>
                </a:moveTo>
                <a:lnTo>
                  <a:pt x="352933" y="146811"/>
                </a:lnTo>
                <a:lnTo>
                  <a:pt x="352933" y="0"/>
                </a:lnTo>
                <a:lnTo>
                  <a:pt x="0" y="0"/>
                </a:lnTo>
                <a:lnTo>
                  <a:pt x="0" y="146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3250" y="5484254"/>
            <a:ext cx="572135" cy="132715"/>
          </a:xfrm>
          <a:custGeom>
            <a:avLst/>
            <a:gdLst/>
            <a:ahLst/>
            <a:cxnLst/>
            <a:rect l="l" t="t" r="r" b="b"/>
            <a:pathLst>
              <a:path w="572135" h="132714">
                <a:moveTo>
                  <a:pt x="0" y="132130"/>
                </a:moveTo>
                <a:lnTo>
                  <a:pt x="571957" y="132130"/>
                </a:lnTo>
                <a:lnTo>
                  <a:pt x="571957" y="0"/>
                </a:lnTo>
                <a:lnTo>
                  <a:pt x="0" y="0"/>
                </a:lnTo>
                <a:lnTo>
                  <a:pt x="0" y="132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62835" y="5484254"/>
            <a:ext cx="596900" cy="132715"/>
          </a:xfrm>
          <a:custGeom>
            <a:avLst/>
            <a:gdLst/>
            <a:ahLst/>
            <a:cxnLst/>
            <a:rect l="l" t="t" r="r" b="b"/>
            <a:pathLst>
              <a:path w="596900" h="132714">
                <a:moveTo>
                  <a:pt x="0" y="132130"/>
                </a:moveTo>
                <a:lnTo>
                  <a:pt x="596861" y="132130"/>
                </a:lnTo>
                <a:lnTo>
                  <a:pt x="596861" y="0"/>
                </a:lnTo>
                <a:lnTo>
                  <a:pt x="0" y="0"/>
                </a:lnTo>
                <a:lnTo>
                  <a:pt x="0" y="132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01700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59880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46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8255" y="1393380"/>
            <a:ext cx="1828977" cy="1219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40" y="1531619"/>
            <a:ext cx="1723389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61975">
              <a:lnSpc>
                <a:spcPct val="125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Sheraton Inner </a:t>
            </a:r>
            <a:r>
              <a:rPr sz="800" spc="-5" dirty="0">
                <a:latin typeface="Arial"/>
                <a:cs typeface="Arial"/>
              </a:rPr>
              <a:t>Harbor  300 </a:t>
            </a:r>
            <a:r>
              <a:rPr sz="800" dirty="0">
                <a:latin typeface="Arial"/>
                <a:cs typeface="Arial"/>
              </a:rPr>
              <a:t>South </a:t>
            </a:r>
            <a:r>
              <a:rPr sz="800" spc="-5" dirty="0">
                <a:latin typeface="Arial"/>
                <a:cs typeface="Arial"/>
              </a:rPr>
              <a:t>Charles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Street  Baltimore, MD </a:t>
            </a:r>
            <a:r>
              <a:rPr sz="800" spc="-5" dirty="0">
                <a:latin typeface="Arial"/>
                <a:cs typeface="Arial"/>
              </a:rPr>
              <a:t>21201  United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States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latin typeface="Arial"/>
                <a:cs typeface="Arial"/>
              </a:rPr>
              <a:t>Tel: </a:t>
            </a:r>
            <a:r>
              <a:rPr sz="800" spc="-5" dirty="0">
                <a:latin typeface="Arial"/>
                <a:cs typeface="Arial"/>
              </a:rPr>
              <a:t>410-962-8300 </a:t>
            </a:r>
            <a:r>
              <a:rPr sz="800" dirty="0">
                <a:latin typeface="Arial"/>
                <a:cs typeface="Arial"/>
              </a:rPr>
              <a:t>Fax: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410-962-8211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2628900"/>
            <a:ext cx="702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SEAN</a:t>
            </a:r>
            <a:r>
              <a:rPr sz="800" spc="-7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SMOOT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48020" y="2628900"/>
            <a:ext cx="53975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Invoice</a:t>
            </a:r>
            <a:r>
              <a:rPr sz="800" spc="-7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Nbr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82372" y="2628900"/>
            <a:ext cx="575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:</a:t>
            </a:r>
            <a:r>
              <a:rPr sz="800" spc="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3477881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53459" y="2598420"/>
            <a:ext cx="68643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Number  </a:t>
            </a:r>
            <a:r>
              <a:rPr sz="800" dirty="0">
                <a:latin typeface="Arial"/>
                <a:cs typeface="Arial"/>
              </a:rPr>
              <a:t>Guest</a:t>
            </a:r>
            <a:r>
              <a:rPr sz="800" spc="-8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Number  </a:t>
            </a:r>
            <a:r>
              <a:rPr sz="800" dirty="0">
                <a:latin typeface="Arial"/>
                <a:cs typeface="Arial"/>
              </a:rPr>
              <a:t>Folio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ID</a:t>
            </a:r>
            <a:endParaRPr sz="80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</a:pPr>
            <a:r>
              <a:rPr sz="800" dirty="0">
                <a:latin typeface="Arial"/>
                <a:cs typeface="Arial"/>
              </a:rPr>
              <a:t>Arrive </a:t>
            </a:r>
            <a:r>
              <a:rPr sz="800" spc="-5" dirty="0">
                <a:latin typeface="Arial"/>
                <a:cs typeface="Arial"/>
              </a:rPr>
              <a:t>Date  Depart Date  No. </a:t>
            </a:r>
            <a:r>
              <a:rPr sz="800" dirty="0">
                <a:latin typeface="Arial"/>
                <a:cs typeface="Arial"/>
              </a:rPr>
              <a:t>Of Guest  </a:t>
            </a:r>
            <a:r>
              <a:rPr sz="800" spc="-5" dirty="0">
                <a:latin typeface="Arial"/>
                <a:cs typeface="Arial"/>
              </a:rPr>
              <a:t>Room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Number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9418" y="3055620"/>
            <a:ext cx="280035" cy="3302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800" spc="-5" dirty="0">
                <a:latin typeface="Arial"/>
                <a:cs typeface="Arial"/>
              </a:rPr>
              <a:t>14:08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5" dirty="0">
                <a:latin typeface="Arial"/>
                <a:cs typeface="Arial"/>
              </a:rPr>
              <a:t>12:00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78859" y="2598420"/>
            <a:ext cx="763270" cy="10922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258445" algn="l"/>
              </a:tabLst>
            </a:pPr>
            <a:r>
              <a:rPr sz="800" dirty="0">
                <a:latin typeface="Arial"/>
                <a:cs typeface="Arial"/>
              </a:rPr>
              <a:t>:	1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dirty="0">
                <a:latin typeface="Arial"/>
                <a:cs typeface="Arial"/>
              </a:rPr>
              <a:t>: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258445" algn="l"/>
              </a:tabLst>
            </a:pPr>
            <a:r>
              <a:rPr sz="800" dirty="0">
                <a:latin typeface="Arial"/>
                <a:cs typeface="Arial"/>
              </a:rPr>
              <a:t>:	A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258445" algn="l"/>
              </a:tabLst>
            </a:pPr>
            <a:r>
              <a:rPr sz="800" dirty="0">
                <a:latin typeface="Arial"/>
                <a:cs typeface="Arial"/>
              </a:rPr>
              <a:t>:	</a:t>
            </a:r>
            <a:r>
              <a:rPr sz="800" spc="-5" dirty="0">
                <a:latin typeface="Arial"/>
                <a:cs typeface="Arial"/>
              </a:rPr>
              <a:t>24-JUN-19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258445" algn="l"/>
              </a:tabLst>
            </a:pPr>
            <a:r>
              <a:rPr sz="800" dirty="0">
                <a:latin typeface="Arial"/>
                <a:cs typeface="Arial"/>
              </a:rPr>
              <a:t>:	</a:t>
            </a:r>
            <a:r>
              <a:rPr sz="800" spc="-5" dirty="0">
                <a:latin typeface="Arial"/>
                <a:cs typeface="Arial"/>
              </a:rPr>
              <a:t>26-JUN-19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258445" algn="l"/>
              </a:tabLst>
            </a:pPr>
            <a:r>
              <a:rPr sz="800" dirty="0">
                <a:latin typeface="Arial"/>
                <a:cs typeface="Arial"/>
              </a:rPr>
              <a:t>:	1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258445" algn="l"/>
              </a:tabLst>
            </a:pPr>
            <a:r>
              <a:rPr sz="800" dirty="0">
                <a:latin typeface="Arial"/>
                <a:cs typeface="Arial"/>
              </a:rPr>
              <a:t>:	</a:t>
            </a:r>
            <a:r>
              <a:rPr sz="800" spc="-5" dirty="0">
                <a:latin typeface="Arial"/>
                <a:cs typeface="Arial"/>
              </a:rPr>
              <a:t>1421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53459" y="3695700"/>
            <a:ext cx="11791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Marriott Bonvoy </a:t>
            </a:r>
            <a:r>
              <a:rPr sz="800" spc="-5" dirty="0">
                <a:latin typeface="Arial"/>
                <a:cs typeface="Arial"/>
              </a:rPr>
              <a:t>Number</a:t>
            </a:r>
            <a:r>
              <a:rPr sz="800" spc="-1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: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Information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Invoice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4457700"/>
            <a:ext cx="216598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Inner </a:t>
            </a:r>
            <a:r>
              <a:rPr sz="800" spc="-5" dirty="0">
                <a:latin typeface="Arial"/>
                <a:cs typeface="Arial"/>
              </a:rPr>
              <a:t>Harbor </a:t>
            </a:r>
            <a:r>
              <a:rPr sz="800" dirty="0">
                <a:latin typeface="Arial"/>
                <a:cs typeface="Arial"/>
              </a:rPr>
              <a:t>BWIIS JUN-26-2019 </a:t>
            </a:r>
            <a:r>
              <a:rPr sz="800" spc="-5" dirty="0">
                <a:latin typeface="Arial"/>
                <a:cs typeface="Arial"/>
              </a:rPr>
              <a:t>06:10</a:t>
            </a:r>
            <a:r>
              <a:rPr sz="800" spc="1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9999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8627" y="4601209"/>
            <a:ext cx="6583680" cy="152400"/>
          </a:xfrm>
          <a:custGeom>
            <a:avLst/>
            <a:gdLst/>
            <a:ahLst/>
            <a:cxnLst/>
            <a:rect l="l" t="t" r="r" b="b"/>
            <a:pathLst>
              <a:path w="6583680" h="152400">
                <a:moveTo>
                  <a:pt x="0" y="0"/>
                </a:moveTo>
                <a:lnTo>
                  <a:pt x="6583680" y="0"/>
                </a:lnTo>
                <a:lnTo>
                  <a:pt x="658368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5940" y="4610100"/>
            <a:ext cx="19050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2145" algn="l"/>
                <a:tab pos="1383665" algn="l"/>
              </a:tabLst>
            </a:pPr>
            <a:r>
              <a:rPr sz="800" spc="-5" dirty="0">
                <a:latin typeface="Arial"/>
                <a:cs typeface="Arial"/>
              </a:rPr>
              <a:t>Date	Reference	Description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42179" y="4610100"/>
            <a:ext cx="7200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Charges</a:t>
            </a:r>
            <a:r>
              <a:rPr sz="800" spc="-6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(USD)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22340" y="4610100"/>
            <a:ext cx="6578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Credits</a:t>
            </a:r>
            <a:r>
              <a:rPr sz="800" spc="-6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(USD)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5940" y="4732020"/>
            <a:ext cx="516890" cy="939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800" spc="-5" dirty="0">
                <a:latin typeface="Arial"/>
                <a:cs typeface="Arial"/>
              </a:rPr>
              <a:t>24-JUN-19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5" dirty="0">
                <a:latin typeface="Arial"/>
                <a:cs typeface="Arial"/>
              </a:rPr>
              <a:t>24-JUN-19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5" dirty="0">
                <a:latin typeface="Arial"/>
                <a:cs typeface="Arial"/>
              </a:rPr>
              <a:t>24-JUN-19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5" dirty="0">
                <a:latin typeface="Arial"/>
                <a:cs typeface="Arial"/>
              </a:rPr>
              <a:t>25-JUN-19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5" dirty="0">
                <a:latin typeface="Arial"/>
                <a:cs typeface="Arial"/>
              </a:rPr>
              <a:t>25-JUN-19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5" dirty="0">
                <a:latin typeface="Arial"/>
                <a:cs typeface="Arial"/>
              </a:rPr>
              <a:t>25-JUN-19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41780" y="4732020"/>
            <a:ext cx="3854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000"/>
              </a:lnSpc>
              <a:spcBef>
                <a:spcPts val="100"/>
              </a:spcBef>
            </a:pPr>
            <a:r>
              <a:rPr sz="800" spc="-15" dirty="0">
                <a:latin typeface="Arial"/>
                <a:cs typeface="Arial"/>
              </a:rPr>
              <a:t>R</a:t>
            </a:r>
            <a:r>
              <a:rPr sz="800" dirty="0">
                <a:latin typeface="Arial"/>
                <a:cs typeface="Arial"/>
              </a:rPr>
              <a:t>T1421  </a:t>
            </a:r>
            <a:r>
              <a:rPr sz="800" spc="-15" dirty="0">
                <a:latin typeface="Arial"/>
                <a:cs typeface="Arial"/>
              </a:rPr>
              <a:t>R</a:t>
            </a:r>
            <a:r>
              <a:rPr sz="800" dirty="0">
                <a:latin typeface="Arial"/>
                <a:cs typeface="Arial"/>
              </a:rPr>
              <a:t>T1421  </a:t>
            </a:r>
            <a:r>
              <a:rPr sz="800" spc="-15" dirty="0">
                <a:latin typeface="Arial"/>
                <a:cs typeface="Arial"/>
              </a:rPr>
              <a:t>R</a:t>
            </a:r>
            <a:r>
              <a:rPr sz="800" dirty="0">
                <a:latin typeface="Arial"/>
                <a:cs typeface="Arial"/>
              </a:rPr>
              <a:t>T1421  </a:t>
            </a:r>
            <a:r>
              <a:rPr sz="800" spc="-15" dirty="0">
                <a:latin typeface="Arial"/>
                <a:cs typeface="Arial"/>
              </a:rPr>
              <a:t>R</a:t>
            </a:r>
            <a:r>
              <a:rPr sz="800" dirty="0">
                <a:latin typeface="Arial"/>
                <a:cs typeface="Arial"/>
              </a:rPr>
              <a:t>T1421  </a:t>
            </a:r>
            <a:r>
              <a:rPr sz="800" spc="-15" dirty="0">
                <a:latin typeface="Arial"/>
                <a:cs typeface="Arial"/>
              </a:rPr>
              <a:t>R</a:t>
            </a:r>
            <a:r>
              <a:rPr sz="800" dirty="0">
                <a:latin typeface="Arial"/>
                <a:cs typeface="Arial"/>
              </a:rPr>
              <a:t>T1421  </a:t>
            </a:r>
            <a:r>
              <a:rPr sz="800" spc="-15" dirty="0">
                <a:latin typeface="Arial"/>
                <a:cs typeface="Arial"/>
              </a:rPr>
              <a:t>R</a:t>
            </a:r>
            <a:r>
              <a:rPr sz="800" dirty="0">
                <a:latin typeface="Arial"/>
                <a:cs typeface="Arial"/>
              </a:rPr>
              <a:t>T1421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73426" y="4732020"/>
            <a:ext cx="12280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Room Chrg </a:t>
            </a:r>
            <a:r>
              <a:rPr sz="800" dirty="0">
                <a:latin typeface="Arial"/>
                <a:cs typeface="Arial"/>
              </a:rPr>
              <a:t>-</a:t>
            </a:r>
            <a:r>
              <a:rPr sz="800" spc="-8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Govt./Military  State </a:t>
            </a:r>
            <a:r>
              <a:rPr sz="800" spc="-35" dirty="0">
                <a:latin typeface="Arial"/>
                <a:cs typeface="Arial"/>
              </a:rPr>
              <a:t>Tax  </a:t>
            </a:r>
            <a:r>
              <a:rPr sz="800" spc="-10" dirty="0">
                <a:latin typeface="Arial"/>
                <a:cs typeface="Arial"/>
              </a:rPr>
              <a:t>Occupancy/Tourism</a:t>
            </a:r>
            <a:endParaRPr sz="80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</a:pPr>
            <a:r>
              <a:rPr sz="800" spc="-5" dirty="0">
                <a:latin typeface="Arial"/>
                <a:cs typeface="Arial"/>
              </a:rPr>
              <a:t>Room Chrg </a:t>
            </a:r>
            <a:r>
              <a:rPr sz="800" dirty="0">
                <a:latin typeface="Arial"/>
                <a:cs typeface="Arial"/>
              </a:rPr>
              <a:t>-</a:t>
            </a:r>
            <a:r>
              <a:rPr sz="800" spc="-8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Govt./Military  State </a:t>
            </a:r>
            <a:r>
              <a:rPr sz="800" spc="-35" dirty="0">
                <a:latin typeface="Arial"/>
                <a:cs typeface="Arial"/>
              </a:rPr>
              <a:t>Tax  </a:t>
            </a:r>
            <a:r>
              <a:rPr sz="800" spc="-10" dirty="0">
                <a:latin typeface="Arial"/>
                <a:cs typeface="Arial"/>
              </a:rPr>
              <a:t>Occupancy/Tourism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45735" y="4732020"/>
            <a:ext cx="336550" cy="939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800" spc="-5" dirty="0">
                <a:latin typeface="Arial"/>
                <a:cs typeface="Arial"/>
              </a:rPr>
              <a:t>149.00</a:t>
            </a:r>
            <a:endParaRPr sz="800">
              <a:latin typeface="Arial"/>
              <a:cs typeface="Arial"/>
            </a:endParaRPr>
          </a:p>
          <a:p>
            <a:pPr marL="112395" algn="ctr">
              <a:lnSpc>
                <a:spcPct val="100000"/>
              </a:lnSpc>
              <a:spcBef>
                <a:spcPts val="240"/>
              </a:spcBef>
            </a:pPr>
            <a:r>
              <a:rPr sz="800" spc="-5" dirty="0">
                <a:latin typeface="Arial"/>
                <a:cs typeface="Arial"/>
              </a:rPr>
              <a:t>8.94</a:t>
            </a:r>
            <a:endParaRPr sz="800">
              <a:latin typeface="Arial"/>
              <a:cs typeface="Arial"/>
            </a:endParaRPr>
          </a:p>
          <a:p>
            <a:pPr marL="68580">
              <a:lnSpc>
                <a:spcPct val="100000"/>
              </a:lnSpc>
              <a:spcBef>
                <a:spcPts val="240"/>
              </a:spcBef>
            </a:pPr>
            <a:r>
              <a:rPr sz="800" spc="-5" dirty="0">
                <a:latin typeface="Arial"/>
                <a:cs typeface="Arial"/>
              </a:rPr>
              <a:t>14.16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800" spc="-5" dirty="0">
                <a:latin typeface="Arial"/>
                <a:cs typeface="Arial"/>
              </a:rPr>
              <a:t>149.00</a:t>
            </a:r>
            <a:endParaRPr sz="800">
              <a:latin typeface="Arial"/>
              <a:cs typeface="Arial"/>
            </a:endParaRPr>
          </a:p>
          <a:p>
            <a:pPr marL="112395" algn="ctr">
              <a:lnSpc>
                <a:spcPct val="100000"/>
              </a:lnSpc>
              <a:spcBef>
                <a:spcPts val="240"/>
              </a:spcBef>
            </a:pPr>
            <a:r>
              <a:rPr sz="800" spc="-5" dirty="0">
                <a:latin typeface="Arial"/>
                <a:cs typeface="Arial"/>
              </a:rPr>
              <a:t>8.94</a:t>
            </a:r>
            <a:endParaRPr sz="800">
              <a:latin typeface="Arial"/>
              <a:cs typeface="Arial"/>
            </a:endParaRPr>
          </a:p>
          <a:p>
            <a:pPr marL="68580">
              <a:lnSpc>
                <a:spcPct val="100000"/>
              </a:lnSpc>
              <a:spcBef>
                <a:spcPts val="240"/>
              </a:spcBef>
            </a:pPr>
            <a:r>
              <a:rPr sz="800" spc="-5" dirty="0">
                <a:latin typeface="Arial"/>
                <a:cs typeface="Arial"/>
              </a:rPr>
              <a:t>14.16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83528" y="5676900"/>
            <a:ext cx="3784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65" dirty="0">
                <a:latin typeface="Arial"/>
                <a:cs typeface="Arial"/>
              </a:rPr>
              <a:t>-</a:t>
            </a:r>
            <a:r>
              <a:rPr sz="800" spc="-5" dirty="0">
                <a:latin typeface="Arial"/>
                <a:cs typeface="Arial"/>
              </a:rPr>
              <a:t>344.20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96260" y="7505700"/>
            <a:ext cx="12738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Continued on </a:t>
            </a:r>
            <a:r>
              <a:rPr sz="800" dirty="0">
                <a:latin typeface="Arial"/>
                <a:cs typeface="Arial"/>
              </a:rPr>
              <a:t>the </a:t>
            </a:r>
            <a:r>
              <a:rPr sz="800" spc="-5" dirty="0">
                <a:latin typeface="Arial"/>
                <a:cs typeface="Arial"/>
              </a:rPr>
              <a:t>next</a:t>
            </a:r>
            <a:r>
              <a:rPr sz="800" spc="-7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page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25060" y="3714089"/>
            <a:ext cx="226060" cy="136525"/>
          </a:xfrm>
          <a:custGeom>
            <a:avLst/>
            <a:gdLst/>
            <a:ahLst/>
            <a:cxnLst/>
            <a:rect l="l" t="t" r="r" b="b"/>
            <a:pathLst>
              <a:path w="226060" h="136525">
                <a:moveTo>
                  <a:pt x="0" y="136144"/>
                </a:moveTo>
                <a:lnTo>
                  <a:pt x="225958" y="136144"/>
                </a:lnTo>
                <a:lnTo>
                  <a:pt x="225958" y="0"/>
                </a:lnTo>
                <a:lnTo>
                  <a:pt x="0" y="0"/>
                </a:lnTo>
                <a:lnTo>
                  <a:pt x="0" y="136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5060" y="2799689"/>
            <a:ext cx="395605" cy="136525"/>
          </a:xfrm>
          <a:custGeom>
            <a:avLst/>
            <a:gdLst/>
            <a:ahLst/>
            <a:cxnLst/>
            <a:rect l="l" t="t" r="r" b="b"/>
            <a:pathLst>
              <a:path w="395604" h="136525">
                <a:moveTo>
                  <a:pt x="0" y="136144"/>
                </a:moveTo>
                <a:lnTo>
                  <a:pt x="395427" y="136144"/>
                </a:lnTo>
                <a:lnTo>
                  <a:pt x="395427" y="0"/>
                </a:lnTo>
                <a:lnTo>
                  <a:pt x="0" y="0"/>
                </a:lnTo>
                <a:lnTo>
                  <a:pt x="0" y="136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2709" y="5760123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0" y="21983"/>
                </a:moveTo>
                <a:lnTo>
                  <a:pt x="21981" y="21983"/>
                </a:lnTo>
                <a:lnTo>
                  <a:pt x="21981" y="0"/>
                </a:lnTo>
                <a:lnTo>
                  <a:pt x="0" y="0"/>
                </a:lnTo>
                <a:lnTo>
                  <a:pt x="0" y="219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4690" y="5686856"/>
            <a:ext cx="2425700" cy="132080"/>
          </a:xfrm>
          <a:custGeom>
            <a:avLst/>
            <a:gdLst/>
            <a:ahLst/>
            <a:cxnLst/>
            <a:rect l="l" t="t" r="r" b="b"/>
            <a:pathLst>
              <a:path w="2425700" h="132079">
                <a:moveTo>
                  <a:pt x="0" y="131889"/>
                </a:moveTo>
                <a:lnTo>
                  <a:pt x="2425293" y="131889"/>
                </a:lnTo>
                <a:lnTo>
                  <a:pt x="2425293" y="0"/>
                </a:lnTo>
                <a:lnTo>
                  <a:pt x="0" y="0"/>
                </a:lnTo>
                <a:lnTo>
                  <a:pt x="0" y="131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01700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59880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47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8255" y="1393380"/>
            <a:ext cx="1828977" cy="1219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40" y="1531619"/>
            <a:ext cx="1723389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61975">
              <a:lnSpc>
                <a:spcPct val="125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Sheraton Inner </a:t>
            </a:r>
            <a:r>
              <a:rPr sz="800" spc="-5" dirty="0">
                <a:latin typeface="Arial"/>
                <a:cs typeface="Arial"/>
              </a:rPr>
              <a:t>Harbor  300 </a:t>
            </a:r>
            <a:r>
              <a:rPr sz="800" dirty="0">
                <a:latin typeface="Arial"/>
                <a:cs typeface="Arial"/>
              </a:rPr>
              <a:t>South </a:t>
            </a:r>
            <a:r>
              <a:rPr sz="800" spc="-5" dirty="0">
                <a:latin typeface="Arial"/>
                <a:cs typeface="Arial"/>
              </a:rPr>
              <a:t>Charles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Street  Baltimore, MD </a:t>
            </a:r>
            <a:r>
              <a:rPr sz="800" spc="-5" dirty="0">
                <a:latin typeface="Arial"/>
                <a:cs typeface="Arial"/>
              </a:rPr>
              <a:t>21201  United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States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latin typeface="Arial"/>
                <a:cs typeface="Arial"/>
              </a:rPr>
              <a:t>Tel: </a:t>
            </a:r>
            <a:r>
              <a:rPr sz="800" spc="-5" dirty="0">
                <a:latin typeface="Arial"/>
                <a:cs typeface="Arial"/>
              </a:rPr>
              <a:t>410-962-8300 </a:t>
            </a:r>
            <a:r>
              <a:rPr sz="800" dirty="0">
                <a:latin typeface="Arial"/>
                <a:cs typeface="Arial"/>
              </a:rPr>
              <a:t>Fax: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410-962-8211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2628900"/>
            <a:ext cx="702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SEAN</a:t>
            </a:r>
            <a:r>
              <a:rPr sz="800" spc="-7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SMOOT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48020" y="2628900"/>
            <a:ext cx="53975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Invoice</a:t>
            </a:r>
            <a:r>
              <a:rPr sz="800" spc="-7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Nbr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82372" y="2628900"/>
            <a:ext cx="575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:</a:t>
            </a:r>
            <a:r>
              <a:rPr sz="800" spc="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3477881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53459" y="2598420"/>
            <a:ext cx="68643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Number  </a:t>
            </a:r>
            <a:r>
              <a:rPr sz="800" dirty="0">
                <a:latin typeface="Arial"/>
                <a:cs typeface="Arial"/>
              </a:rPr>
              <a:t>Guest</a:t>
            </a:r>
            <a:r>
              <a:rPr sz="800" spc="-8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Number  </a:t>
            </a:r>
            <a:r>
              <a:rPr sz="800" dirty="0">
                <a:latin typeface="Arial"/>
                <a:cs typeface="Arial"/>
              </a:rPr>
              <a:t>Folio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ID</a:t>
            </a:r>
            <a:endParaRPr sz="80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</a:pPr>
            <a:r>
              <a:rPr sz="800" dirty="0">
                <a:latin typeface="Arial"/>
                <a:cs typeface="Arial"/>
              </a:rPr>
              <a:t>Arrive </a:t>
            </a:r>
            <a:r>
              <a:rPr sz="800" spc="-5" dirty="0">
                <a:latin typeface="Arial"/>
                <a:cs typeface="Arial"/>
              </a:rPr>
              <a:t>Date  Depart Date  No. </a:t>
            </a:r>
            <a:r>
              <a:rPr sz="800" dirty="0">
                <a:latin typeface="Arial"/>
                <a:cs typeface="Arial"/>
              </a:rPr>
              <a:t>Of Guest  </a:t>
            </a:r>
            <a:r>
              <a:rPr sz="800" spc="-5" dirty="0">
                <a:latin typeface="Arial"/>
                <a:cs typeface="Arial"/>
              </a:rPr>
              <a:t>Room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Number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53459" y="3695700"/>
            <a:ext cx="117919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Marriott Bonvoy </a:t>
            </a:r>
            <a:r>
              <a:rPr sz="800" spc="-5" dirty="0">
                <a:latin typeface="Arial"/>
                <a:cs typeface="Arial"/>
              </a:rPr>
              <a:t>Number</a:t>
            </a:r>
            <a:r>
              <a:rPr sz="800" spc="-1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: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39418" y="3055620"/>
            <a:ext cx="280035" cy="3302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800" spc="-5" dirty="0">
                <a:latin typeface="Arial"/>
                <a:cs typeface="Arial"/>
              </a:rPr>
              <a:t>14:08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5" dirty="0">
                <a:latin typeface="Arial"/>
                <a:cs typeface="Arial"/>
              </a:rPr>
              <a:t>12:00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78859" y="2598420"/>
            <a:ext cx="763270" cy="10922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258445" algn="l"/>
              </a:tabLst>
            </a:pPr>
            <a:r>
              <a:rPr sz="800" dirty="0">
                <a:latin typeface="Arial"/>
                <a:cs typeface="Arial"/>
              </a:rPr>
              <a:t>:	2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dirty="0">
                <a:latin typeface="Arial"/>
                <a:cs typeface="Arial"/>
              </a:rPr>
              <a:t>: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258445" algn="l"/>
              </a:tabLst>
            </a:pPr>
            <a:r>
              <a:rPr sz="800" dirty="0">
                <a:latin typeface="Arial"/>
                <a:cs typeface="Arial"/>
              </a:rPr>
              <a:t>:	A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258445" algn="l"/>
              </a:tabLst>
            </a:pPr>
            <a:r>
              <a:rPr sz="800" dirty="0">
                <a:latin typeface="Arial"/>
                <a:cs typeface="Arial"/>
              </a:rPr>
              <a:t>:	</a:t>
            </a:r>
            <a:r>
              <a:rPr sz="800" spc="-5" dirty="0">
                <a:latin typeface="Arial"/>
                <a:cs typeface="Arial"/>
              </a:rPr>
              <a:t>24-JUN-19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258445" algn="l"/>
              </a:tabLst>
            </a:pPr>
            <a:r>
              <a:rPr sz="800" dirty="0">
                <a:latin typeface="Arial"/>
                <a:cs typeface="Arial"/>
              </a:rPr>
              <a:t>:	</a:t>
            </a:r>
            <a:r>
              <a:rPr sz="800" spc="-5" dirty="0">
                <a:latin typeface="Arial"/>
                <a:cs typeface="Arial"/>
              </a:rPr>
              <a:t>26-JUN-19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258445" algn="l"/>
              </a:tabLst>
            </a:pPr>
            <a:r>
              <a:rPr sz="800" dirty="0">
                <a:latin typeface="Arial"/>
                <a:cs typeface="Arial"/>
              </a:rPr>
              <a:t>:	1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258445" algn="l"/>
              </a:tabLst>
            </a:pPr>
            <a:r>
              <a:rPr sz="800" dirty="0">
                <a:latin typeface="Arial"/>
                <a:cs typeface="Arial"/>
              </a:rPr>
              <a:t>:	</a:t>
            </a:r>
            <a:r>
              <a:rPr sz="800" spc="-5" dirty="0">
                <a:latin typeface="Arial"/>
                <a:cs typeface="Arial"/>
              </a:rPr>
              <a:t>1421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45735" y="4152900"/>
            <a:ext cx="33655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344.20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3528" y="4152900"/>
            <a:ext cx="3784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65" dirty="0">
                <a:latin typeface="Arial"/>
                <a:cs typeface="Arial"/>
              </a:rPr>
              <a:t>-</a:t>
            </a:r>
            <a:r>
              <a:rPr sz="800" spc="-5" dirty="0">
                <a:latin typeface="Arial"/>
                <a:cs typeface="Arial"/>
              </a:rPr>
              <a:t>344.20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64739" y="4122420"/>
            <a:ext cx="539750" cy="3302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800" spc="-5" dirty="0">
                <a:latin typeface="Arial"/>
                <a:cs typeface="Arial"/>
              </a:rPr>
              <a:t>**</a:t>
            </a:r>
            <a:r>
              <a:rPr sz="800" spc="-25" dirty="0">
                <a:latin typeface="Arial"/>
                <a:cs typeface="Arial"/>
              </a:rPr>
              <a:t> Total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5" dirty="0">
                <a:latin typeface="Arial"/>
                <a:cs typeface="Arial"/>
              </a:rPr>
              <a:t>***</a:t>
            </a:r>
            <a:r>
              <a:rPr sz="800" spc="-7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Balance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58714" y="4305300"/>
            <a:ext cx="22352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0.00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5940" y="5189220"/>
            <a:ext cx="65424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For your convenience, </a:t>
            </a:r>
            <a:r>
              <a:rPr sz="800" spc="-5" dirty="0">
                <a:latin typeface="Arial"/>
                <a:cs typeface="Arial"/>
              </a:rPr>
              <a:t>we have prepared </a:t>
            </a:r>
            <a:r>
              <a:rPr sz="800" dirty="0">
                <a:latin typeface="Arial"/>
                <a:cs typeface="Arial"/>
              </a:rPr>
              <a:t>this zero-balance folio </a:t>
            </a:r>
            <a:r>
              <a:rPr sz="800" spc="-5" dirty="0">
                <a:latin typeface="Arial"/>
                <a:cs typeface="Arial"/>
              </a:rPr>
              <a:t>indicating </a:t>
            </a:r>
            <a:r>
              <a:rPr sz="800" dirty="0">
                <a:latin typeface="Arial"/>
                <a:cs typeface="Arial"/>
              </a:rPr>
              <a:t>a </a:t>
            </a:r>
            <a:r>
              <a:rPr sz="800" spc="-5" dirty="0">
                <a:latin typeface="Arial"/>
                <a:cs typeface="Arial"/>
              </a:rPr>
              <a:t>$0 balance on </a:t>
            </a:r>
            <a:r>
              <a:rPr sz="800" dirty="0">
                <a:latin typeface="Arial"/>
                <a:cs typeface="Arial"/>
              </a:rPr>
              <a:t>your </a:t>
            </a:r>
            <a:r>
              <a:rPr sz="800" spc="-5" dirty="0">
                <a:latin typeface="Arial"/>
                <a:cs typeface="Arial"/>
              </a:rPr>
              <a:t>account. </a:t>
            </a:r>
            <a:r>
              <a:rPr sz="800" dirty="0">
                <a:latin typeface="Arial"/>
                <a:cs typeface="Arial"/>
              </a:rPr>
              <a:t>Please </a:t>
            </a:r>
            <a:r>
              <a:rPr sz="800" spc="-5" dirty="0">
                <a:latin typeface="Arial"/>
                <a:cs typeface="Arial"/>
              </a:rPr>
              <a:t>be advised </a:t>
            </a:r>
            <a:r>
              <a:rPr sz="800" dirty="0">
                <a:latin typeface="Arial"/>
                <a:cs typeface="Arial"/>
              </a:rPr>
              <a:t>that </a:t>
            </a:r>
            <a:r>
              <a:rPr sz="800" spc="-5" dirty="0">
                <a:latin typeface="Arial"/>
                <a:cs typeface="Arial"/>
              </a:rPr>
              <a:t>any </a:t>
            </a:r>
            <a:r>
              <a:rPr sz="800" dirty="0">
                <a:latin typeface="Arial"/>
                <a:cs typeface="Arial"/>
              </a:rPr>
              <a:t>charges </a:t>
            </a:r>
            <a:r>
              <a:rPr sz="800" spc="-5" dirty="0">
                <a:latin typeface="Arial"/>
                <a:cs typeface="Arial"/>
              </a:rPr>
              <a:t>not  </a:t>
            </a:r>
            <a:r>
              <a:rPr sz="800" dirty="0">
                <a:latin typeface="Arial"/>
                <a:cs typeface="Arial"/>
              </a:rPr>
              <a:t>reflected </a:t>
            </a:r>
            <a:r>
              <a:rPr sz="800" spc="-5" dirty="0">
                <a:latin typeface="Arial"/>
                <a:cs typeface="Arial"/>
              </a:rPr>
              <a:t>on </a:t>
            </a:r>
            <a:r>
              <a:rPr sz="800" dirty="0">
                <a:latin typeface="Arial"/>
                <a:cs typeface="Arial"/>
              </a:rPr>
              <a:t>this folio </a:t>
            </a:r>
            <a:r>
              <a:rPr sz="800" spc="-5" dirty="0">
                <a:latin typeface="Arial"/>
                <a:cs typeface="Arial"/>
              </a:rPr>
              <a:t>will be </a:t>
            </a:r>
            <a:r>
              <a:rPr sz="800" dirty="0">
                <a:latin typeface="Arial"/>
                <a:cs typeface="Arial"/>
              </a:rPr>
              <a:t>charged to the credit card </a:t>
            </a:r>
            <a:r>
              <a:rPr sz="800" spc="-5" dirty="0">
                <a:latin typeface="Arial"/>
                <a:cs typeface="Arial"/>
              </a:rPr>
              <a:t>on </a:t>
            </a:r>
            <a:r>
              <a:rPr sz="800" dirty="0">
                <a:latin typeface="Arial"/>
                <a:cs typeface="Arial"/>
              </a:rPr>
              <a:t>file </a:t>
            </a:r>
            <a:r>
              <a:rPr sz="800" spc="-5" dirty="0">
                <a:latin typeface="Arial"/>
                <a:cs typeface="Arial"/>
              </a:rPr>
              <a:t>with </a:t>
            </a:r>
            <a:r>
              <a:rPr sz="800" dirty="0">
                <a:latin typeface="Arial"/>
                <a:cs typeface="Arial"/>
              </a:rPr>
              <a:t>the </a:t>
            </a:r>
            <a:r>
              <a:rPr sz="800" spc="-5" dirty="0">
                <a:latin typeface="Arial"/>
                <a:cs typeface="Arial"/>
              </a:rPr>
              <a:t>hotel. </a:t>
            </a:r>
            <a:r>
              <a:rPr sz="800" dirty="0">
                <a:latin typeface="Arial"/>
                <a:cs typeface="Arial"/>
              </a:rPr>
              <a:t>While this folio reflects a </a:t>
            </a:r>
            <a:r>
              <a:rPr sz="800" spc="-5" dirty="0">
                <a:latin typeface="Arial"/>
                <a:cs typeface="Arial"/>
              </a:rPr>
              <a:t>$0 balance, </a:t>
            </a:r>
            <a:r>
              <a:rPr sz="800" dirty="0">
                <a:latin typeface="Arial"/>
                <a:cs typeface="Arial"/>
              </a:rPr>
              <a:t>your credit card may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not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5" dirty="0">
                <a:latin typeface="Arial"/>
                <a:cs typeface="Arial"/>
              </a:rPr>
              <a:t>be </a:t>
            </a:r>
            <a:r>
              <a:rPr sz="800" dirty="0">
                <a:latin typeface="Arial"/>
                <a:cs typeface="Arial"/>
              </a:rPr>
              <a:t>charged </a:t>
            </a:r>
            <a:r>
              <a:rPr sz="800" spc="-5" dirty="0">
                <a:latin typeface="Arial"/>
                <a:cs typeface="Arial"/>
              </a:rPr>
              <a:t>until after </a:t>
            </a:r>
            <a:r>
              <a:rPr sz="800" dirty="0">
                <a:latin typeface="Arial"/>
                <a:cs typeface="Arial"/>
              </a:rPr>
              <a:t>your </a:t>
            </a:r>
            <a:r>
              <a:rPr sz="800" spc="-5" dirty="0">
                <a:latin typeface="Arial"/>
                <a:cs typeface="Arial"/>
              </a:rPr>
              <a:t>departure. </a:t>
            </a:r>
            <a:r>
              <a:rPr sz="800" spc="-30" dirty="0">
                <a:latin typeface="Arial"/>
                <a:cs typeface="Arial"/>
              </a:rPr>
              <a:t>You </a:t>
            </a:r>
            <a:r>
              <a:rPr sz="800" spc="-5" dirty="0">
                <a:latin typeface="Arial"/>
                <a:cs typeface="Arial"/>
              </a:rPr>
              <a:t>are ultimately </a:t>
            </a:r>
            <a:r>
              <a:rPr sz="800" dirty="0">
                <a:latin typeface="Arial"/>
                <a:cs typeface="Arial"/>
              </a:rPr>
              <a:t>responsible for </a:t>
            </a:r>
            <a:r>
              <a:rPr sz="800" spc="-5" dirty="0">
                <a:latin typeface="Arial"/>
                <a:cs typeface="Arial"/>
              </a:rPr>
              <a:t>paying all of </a:t>
            </a:r>
            <a:r>
              <a:rPr sz="800" dirty="0">
                <a:latin typeface="Arial"/>
                <a:cs typeface="Arial"/>
              </a:rPr>
              <a:t>your folio charges </a:t>
            </a:r>
            <a:r>
              <a:rPr sz="800" spc="-5" dirty="0">
                <a:latin typeface="Arial"/>
                <a:cs typeface="Arial"/>
              </a:rPr>
              <a:t>in</a:t>
            </a:r>
            <a:r>
              <a:rPr sz="800" spc="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full.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5940" y="6256020"/>
            <a:ext cx="673480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When you stay </a:t>
            </a:r>
            <a:r>
              <a:rPr sz="800" spc="-5" dirty="0">
                <a:latin typeface="Arial"/>
                <a:cs typeface="Arial"/>
              </a:rPr>
              <a:t>with us, we </a:t>
            </a:r>
            <a:r>
              <a:rPr sz="800" dirty="0">
                <a:latin typeface="Arial"/>
                <a:cs typeface="Arial"/>
              </a:rPr>
              <a:t>Go Beyond so you can too </a:t>
            </a:r>
            <a:r>
              <a:rPr sz="800" spc="-5" dirty="0">
                <a:latin typeface="Arial"/>
                <a:cs typeface="Arial"/>
              </a:rPr>
              <a:t>with </a:t>
            </a:r>
            <a:r>
              <a:rPr sz="800" dirty="0">
                <a:latin typeface="Arial"/>
                <a:cs typeface="Arial"/>
              </a:rPr>
              <a:t>thoughtful service, </a:t>
            </a:r>
            <a:r>
              <a:rPr sz="800" spc="-5" dirty="0">
                <a:latin typeface="Arial"/>
                <a:cs typeface="Arial"/>
              </a:rPr>
              <a:t>exceptional experiences and everything </a:t>
            </a:r>
            <a:r>
              <a:rPr sz="800" dirty="0">
                <a:latin typeface="Arial"/>
                <a:cs typeface="Arial"/>
              </a:rPr>
              <a:t>you seek </a:t>
            </a:r>
            <a:r>
              <a:rPr sz="800" spc="-5" dirty="0">
                <a:latin typeface="Arial"/>
                <a:cs typeface="Arial"/>
              </a:rPr>
              <a:t>when </a:t>
            </a:r>
            <a:r>
              <a:rPr sz="800" dirty="0">
                <a:latin typeface="Arial"/>
                <a:cs typeface="Arial"/>
              </a:rPr>
              <a:t>traveling. Book  your </a:t>
            </a:r>
            <a:r>
              <a:rPr sz="800" spc="-5" dirty="0">
                <a:latin typeface="Arial"/>
                <a:cs typeface="Arial"/>
              </a:rPr>
              <a:t>next </a:t>
            </a:r>
            <a:r>
              <a:rPr sz="800" dirty="0">
                <a:latin typeface="Arial"/>
                <a:cs typeface="Arial"/>
              </a:rPr>
              <a:t>stay </a:t>
            </a:r>
            <a:r>
              <a:rPr sz="800" spc="-5" dirty="0">
                <a:latin typeface="Arial"/>
                <a:cs typeface="Arial"/>
              </a:rPr>
              <a:t>at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Sheraton.com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5940" y="6896100"/>
            <a:ext cx="23164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Tell </a:t>
            </a:r>
            <a:r>
              <a:rPr sz="800" spc="-5" dirty="0">
                <a:latin typeface="Arial"/>
                <a:cs typeface="Arial"/>
              </a:rPr>
              <a:t>us about </a:t>
            </a:r>
            <a:r>
              <a:rPr sz="800" dirty="0">
                <a:latin typeface="Arial"/>
                <a:cs typeface="Arial"/>
              </a:rPr>
              <a:t>your </a:t>
            </a:r>
            <a:r>
              <a:rPr sz="800" spc="-15" dirty="0">
                <a:latin typeface="Arial"/>
                <a:cs typeface="Arial"/>
              </a:rPr>
              <a:t>stay.</a:t>
            </a:r>
            <a:r>
              <a:rPr sz="800" spc="1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  <a:hlinkClick r:id="rId3"/>
              </a:rPr>
              <a:t>www.sheraton.com/reviews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96260" y="7505700"/>
            <a:ext cx="12738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Continued on </a:t>
            </a:r>
            <a:r>
              <a:rPr sz="800" dirty="0">
                <a:latin typeface="Arial"/>
                <a:cs typeface="Arial"/>
              </a:rPr>
              <a:t>the </a:t>
            </a:r>
            <a:r>
              <a:rPr sz="800" spc="-5" dirty="0">
                <a:latin typeface="Arial"/>
                <a:cs typeface="Arial"/>
              </a:rPr>
              <a:t>next</a:t>
            </a:r>
            <a:r>
              <a:rPr sz="800" spc="-7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page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5703" y="4397273"/>
            <a:ext cx="4389120" cy="806450"/>
          </a:xfrm>
          <a:custGeom>
            <a:avLst/>
            <a:gdLst/>
            <a:ahLst/>
            <a:cxnLst/>
            <a:rect l="l" t="t" r="r" b="b"/>
            <a:pathLst>
              <a:path w="4389120" h="806450">
                <a:moveTo>
                  <a:pt x="0" y="805992"/>
                </a:moveTo>
                <a:lnTo>
                  <a:pt x="4388967" y="805992"/>
                </a:lnTo>
                <a:lnTo>
                  <a:pt x="4388967" y="0"/>
                </a:lnTo>
                <a:lnTo>
                  <a:pt x="0" y="0"/>
                </a:lnTo>
                <a:lnTo>
                  <a:pt x="0" y="805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25060" y="3714089"/>
            <a:ext cx="226060" cy="136525"/>
          </a:xfrm>
          <a:custGeom>
            <a:avLst/>
            <a:gdLst/>
            <a:ahLst/>
            <a:cxnLst/>
            <a:rect l="l" t="t" r="r" b="b"/>
            <a:pathLst>
              <a:path w="226060" h="136525">
                <a:moveTo>
                  <a:pt x="0" y="136144"/>
                </a:moveTo>
                <a:lnTo>
                  <a:pt x="225958" y="136144"/>
                </a:lnTo>
                <a:lnTo>
                  <a:pt x="225958" y="0"/>
                </a:lnTo>
                <a:lnTo>
                  <a:pt x="0" y="0"/>
                </a:lnTo>
                <a:lnTo>
                  <a:pt x="0" y="136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25060" y="2799689"/>
            <a:ext cx="395605" cy="136525"/>
          </a:xfrm>
          <a:custGeom>
            <a:avLst/>
            <a:gdLst/>
            <a:ahLst/>
            <a:cxnLst/>
            <a:rect l="l" t="t" r="r" b="b"/>
            <a:pathLst>
              <a:path w="395604" h="136525">
                <a:moveTo>
                  <a:pt x="0" y="136144"/>
                </a:moveTo>
                <a:lnTo>
                  <a:pt x="395427" y="136144"/>
                </a:lnTo>
                <a:lnTo>
                  <a:pt x="395427" y="0"/>
                </a:lnTo>
                <a:lnTo>
                  <a:pt x="0" y="0"/>
                </a:lnTo>
                <a:lnTo>
                  <a:pt x="0" y="136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01700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59880" y="311708"/>
            <a:ext cx="6115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48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8255" y="1393380"/>
            <a:ext cx="1828977" cy="1219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40" y="1531619"/>
            <a:ext cx="1723389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61975">
              <a:lnSpc>
                <a:spcPct val="125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Sheraton Inner </a:t>
            </a:r>
            <a:r>
              <a:rPr sz="800" spc="-5" dirty="0">
                <a:latin typeface="Arial"/>
                <a:cs typeface="Arial"/>
              </a:rPr>
              <a:t>Harbor  300 </a:t>
            </a:r>
            <a:r>
              <a:rPr sz="800" dirty="0">
                <a:latin typeface="Arial"/>
                <a:cs typeface="Arial"/>
              </a:rPr>
              <a:t>South </a:t>
            </a:r>
            <a:r>
              <a:rPr sz="800" spc="-5" dirty="0">
                <a:latin typeface="Arial"/>
                <a:cs typeface="Arial"/>
              </a:rPr>
              <a:t>Charles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Street  Baltimore, MD </a:t>
            </a:r>
            <a:r>
              <a:rPr sz="800" spc="-5" dirty="0">
                <a:latin typeface="Arial"/>
                <a:cs typeface="Arial"/>
              </a:rPr>
              <a:t>21201  United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States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latin typeface="Arial"/>
                <a:cs typeface="Arial"/>
              </a:rPr>
              <a:t>Tel: </a:t>
            </a:r>
            <a:r>
              <a:rPr sz="800" spc="-5" dirty="0">
                <a:latin typeface="Arial"/>
                <a:cs typeface="Arial"/>
              </a:rPr>
              <a:t>410-962-8300 </a:t>
            </a:r>
            <a:r>
              <a:rPr sz="800" dirty="0">
                <a:latin typeface="Arial"/>
                <a:cs typeface="Arial"/>
              </a:rPr>
              <a:t>Fax: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410-962-8211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2628900"/>
            <a:ext cx="702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SEAN</a:t>
            </a:r>
            <a:r>
              <a:rPr sz="800" spc="-7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SMOOT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48020" y="2628900"/>
            <a:ext cx="53975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Invoice</a:t>
            </a:r>
            <a:r>
              <a:rPr sz="800" spc="-7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Nbr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82372" y="2628900"/>
            <a:ext cx="575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:</a:t>
            </a:r>
            <a:r>
              <a:rPr sz="800" spc="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3477881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53459" y="2598420"/>
            <a:ext cx="68643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Page </a:t>
            </a:r>
            <a:r>
              <a:rPr sz="800" spc="-5" dirty="0">
                <a:latin typeface="Arial"/>
                <a:cs typeface="Arial"/>
              </a:rPr>
              <a:t>Number  </a:t>
            </a:r>
            <a:r>
              <a:rPr sz="800" dirty="0">
                <a:latin typeface="Arial"/>
                <a:cs typeface="Arial"/>
              </a:rPr>
              <a:t>Guest</a:t>
            </a:r>
            <a:r>
              <a:rPr sz="800" spc="-8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Number  </a:t>
            </a:r>
            <a:r>
              <a:rPr sz="800" dirty="0">
                <a:latin typeface="Arial"/>
                <a:cs typeface="Arial"/>
              </a:rPr>
              <a:t>Folio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ID</a:t>
            </a:r>
            <a:endParaRPr sz="80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</a:pPr>
            <a:r>
              <a:rPr sz="800" dirty="0">
                <a:latin typeface="Arial"/>
                <a:cs typeface="Arial"/>
              </a:rPr>
              <a:t>Arrive </a:t>
            </a:r>
            <a:r>
              <a:rPr sz="800" spc="-5" dirty="0">
                <a:latin typeface="Arial"/>
                <a:cs typeface="Arial"/>
              </a:rPr>
              <a:t>Date  Depart Date  No. </a:t>
            </a:r>
            <a:r>
              <a:rPr sz="800" dirty="0">
                <a:latin typeface="Arial"/>
                <a:cs typeface="Arial"/>
              </a:rPr>
              <a:t>Of Guest  </a:t>
            </a:r>
            <a:r>
              <a:rPr sz="800" spc="-5" dirty="0">
                <a:latin typeface="Arial"/>
                <a:cs typeface="Arial"/>
              </a:rPr>
              <a:t>Room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Number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53459" y="3695700"/>
            <a:ext cx="117919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Marriott Bonvoy </a:t>
            </a:r>
            <a:r>
              <a:rPr sz="800" spc="-5" dirty="0">
                <a:latin typeface="Arial"/>
                <a:cs typeface="Arial"/>
              </a:rPr>
              <a:t>Number</a:t>
            </a:r>
            <a:r>
              <a:rPr sz="800" spc="-1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: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39418" y="3055620"/>
            <a:ext cx="280035" cy="3302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800" spc="-5" dirty="0">
                <a:latin typeface="Arial"/>
                <a:cs typeface="Arial"/>
              </a:rPr>
              <a:t>14:08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5" dirty="0">
                <a:latin typeface="Arial"/>
                <a:cs typeface="Arial"/>
              </a:rPr>
              <a:t>12:00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78859" y="2598420"/>
            <a:ext cx="763270" cy="10922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258445" algn="l"/>
              </a:tabLst>
            </a:pPr>
            <a:r>
              <a:rPr sz="800" dirty="0">
                <a:latin typeface="Arial"/>
                <a:cs typeface="Arial"/>
              </a:rPr>
              <a:t>:	3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dirty="0">
                <a:latin typeface="Arial"/>
                <a:cs typeface="Arial"/>
              </a:rPr>
              <a:t>: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258445" algn="l"/>
              </a:tabLst>
            </a:pPr>
            <a:r>
              <a:rPr sz="800" dirty="0">
                <a:latin typeface="Arial"/>
                <a:cs typeface="Arial"/>
              </a:rPr>
              <a:t>:	A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258445" algn="l"/>
              </a:tabLst>
            </a:pPr>
            <a:r>
              <a:rPr sz="800" dirty="0">
                <a:latin typeface="Arial"/>
                <a:cs typeface="Arial"/>
              </a:rPr>
              <a:t>:	</a:t>
            </a:r>
            <a:r>
              <a:rPr sz="800" spc="-5" dirty="0">
                <a:latin typeface="Arial"/>
                <a:cs typeface="Arial"/>
              </a:rPr>
              <a:t>24-JUN-19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258445" algn="l"/>
              </a:tabLst>
            </a:pPr>
            <a:r>
              <a:rPr sz="800" dirty="0">
                <a:latin typeface="Arial"/>
                <a:cs typeface="Arial"/>
              </a:rPr>
              <a:t>:	</a:t>
            </a:r>
            <a:r>
              <a:rPr sz="800" spc="-5" dirty="0">
                <a:latin typeface="Arial"/>
                <a:cs typeface="Arial"/>
              </a:rPr>
              <a:t>26-JUN-19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258445" algn="l"/>
              </a:tabLst>
            </a:pPr>
            <a:r>
              <a:rPr sz="800" dirty="0">
                <a:latin typeface="Arial"/>
                <a:cs typeface="Arial"/>
              </a:rPr>
              <a:t>:	1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258445" algn="l"/>
              </a:tabLst>
            </a:pPr>
            <a:r>
              <a:rPr sz="800" dirty="0">
                <a:latin typeface="Arial"/>
                <a:cs typeface="Arial"/>
              </a:rPr>
              <a:t>:	</a:t>
            </a:r>
            <a:r>
              <a:rPr sz="800" spc="-5" dirty="0">
                <a:latin typeface="Arial"/>
                <a:cs typeface="Arial"/>
              </a:rPr>
              <a:t>1421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4000500"/>
            <a:ext cx="166941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56080" algn="l"/>
              </a:tabLst>
            </a:pPr>
            <a:r>
              <a:rPr sz="800" dirty="0">
                <a:latin typeface="Arial"/>
                <a:cs typeface="Arial"/>
              </a:rPr>
              <a:t>Signature</a:t>
            </a:r>
            <a:r>
              <a:rPr sz="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940" y="7505700"/>
            <a:ext cx="35585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Bring the Sheraton sleep </a:t>
            </a:r>
            <a:r>
              <a:rPr sz="800" spc="-5" dirty="0">
                <a:latin typeface="Arial"/>
                <a:cs typeface="Arial"/>
              </a:rPr>
              <a:t>experience home with </a:t>
            </a:r>
            <a:r>
              <a:rPr sz="800" dirty="0">
                <a:latin typeface="Arial"/>
                <a:cs typeface="Arial"/>
              </a:rPr>
              <a:t>you. </a:t>
            </a:r>
            <a:r>
              <a:rPr sz="800" spc="-10" dirty="0">
                <a:latin typeface="Arial"/>
                <a:cs typeface="Arial"/>
              </a:rPr>
              <a:t>Visit</a:t>
            </a:r>
            <a:r>
              <a:rPr sz="800" spc="-6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SheratonStore.com.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25060" y="3714089"/>
            <a:ext cx="226060" cy="136525"/>
          </a:xfrm>
          <a:custGeom>
            <a:avLst/>
            <a:gdLst/>
            <a:ahLst/>
            <a:cxnLst/>
            <a:rect l="l" t="t" r="r" b="b"/>
            <a:pathLst>
              <a:path w="226060" h="136525">
                <a:moveTo>
                  <a:pt x="0" y="136144"/>
                </a:moveTo>
                <a:lnTo>
                  <a:pt x="225958" y="136144"/>
                </a:lnTo>
                <a:lnTo>
                  <a:pt x="225958" y="0"/>
                </a:lnTo>
                <a:lnTo>
                  <a:pt x="0" y="0"/>
                </a:lnTo>
                <a:lnTo>
                  <a:pt x="0" y="136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25060" y="2799689"/>
            <a:ext cx="395605" cy="136525"/>
          </a:xfrm>
          <a:custGeom>
            <a:avLst/>
            <a:gdLst/>
            <a:ahLst/>
            <a:cxnLst/>
            <a:rect l="l" t="t" r="r" b="b"/>
            <a:pathLst>
              <a:path w="395604" h="136525">
                <a:moveTo>
                  <a:pt x="0" y="136144"/>
                </a:moveTo>
                <a:lnTo>
                  <a:pt x="395427" y="136144"/>
                </a:lnTo>
                <a:lnTo>
                  <a:pt x="395427" y="0"/>
                </a:lnTo>
                <a:lnTo>
                  <a:pt x="0" y="0"/>
                </a:lnTo>
                <a:lnTo>
                  <a:pt x="0" y="136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1851658"/>
            <a:ext cx="6096000" cy="0"/>
          </a:xfrm>
          <a:custGeom>
            <a:avLst/>
            <a:gdLst/>
            <a:ahLst/>
            <a:cxnLst/>
            <a:rect l="l" t="t" r="r" b="b"/>
            <a:pathLst>
              <a:path w="6096000">
                <a:moveTo>
                  <a:pt x="0" y="0"/>
                </a:moveTo>
                <a:lnTo>
                  <a:pt x="6096000" y="0"/>
                </a:lnTo>
              </a:path>
            </a:pathLst>
          </a:custGeom>
          <a:ln w="1015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200" y="1851658"/>
            <a:ext cx="6096000" cy="0"/>
          </a:xfrm>
          <a:custGeom>
            <a:avLst/>
            <a:gdLst/>
            <a:ahLst/>
            <a:cxnLst/>
            <a:rect l="l" t="t" r="r" b="b"/>
            <a:pathLst>
              <a:path w="6096000">
                <a:moveTo>
                  <a:pt x="0" y="0"/>
                </a:moveTo>
                <a:lnTo>
                  <a:pt x="6096000" y="0"/>
                </a:lnTo>
              </a:path>
            </a:pathLst>
          </a:custGeom>
          <a:ln w="1015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0600" y="5041900"/>
            <a:ext cx="5791200" cy="0"/>
          </a:xfrm>
          <a:custGeom>
            <a:avLst/>
            <a:gdLst/>
            <a:ahLst/>
            <a:cxnLst/>
            <a:rect l="l" t="t" r="r" b="b"/>
            <a:pathLst>
              <a:path w="5791200">
                <a:moveTo>
                  <a:pt x="0" y="0"/>
                </a:moveTo>
                <a:lnTo>
                  <a:pt x="5791200" y="0"/>
                </a:lnTo>
              </a:path>
            </a:pathLst>
          </a:custGeom>
          <a:ln w="10160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0600" y="6657340"/>
            <a:ext cx="5791200" cy="0"/>
          </a:xfrm>
          <a:custGeom>
            <a:avLst/>
            <a:gdLst/>
            <a:ahLst/>
            <a:cxnLst/>
            <a:rect l="l" t="t" r="r" b="b"/>
            <a:pathLst>
              <a:path w="5791200">
                <a:moveTo>
                  <a:pt x="0" y="0"/>
                </a:moveTo>
                <a:lnTo>
                  <a:pt x="5791200" y="0"/>
                </a:lnTo>
              </a:path>
            </a:pathLst>
          </a:custGeom>
          <a:ln w="10160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8200" y="1958339"/>
            <a:ext cx="1727200" cy="264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9760" y="4259579"/>
            <a:ext cx="274319" cy="264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28996" y="5267959"/>
            <a:ext cx="166497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Confirmation date:</a:t>
            </a:r>
            <a:r>
              <a:rPr sz="950" spc="-7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06/01/2019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7900" y="5227319"/>
            <a:ext cx="949960" cy="480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Confirmation</a:t>
            </a:r>
            <a:r>
              <a:rPr sz="1100" spc="-25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#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1100" b="1" dirty="0">
                <a:solidFill>
                  <a:srgbClr val="646464"/>
                </a:solidFill>
                <a:latin typeface="Arial"/>
                <a:cs typeface="Arial"/>
              </a:rPr>
              <a:t>PASSENGER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7900" y="5678464"/>
            <a:ext cx="1313180" cy="828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65735">
              <a:lnSpc>
                <a:spcPct val="133300"/>
              </a:lnSpc>
              <a:spcBef>
                <a:spcPts val="95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RAPID REWARDS</a:t>
            </a:r>
            <a:r>
              <a:rPr sz="950" spc="-8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#  TICKET</a:t>
            </a:r>
            <a:r>
              <a:rPr sz="950" spc="-2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#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950" spc="-5" dirty="0">
                <a:solidFill>
                  <a:srgbClr val="646464"/>
                </a:solidFill>
                <a:latin typeface="Arial"/>
                <a:cs typeface="Arial"/>
              </a:rPr>
              <a:t>EXPIRATION</a:t>
            </a:r>
            <a:r>
              <a:rPr sz="1200" spc="-7" baseline="27777" dirty="0">
                <a:solidFill>
                  <a:srgbClr val="646464"/>
                </a:solidFill>
                <a:latin typeface="Arial"/>
                <a:cs typeface="Arial"/>
              </a:rPr>
              <a:t>1</a:t>
            </a:r>
            <a:endParaRPr sz="1200" baseline="27777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950" spc="-25" dirty="0">
                <a:solidFill>
                  <a:srgbClr val="646464"/>
                </a:solidFill>
                <a:latin typeface="Arial"/>
                <a:cs typeface="Arial"/>
              </a:rPr>
              <a:t>EST. 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POINTS</a:t>
            </a:r>
            <a:r>
              <a:rPr sz="950" spc="-3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EARNED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17610" y="5511800"/>
            <a:ext cx="84772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Sean</a:t>
            </a:r>
            <a:r>
              <a:rPr sz="1100" b="1" spc="-55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Smoot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17610" y="6111239"/>
            <a:ext cx="76454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5" dirty="0">
                <a:solidFill>
                  <a:srgbClr val="111B40"/>
                </a:solidFill>
                <a:latin typeface="Arial"/>
                <a:cs typeface="Arial"/>
              </a:rPr>
              <a:t>May </a:t>
            </a:r>
            <a:r>
              <a:rPr sz="950" dirty="0">
                <a:solidFill>
                  <a:srgbClr val="111B40"/>
                </a:solidFill>
                <a:latin typeface="Arial"/>
                <a:cs typeface="Arial"/>
              </a:rPr>
              <a:t>31,</a:t>
            </a:r>
            <a:r>
              <a:rPr sz="950" spc="-8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111B40"/>
                </a:solidFill>
                <a:latin typeface="Arial"/>
                <a:cs typeface="Arial"/>
              </a:rPr>
              <a:t>2020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12770" y="7594600"/>
            <a:ext cx="129540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Est.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Travel </a:t>
            </a: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Time:</a:t>
            </a:r>
            <a:r>
              <a:rPr sz="1100" spc="-4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2h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85854" y="7594600"/>
            <a:ext cx="4660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5" dirty="0">
                <a:solidFill>
                  <a:srgbClr val="ABABAB"/>
                </a:solidFill>
                <a:latin typeface="Arial"/>
                <a:cs typeface="Arial"/>
              </a:rPr>
              <a:t>Anytime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98554" y="7743190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866" y="0"/>
                </a:lnTo>
              </a:path>
            </a:pathLst>
          </a:custGeom>
          <a:ln w="7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87315" y="7743190"/>
            <a:ext cx="252095" cy="0"/>
          </a:xfrm>
          <a:custGeom>
            <a:avLst/>
            <a:gdLst/>
            <a:ahLst/>
            <a:cxnLst/>
            <a:rect l="l" t="t" r="r" b="b"/>
            <a:pathLst>
              <a:path w="252095">
                <a:moveTo>
                  <a:pt x="0" y="0"/>
                </a:moveTo>
                <a:lnTo>
                  <a:pt x="251650" y="0"/>
                </a:lnTo>
              </a:path>
            </a:pathLst>
          </a:custGeom>
          <a:ln w="7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77900" y="8112759"/>
            <a:ext cx="531495" cy="358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300"/>
              </a:lnSpc>
              <a:spcBef>
                <a:spcPts val="120"/>
              </a:spcBef>
            </a:pP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FLIGHT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00"/>
              </a:lnSpc>
            </a:pP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#</a:t>
            </a:r>
            <a:r>
              <a:rPr sz="1100" b="1" spc="-25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2233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82119" y="7937705"/>
            <a:ext cx="1195070" cy="68262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00" b="1" spc="-5" dirty="0">
                <a:solidFill>
                  <a:srgbClr val="646464"/>
                </a:solidFill>
                <a:latin typeface="Arial"/>
                <a:cs typeface="Arial"/>
              </a:rPr>
              <a:t>DEPARTS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600" b="1" dirty="0">
                <a:solidFill>
                  <a:srgbClr val="13247C"/>
                </a:solidFill>
                <a:latin typeface="Arial"/>
                <a:cs typeface="Arial"/>
              </a:rPr>
              <a:t>STL</a:t>
            </a:r>
            <a:r>
              <a:rPr sz="1600" b="1" spc="-100" dirty="0">
                <a:solidFill>
                  <a:srgbClr val="13247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3247C"/>
                </a:solidFill>
                <a:latin typeface="Arial"/>
                <a:cs typeface="Arial"/>
              </a:rPr>
              <a:t>08:25</a:t>
            </a:r>
            <a:r>
              <a:rPr sz="1100" dirty="0">
                <a:solidFill>
                  <a:srgbClr val="13247C"/>
                </a:solidFill>
                <a:latin typeface="Arial"/>
                <a:cs typeface="Arial"/>
              </a:rPr>
              <a:t>AM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St.</a:t>
            </a:r>
            <a:r>
              <a:rPr sz="950" spc="-5" dirty="0">
                <a:solidFill>
                  <a:srgbClr val="646464"/>
                </a:solidFill>
                <a:latin typeface="Arial"/>
                <a:cs typeface="Arial"/>
              </a:rPr>
              <a:t> Louis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72840" y="8166100"/>
            <a:ext cx="274320" cy="264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086859" y="7937601"/>
            <a:ext cx="1198880" cy="68262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b="1" spc="5" dirty="0">
                <a:solidFill>
                  <a:srgbClr val="646464"/>
                </a:solidFill>
                <a:latin typeface="Arial"/>
                <a:cs typeface="Arial"/>
              </a:rPr>
              <a:t>ARRIVES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9"/>
              </a:spcBef>
            </a:pPr>
            <a:r>
              <a:rPr sz="1600" b="1" spc="-5" dirty="0">
                <a:solidFill>
                  <a:srgbClr val="13247C"/>
                </a:solidFill>
                <a:latin typeface="Arial"/>
                <a:cs typeface="Arial"/>
              </a:rPr>
              <a:t>BWI</a:t>
            </a:r>
            <a:r>
              <a:rPr sz="1600" b="1" spc="-55" dirty="0">
                <a:solidFill>
                  <a:srgbClr val="13247C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13247C"/>
                </a:solidFill>
                <a:latin typeface="Arial"/>
                <a:cs typeface="Arial"/>
              </a:rPr>
              <a:t>11:25</a:t>
            </a:r>
            <a:r>
              <a:rPr sz="1100" spc="-15" dirty="0">
                <a:solidFill>
                  <a:srgbClr val="13247C"/>
                </a:solidFill>
                <a:latin typeface="Arial"/>
                <a:cs typeface="Arial"/>
              </a:rPr>
              <a:t>AM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Baltimore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86737" y="8793480"/>
            <a:ext cx="120142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Friday,</a:t>
            </a:r>
            <a:r>
              <a:rPr sz="1100" spc="-5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06/07/2019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65727" y="8793480"/>
            <a:ext cx="161925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Est.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Travel </a:t>
            </a: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Time: </a:t>
            </a: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2h</a:t>
            </a:r>
            <a:r>
              <a:rPr sz="1100" b="1" spc="-2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10m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62994" y="8793479"/>
            <a:ext cx="4660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5" dirty="0">
                <a:solidFill>
                  <a:srgbClr val="ABABAB"/>
                </a:solidFill>
                <a:latin typeface="Arial"/>
                <a:cs typeface="Arial"/>
              </a:rPr>
              <a:t>Anytime</a:t>
            </a:r>
            <a:endParaRPr sz="9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975694" y="8942069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866" y="0"/>
                </a:lnTo>
              </a:path>
            </a:pathLst>
          </a:custGeom>
          <a:ln w="7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64454" y="8942069"/>
            <a:ext cx="252095" cy="0"/>
          </a:xfrm>
          <a:custGeom>
            <a:avLst/>
            <a:gdLst/>
            <a:ahLst/>
            <a:cxnLst/>
            <a:rect l="l" t="t" r="r" b="b"/>
            <a:pathLst>
              <a:path w="252095">
                <a:moveTo>
                  <a:pt x="0" y="0"/>
                </a:moveTo>
                <a:lnTo>
                  <a:pt x="251650" y="0"/>
                </a:lnTo>
              </a:path>
            </a:pathLst>
          </a:custGeom>
          <a:ln w="7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82119" y="9159300"/>
            <a:ext cx="69469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-5" dirty="0">
                <a:solidFill>
                  <a:srgbClr val="646464"/>
                </a:solidFill>
                <a:latin typeface="Arial"/>
                <a:cs typeface="Arial"/>
              </a:rPr>
              <a:t>DEPARTS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72840" y="9364980"/>
            <a:ext cx="162560" cy="76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086859" y="9159240"/>
            <a:ext cx="65786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5" dirty="0">
                <a:solidFill>
                  <a:srgbClr val="646464"/>
                </a:solidFill>
                <a:latin typeface="Arial"/>
                <a:cs typeface="Arial"/>
              </a:rPr>
              <a:t>ARRIVES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3232" y="685800"/>
            <a:ext cx="6274435" cy="149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From: </a:t>
            </a:r>
            <a:r>
              <a:rPr sz="800" b="1" dirty="0">
                <a:latin typeface="Arial"/>
                <a:cs typeface="Arial"/>
              </a:rPr>
              <a:t>Southwest </a:t>
            </a:r>
            <a:r>
              <a:rPr sz="800" b="1" spc="-5" dirty="0">
                <a:latin typeface="Arial"/>
                <a:cs typeface="Arial"/>
              </a:rPr>
              <a:t>Airlines</a:t>
            </a:r>
            <a:r>
              <a:rPr sz="800" b="1" spc="140" dirty="0"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2C2C2C"/>
                </a:solidFill>
                <a:latin typeface="Arial"/>
                <a:cs typeface="Arial"/>
                <a:hlinkClick r:id="rId5"/>
              </a:rPr>
              <a:t>southwestairlines@ifly.southwest.com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dirty="0">
                <a:solidFill>
                  <a:srgbClr val="2C2C2C"/>
                </a:solidFill>
                <a:latin typeface="Arial"/>
                <a:cs typeface="Arial"/>
              </a:rPr>
              <a:t>Subject: </a:t>
            </a:r>
            <a:r>
              <a:rPr sz="800" dirty="0">
                <a:latin typeface="Arial"/>
                <a:cs typeface="Arial"/>
              </a:rPr>
              <a:t>Sean Smoot's </a:t>
            </a:r>
            <a:r>
              <a:rPr sz="800" spc="-5" dirty="0">
                <a:latin typeface="Arial"/>
                <a:cs typeface="Arial"/>
              </a:rPr>
              <a:t>06/05 </a:t>
            </a:r>
            <a:r>
              <a:rPr sz="800" dirty="0">
                <a:latin typeface="Arial"/>
                <a:cs typeface="Arial"/>
              </a:rPr>
              <a:t>Baltimore trip (JFC3T9): </a:t>
            </a:r>
            <a:r>
              <a:rPr sz="800" spc="-25" dirty="0">
                <a:latin typeface="Arial"/>
                <a:cs typeface="Arial"/>
              </a:rPr>
              <a:t>Your </a:t>
            </a:r>
            <a:r>
              <a:rPr sz="800" dirty="0">
                <a:latin typeface="Arial"/>
                <a:cs typeface="Arial"/>
              </a:rPr>
              <a:t>reservation </a:t>
            </a:r>
            <a:r>
              <a:rPr sz="800" spc="-5" dirty="0">
                <a:latin typeface="Arial"/>
                <a:cs typeface="Arial"/>
              </a:rPr>
              <a:t>is</a:t>
            </a:r>
            <a:r>
              <a:rPr sz="800" spc="4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confirmed.</a:t>
            </a:r>
            <a:endParaRPr sz="800">
              <a:latin typeface="Arial"/>
              <a:cs typeface="Arial"/>
            </a:endParaRPr>
          </a:p>
          <a:p>
            <a:pPr marL="514984" marR="4769485" indent="-355600">
              <a:lnSpc>
                <a:spcPct val="100000"/>
              </a:lnSpc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June </a:t>
            </a:r>
            <a:r>
              <a:rPr sz="800" spc="-5" dirty="0">
                <a:latin typeface="Arial"/>
                <a:cs typeface="Arial"/>
              </a:rPr>
              <a:t>1, 2019 at 3:56 </a:t>
            </a:r>
            <a:r>
              <a:rPr sz="800" dirty="0">
                <a:latin typeface="Arial"/>
                <a:cs typeface="Arial"/>
              </a:rPr>
              <a:t>P  </a:t>
            </a:r>
            <a:r>
              <a:rPr sz="800" spc="-5" dirty="0">
                <a:solidFill>
                  <a:srgbClr val="2C2C2C"/>
                </a:solidFill>
                <a:latin typeface="Arial"/>
                <a:cs typeface="Arial"/>
                <a:hlinkClick r:id="rId6"/>
              </a:rPr>
              <a:t>pbpalaw@aol.com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 marL="164465" marR="3451225">
              <a:lnSpc>
                <a:spcPct val="133300"/>
              </a:lnSpc>
            </a:pPr>
            <a:r>
              <a:rPr sz="800" spc="-5" dirty="0">
                <a:solidFill>
                  <a:srgbClr val="636363"/>
                </a:solidFill>
                <a:latin typeface="Arial"/>
                <a:cs typeface="Arial"/>
              </a:rPr>
              <a:t>Here's </a:t>
            </a:r>
            <a:r>
              <a:rPr sz="800" dirty="0">
                <a:solidFill>
                  <a:srgbClr val="636363"/>
                </a:solidFill>
                <a:latin typeface="Arial"/>
                <a:cs typeface="Arial"/>
              </a:rPr>
              <a:t>your </a:t>
            </a:r>
            <a:r>
              <a:rPr sz="800" spc="-5" dirty="0">
                <a:solidFill>
                  <a:srgbClr val="636363"/>
                </a:solidFill>
                <a:latin typeface="Arial"/>
                <a:cs typeface="Arial"/>
              </a:rPr>
              <a:t>itinerary and other important </a:t>
            </a:r>
            <a:r>
              <a:rPr sz="800" dirty="0">
                <a:solidFill>
                  <a:srgbClr val="636363"/>
                </a:solidFill>
                <a:latin typeface="Arial"/>
                <a:cs typeface="Arial"/>
              </a:rPr>
              <a:t>travel </a:t>
            </a:r>
            <a:r>
              <a:rPr sz="800" spc="-5" dirty="0">
                <a:solidFill>
                  <a:srgbClr val="636363"/>
                </a:solidFill>
                <a:latin typeface="Arial"/>
                <a:cs typeface="Arial"/>
              </a:rPr>
              <a:t>information.  </a:t>
            </a:r>
            <a:r>
              <a:rPr sz="800" spc="-10" dirty="0">
                <a:solidFill>
                  <a:srgbClr val="304CB2"/>
                </a:solidFill>
                <a:latin typeface="Arial"/>
                <a:cs typeface="Arial"/>
              </a:rPr>
              <a:t>View </a:t>
            </a:r>
            <a:r>
              <a:rPr sz="800" spc="-5" dirty="0">
                <a:solidFill>
                  <a:srgbClr val="304CB2"/>
                </a:solidFill>
                <a:latin typeface="Arial"/>
                <a:cs typeface="Arial"/>
              </a:rPr>
              <a:t>our </a:t>
            </a:r>
            <a:r>
              <a:rPr sz="800" dirty="0">
                <a:solidFill>
                  <a:srgbClr val="304CB2"/>
                </a:solidFill>
                <a:latin typeface="Arial"/>
                <a:cs typeface="Arial"/>
              </a:rPr>
              <a:t>mobile site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| </a:t>
            </a:r>
            <a:r>
              <a:rPr sz="800" spc="-10" dirty="0">
                <a:solidFill>
                  <a:srgbClr val="304CB2"/>
                </a:solidFill>
                <a:latin typeface="Arial"/>
                <a:cs typeface="Arial"/>
              </a:rPr>
              <a:t>View </a:t>
            </a:r>
            <a:r>
              <a:rPr sz="800" spc="-5" dirty="0">
                <a:solidFill>
                  <a:srgbClr val="304CB2"/>
                </a:solidFill>
                <a:latin typeface="Arial"/>
                <a:cs typeface="Arial"/>
              </a:rPr>
              <a:t>in</a:t>
            </a:r>
            <a:r>
              <a:rPr sz="800" spc="-20" dirty="0">
                <a:solidFill>
                  <a:srgbClr val="304CB2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304CB2"/>
                </a:solidFill>
                <a:latin typeface="Arial"/>
                <a:cs typeface="Arial"/>
              </a:rPr>
              <a:t>browser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/>
              <a:cs typeface="Times New Roman"/>
            </a:endParaRPr>
          </a:p>
          <a:p>
            <a:pPr marL="3405504">
              <a:lnSpc>
                <a:spcPct val="100000"/>
              </a:lnSpc>
            </a:pPr>
            <a:r>
              <a:rPr sz="1100" b="1" spc="10" dirty="0">
                <a:solidFill>
                  <a:srgbClr val="304CB2"/>
                </a:solidFill>
                <a:latin typeface="Arial"/>
                <a:cs typeface="Arial"/>
              </a:rPr>
              <a:t>Manage </a:t>
            </a:r>
            <a:r>
              <a:rPr sz="1100" b="1" spc="5" dirty="0">
                <a:solidFill>
                  <a:srgbClr val="304CB2"/>
                </a:solidFill>
                <a:latin typeface="Arial"/>
                <a:cs typeface="Arial"/>
              </a:rPr>
              <a:t>Flight </a:t>
            </a:r>
            <a:r>
              <a:rPr sz="1100" spc="5" dirty="0">
                <a:solidFill>
                  <a:srgbClr val="646464"/>
                </a:solidFill>
                <a:latin typeface="Arial"/>
                <a:cs typeface="Arial"/>
              </a:rPr>
              <a:t>| </a:t>
            </a:r>
            <a:r>
              <a:rPr sz="1100" b="1" spc="5" dirty="0">
                <a:solidFill>
                  <a:srgbClr val="304CB2"/>
                </a:solidFill>
                <a:latin typeface="Arial"/>
                <a:cs typeface="Arial"/>
              </a:rPr>
              <a:t>Flight </a:t>
            </a:r>
            <a:r>
              <a:rPr sz="1100" b="1" spc="10" dirty="0">
                <a:solidFill>
                  <a:srgbClr val="304CB2"/>
                </a:solidFill>
                <a:latin typeface="Arial"/>
                <a:cs typeface="Arial"/>
              </a:rPr>
              <a:t>Status </a:t>
            </a:r>
            <a:r>
              <a:rPr sz="1100" spc="5" dirty="0">
                <a:solidFill>
                  <a:srgbClr val="646464"/>
                </a:solidFill>
                <a:latin typeface="Arial"/>
                <a:cs typeface="Arial"/>
              </a:rPr>
              <a:t>| </a:t>
            </a:r>
            <a:r>
              <a:rPr sz="1100" b="1" spc="10" dirty="0">
                <a:solidFill>
                  <a:srgbClr val="304CB2"/>
                </a:solidFill>
                <a:latin typeface="Arial"/>
                <a:cs typeface="Arial"/>
              </a:rPr>
              <a:t>My</a:t>
            </a:r>
            <a:r>
              <a:rPr sz="1100" b="1" spc="-40" dirty="0">
                <a:solidFill>
                  <a:srgbClr val="304CB2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304CB2"/>
                </a:solidFill>
                <a:latin typeface="Arial"/>
                <a:cs typeface="Arial"/>
              </a:rPr>
              <a:t>Account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90600" y="2527300"/>
            <a:ext cx="96520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095500" y="2494280"/>
            <a:ext cx="4695825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ABABAB"/>
                </a:solidFill>
                <a:latin typeface="Arial"/>
                <a:cs typeface="Arial"/>
              </a:rPr>
              <a:t>Hi</a:t>
            </a:r>
            <a:r>
              <a:rPr sz="1600" b="1" spc="-1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ABABAB"/>
                </a:solidFill>
                <a:latin typeface="Arial"/>
                <a:cs typeface="Arial"/>
              </a:rPr>
              <a:t>Sean,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280"/>
              </a:lnSpc>
              <a:spcBef>
                <a:spcPts val="894"/>
              </a:spcBef>
            </a:pP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We're looking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forward to flying together! It can't </a:t>
            </a:r>
            <a:r>
              <a:rPr sz="1100" spc="10" dirty="0">
                <a:solidFill>
                  <a:srgbClr val="ABABAB"/>
                </a:solidFill>
                <a:latin typeface="Arial"/>
                <a:cs typeface="Arial"/>
              </a:rPr>
              <a:t>come soon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enough. </a:t>
            </a:r>
            <a:r>
              <a:rPr sz="1100" spc="10" dirty="0">
                <a:solidFill>
                  <a:srgbClr val="ABABAB"/>
                </a:solidFill>
                <a:latin typeface="Arial"/>
                <a:cs typeface="Arial"/>
              </a:rPr>
              <a:t>Below 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you'll find your </a:t>
            </a: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itinerary,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important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travel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information,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and trip receipt. </a:t>
            </a:r>
            <a:r>
              <a:rPr sz="1100" spc="10" dirty="0">
                <a:solidFill>
                  <a:srgbClr val="ABABAB"/>
                </a:solidFill>
                <a:latin typeface="Arial"/>
                <a:cs typeface="Arial"/>
              </a:rPr>
              <a:t>See  you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onboard</a:t>
            </a: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soon!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77900" y="3854047"/>
            <a:ext cx="2117725" cy="104140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100" b="1" spc="5" dirty="0">
                <a:solidFill>
                  <a:srgbClr val="636363"/>
                </a:solidFill>
                <a:latin typeface="Arial"/>
                <a:cs typeface="Arial"/>
              </a:rPr>
              <a:t>JUNE </a:t>
            </a:r>
            <a:r>
              <a:rPr sz="1100" b="1" spc="10" dirty="0">
                <a:solidFill>
                  <a:srgbClr val="636363"/>
                </a:solidFill>
                <a:latin typeface="Arial"/>
                <a:cs typeface="Arial"/>
              </a:rPr>
              <a:t>5 </a:t>
            </a:r>
            <a:r>
              <a:rPr sz="1100" b="1" spc="5" dirty="0">
                <a:solidFill>
                  <a:srgbClr val="636363"/>
                </a:solidFill>
                <a:latin typeface="Arial"/>
                <a:cs typeface="Arial"/>
              </a:rPr>
              <a:t>- JUNE</a:t>
            </a:r>
            <a:r>
              <a:rPr sz="1100" b="1" spc="-10" dirty="0">
                <a:solidFill>
                  <a:srgbClr val="636363"/>
                </a:solidFill>
                <a:latin typeface="Arial"/>
                <a:cs typeface="Arial"/>
              </a:rPr>
              <a:t> </a:t>
            </a:r>
            <a:r>
              <a:rPr sz="1100" b="1" spc="10" dirty="0">
                <a:solidFill>
                  <a:srgbClr val="636363"/>
                </a:solidFill>
                <a:latin typeface="Arial"/>
                <a:cs typeface="Arial"/>
              </a:rPr>
              <a:t>7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  <a:tabLst>
                <a:tab pos="1336675" algn="l"/>
              </a:tabLst>
            </a:pPr>
            <a:r>
              <a:rPr sz="3200" dirty="0">
                <a:solidFill>
                  <a:srgbClr val="111B40"/>
                </a:solidFill>
                <a:latin typeface="Arial"/>
                <a:cs typeface="Arial"/>
              </a:rPr>
              <a:t>STL	BWI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100" spc="5" dirty="0">
                <a:solidFill>
                  <a:srgbClr val="646464"/>
                </a:solidFill>
                <a:latin typeface="Arial"/>
                <a:cs typeface="Arial"/>
              </a:rPr>
              <a:t>St. Louis to</a:t>
            </a:r>
            <a:r>
              <a:rPr sz="1100" spc="-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646464"/>
                </a:solidFill>
                <a:latin typeface="Arial"/>
                <a:cs typeface="Arial"/>
              </a:rPr>
              <a:t>Baltimore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77900" y="6791959"/>
            <a:ext cx="2053589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Rapid Rewards® points are only</a:t>
            </a:r>
            <a:r>
              <a:rPr sz="800" spc="-6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estimations.</a:t>
            </a:r>
            <a:endParaRPr sz="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25500" y="7147559"/>
            <a:ext cx="2509520" cy="643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solidFill>
                  <a:srgbClr val="111B40"/>
                </a:solidFill>
                <a:latin typeface="Arial"/>
                <a:cs typeface="Arial"/>
              </a:rPr>
              <a:t>Your</a:t>
            </a:r>
            <a:r>
              <a:rPr sz="1900" b="1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111B40"/>
                </a:solidFill>
                <a:latin typeface="Arial"/>
                <a:cs typeface="Arial"/>
              </a:rPr>
              <a:t>itinerary</a:t>
            </a:r>
            <a:endParaRPr sz="190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1240"/>
              </a:spcBef>
              <a:tabLst>
                <a:tab pos="967105" algn="l"/>
              </a:tabLst>
            </a:pP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Flight</a:t>
            </a:r>
            <a:r>
              <a:rPr sz="1100" b="1" spc="1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1:	</a:t>
            </a: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Wednesday,</a:t>
            </a:r>
            <a:r>
              <a:rPr sz="1100" spc="-4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06/05/2019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77900" y="8793540"/>
            <a:ext cx="57912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Flight</a:t>
            </a:r>
            <a:r>
              <a:rPr sz="1100" b="1" spc="-4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ABABAB"/>
                </a:solidFill>
                <a:latin typeface="Arial"/>
                <a:cs typeface="Arial"/>
              </a:rPr>
              <a:t>2: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731000" y="708659"/>
            <a:ext cx="345440" cy="3454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5800" y="1262379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99707" y="978407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600"/>
                </a:lnTo>
              </a:path>
            </a:pathLst>
          </a:custGeom>
          <a:ln w="846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23481" y="1100327"/>
            <a:ext cx="150495" cy="101600"/>
          </a:xfrm>
          <a:custGeom>
            <a:avLst/>
            <a:gdLst/>
            <a:ahLst/>
            <a:cxnLst/>
            <a:rect l="l" t="t" r="r" b="b"/>
            <a:pathLst>
              <a:path w="150494" h="101600">
                <a:moveTo>
                  <a:pt x="0" y="101600"/>
                </a:moveTo>
                <a:lnTo>
                  <a:pt x="150469" y="101600"/>
                </a:lnTo>
                <a:lnTo>
                  <a:pt x="150469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42401" y="5188102"/>
            <a:ext cx="734695" cy="283845"/>
          </a:xfrm>
          <a:custGeom>
            <a:avLst/>
            <a:gdLst/>
            <a:ahLst/>
            <a:cxnLst/>
            <a:rect l="l" t="t" r="r" b="b"/>
            <a:pathLst>
              <a:path w="734694" h="283845">
                <a:moveTo>
                  <a:pt x="0" y="283260"/>
                </a:moveTo>
                <a:lnTo>
                  <a:pt x="734161" y="283260"/>
                </a:lnTo>
                <a:lnTo>
                  <a:pt x="734161" y="0"/>
                </a:lnTo>
                <a:lnTo>
                  <a:pt x="0" y="0"/>
                </a:lnTo>
                <a:lnTo>
                  <a:pt x="0" y="283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02879" y="5188102"/>
            <a:ext cx="40005" cy="283845"/>
          </a:xfrm>
          <a:custGeom>
            <a:avLst/>
            <a:gdLst/>
            <a:ahLst/>
            <a:cxnLst/>
            <a:rect l="l" t="t" r="r" b="b"/>
            <a:pathLst>
              <a:path w="40005" h="283845">
                <a:moveTo>
                  <a:pt x="39509" y="0"/>
                </a:moveTo>
                <a:lnTo>
                  <a:pt x="0" y="63766"/>
                </a:lnTo>
                <a:lnTo>
                  <a:pt x="0" y="253085"/>
                </a:lnTo>
                <a:lnTo>
                  <a:pt x="39509" y="283260"/>
                </a:lnTo>
                <a:lnTo>
                  <a:pt x="39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17610" y="5749823"/>
            <a:ext cx="610870" cy="162560"/>
          </a:xfrm>
          <a:custGeom>
            <a:avLst/>
            <a:gdLst/>
            <a:ahLst/>
            <a:cxnLst/>
            <a:rect l="l" t="t" r="r" b="b"/>
            <a:pathLst>
              <a:path w="610869" h="162560">
                <a:moveTo>
                  <a:pt x="0" y="162280"/>
                </a:moveTo>
                <a:lnTo>
                  <a:pt x="610285" y="162280"/>
                </a:lnTo>
                <a:lnTo>
                  <a:pt x="610285" y="0"/>
                </a:lnTo>
                <a:lnTo>
                  <a:pt x="0" y="0"/>
                </a:lnTo>
                <a:lnTo>
                  <a:pt x="0" y="162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417610" y="5942863"/>
            <a:ext cx="882015" cy="162560"/>
          </a:xfrm>
          <a:custGeom>
            <a:avLst/>
            <a:gdLst/>
            <a:ahLst/>
            <a:cxnLst/>
            <a:rect l="l" t="t" r="r" b="b"/>
            <a:pathLst>
              <a:path w="882014" h="162560">
                <a:moveTo>
                  <a:pt x="0" y="162280"/>
                </a:moveTo>
                <a:lnTo>
                  <a:pt x="881532" y="162280"/>
                </a:lnTo>
                <a:lnTo>
                  <a:pt x="881532" y="0"/>
                </a:lnTo>
                <a:lnTo>
                  <a:pt x="0" y="0"/>
                </a:lnTo>
                <a:lnTo>
                  <a:pt x="0" y="162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17610" y="6328943"/>
            <a:ext cx="305435" cy="162560"/>
          </a:xfrm>
          <a:custGeom>
            <a:avLst/>
            <a:gdLst/>
            <a:ahLst/>
            <a:cxnLst/>
            <a:rect l="l" t="t" r="r" b="b"/>
            <a:pathLst>
              <a:path w="305435" h="162560">
                <a:moveTo>
                  <a:pt x="0" y="162280"/>
                </a:moveTo>
                <a:lnTo>
                  <a:pt x="305142" y="162280"/>
                </a:lnTo>
                <a:lnTo>
                  <a:pt x="305142" y="0"/>
                </a:lnTo>
                <a:lnTo>
                  <a:pt x="0" y="0"/>
                </a:lnTo>
                <a:lnTo>
                  <a:pt x="0" y="162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3274059"/>
            <a:ext cx="2692400" cy="0"/>
          </a:xfrm>
          <a:custGeom>
            <a:avLst/>
            <a:gdLst/>
            <a:ahLst/>
            <a:cxnLst/>
            <a:rect l="l" t="t" r="r" b="b"/>
            <a:pathLst>
              <a:path w="2692400">
                <a:moveTo>
                  <a:pt x="0" y="0"/>
                </a:moveTo>
                <a:lnTo>
                  <a:pt x="2692400" y="0"/>
                </a:lnTo>
              </a:path>
            </a:pathLst>
          </a:custGeom>
          <a:ln w="10159">
            <a:solidFill>
              <a:srgbClr val="111B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0600" y="3274059"/>
            <a:ext cx="2692400" cy="0"/>
          </a:xfrm>
          <a:custGeom>
            <a:avLst/>
            <a:gdLst/>
            <a:ahLst/>
            <a:cxnLst/>
            <a:rect l="l" t="t" r="r" b="b"/>
            <a:pathLst>
              <a:path w="2692400">
                <a:moveTo>
                  <a:pt x="0" y="0"/>
                </a:moveTo>
                <a:lnTo>
                  <a:pt x="2692400" y="0"/>
                </a:lnTo>
              </a:path>
            </a:pathLst>
          </a:custGeom>
          <a:ln w="10159">
            <a:solidFill>
              <a:srgbClr val="111B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35400" y="1775461"/>
            <a:ext cx="101600" cy="1879600"/>
          </a:xfrm>
          <a:custGeom>
            <a:avLst/>
            <a:gdLst/>
            <a:ahLst/>
            <a:cxnLst/>
            <a:rect l="l" t="t" r="r" b="b"/>
            <a:pathLst>
              <a:path w="101600" h="1879600">
                <a:moveTo>
                  <a:pt x="101600" y="0"/>
                </a:moveTo>
                <a:lnTo>
                  <a:pt x="0" y="0"/>
                </a:lnTo>
                <a:lnTo>
                  <a:pt x="0" y="1879600"/>
                </a:lnTo>
                <a:lnTo>
                  <a:pt x="101600" y="1879600"/>
                </a:lnTo>
                <a:lnTo>
                  <a:pt x="101600" y="0"/>
                </a:lnTo>
                <a:close/>
              </a:path>
            </a:pathLst>
          </a:custGeom>
          <a:solidFill>
            <a:srgbClr val="E6E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77900" y="635000"/>
            <a:ext cx="531495" cy="358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300"/>
              </a:lnSpc>
              <a:spcBef>
                <a:spcPts val="120"/>
              </a:spcBef>
            </a:pP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FLIGHT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00"/>
              </a:lnSpc>
            </a:pP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#</a:t>
            </a:r>
            <a:r>
              <a:rPr sz="1100" b="1" spc="-25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2189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82139" y="618066"/>
            <a:ext cx="1210310" cy="52451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600" b="1" spc="-5" dirty="0">
                <a:solidFill>
                  <a:srgbClr val="13247C"/>
                </a:solidFill>
                <a:latin typeface="Arial"/>
                <a:cs typeface="Arial"/>
              </a:rPr>
              <a:t>BWI</a:t>
            </a:r>
            <a:r>
              <a:rPr sz="1600" b="1" spc="-70" dirty="0">
                <a:solidFill>
                  <a:srgbClr val="13247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3247C"/>
                </a:solidFill>
                <a:latin typeface="Arial"/>
                <a:cs typeface="Arial"/>
              </a:rPr>
              <a:t>12:45</a:t>
            </a:r>
            <a:r>
              <a:rPr sz="1100" dirty="0">
                <a:solidFill>
                  <a:srgbClr val="13247C"/>
                </a:solidFill>
                <a:latin typeface="Arial"/>
                <a:cs typeface="Arial"/>
              </a:rPr>
              <a:t>PM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Baltimore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72840" y="698500"/>
            <a:ext cx="274320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86859" y="618066"/>
            <a:ext cx="1195070" cy="52451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600" b="1" dirty="0">
                <a:solidFill>
                  <a:srgbClr val="13247C"/>
                </a:solidFill>
                <a:latin typeface="Arial"/>
                <a:cs typeface="Arial"/>
              </a:rPr>
              <a:t>STL</a:t>
            </a:r>
            <a:r>
              <a:rPr sz="1600" b="1" spc="-100" dirty="0">
                <a:solidFill>
                  <a:srgbClr val="13247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3247C"/>
                </a:solidFill>
                <a:latin typeface="Arial"/>
                <a:cs typeface="Arial"/>
              </a:rPr>
              <a:t>01:55</a:t>
            </a:r>
            <a:r>
              <a:rPr sz="1100" dirty="0">
                <a:solidFill>
                  <a:srgbClr val="13247C"/>
                </a:solidFill>
                <a:latin typeface="Arial"/>
                <a:cs typeface="Arial"/>
              </a:rPr>
              <a:t>PM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St.</a:t>
            </a:r>
            <a:r>
              <a:rPr sz="950" spc="-5" dirty="0">
                <a:solidFill>
                  <a:srgbClr val="646464"/>
                </a:solidFill>
                <a:latin typeface="Arial"/>
                <a:cs typeface="Arial"/>
              </a:rPr>
              <a:t> Louis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0600" y="5097779"/>
            <a:ext cx="35560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0600" y="5839459"/>
            <a:ext cx="3556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0600" y="6418579"/>
            <a:ext cx="355600" cy="355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95680" y="7805419"/>
            <a:ext cx="1635760" cy="335280"/>
          </a:xfrm>
          <a:prstGeom prst="rect">
            <a:avLst/>
          </a:prstGeom>
          <a:ln w="10160">
            <a:solidFill>
              <a:srgbClr val="CCCCCC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620"/>
              </a:spcBef>
            </a:pPr>
            <a:r>
              <a:rPr sz="1100" b="1" spc="10" dirty="0">
                <a:solidFill>
                  <a:srgbClr val="304CB2"/>
                </a:solidFill>
                <a:latin typeface="Arial"/>
                <a:cs typeface="Arial"/>
              </a:rPr>
              <a:t>See </a:t>
            </a:r>
            <a:r>
              <a:rPr sz="1100" b="1" spc="5" dirty="0">
                <a:solidFill>
                  <a:srgbClr val="304CB2"/>
                </a:solidFill>
                <a:latin typeface="Arial"/>
                <a:cs typeface="Arial"/>
              </a:rPr>
              <a:t>more travel</a:t>
            </a:r>
            <a:r>
              <a:rPr sz="1100" b="1" spc="-20" dirty="0">
                <a:solidFill>
                  <a:srgbClr val="304CB2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304CB2"/>
                </a:solidFill>
                <a:latin typeface="Arial"/>
                <a:cs typeface="Arial"/>
              </a:rPr>
              <a:t>tips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11020" y="8519159"/>
            <a:ext cx="4848860" cy="755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5" dirty="0">
                <a:solidFill>
                  <a:srgbClr val="ABABAB"/>
                </a:solidFill>
                <a:latin typeface="Arial"/>
                <a:cs typeface="Arial"/>
              </a:rPr>
              <a:t>Don't miss </a:t>
            </a:r>
            <a:r>
              <a:rPr sz="1900" b="1" spc="10" dirty="0">
                <a:solidFill>
                  <a:srgbClr val="ABABAB"/>
                </a:solidFill>
                <a:latin typeface="Arial"/>
                <a:cs typeface="Arial"/>
              </a:rPr>
              <a:t>out on </a:t>
            </a:r>
            <a:r>
              <a:rPr sz="1900" b="1" spc="5" dirty="0">
                <a:solidFill>
                  <a:srgbClr val="ABABAB"/>
                </a:solidFill>
                <a:latin typeface="Arial"/>
                <a:cs typeface="Arial"/>
              </a:rPr>
              <a:t>automatic</a:t>
            </a:r>
            <a:r>
              <a:rPr sz="1900" b="1" spc="-3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ABABAB"/>
                </a:solidFill>
                <a:latin typeface="Arial"/>
                <a:cs typeface="Arial"/>
              </a:rPr>
              <a:t>check-in</a:t>
            </a:r>
            <a:endParaRPr sz="1900">
              <a:latin typeface="Arial"/>
              <a:cs typeface="Arial"/>
            </a:endParaRPr>
          </a:p>
          <a:p>
            <a:pPr marL="12700" marR="5080">
              <a:lnSpc>
                <a:spcPts val="1280"/>
              </a:lnSpc>
              <a:spcBef>
                <a:spcPts val="915"/>
              </a:spcBef>
            </a:pP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EarlyBird Check-In® reserves your boarding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position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at 36 hours before your  flight,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earlier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than regular</a:t>
            </a:r>
            <a:r>
              <a:rPr sz="1100" spc="1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check-in.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5500" y="1356360"/>
            <a:ext cx="2451100" cy="643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10" dirty="0">
                <a:solidFill>
                  <a:srgbClr val="111B40"/>
                </a:solidFill>
                <a:latin typeface="Arial"/>
                <a:cs typeface="Arial"/>
              </a:rPr>
              <a:t>Payment</a:t>
            </a:r>
            <a:r>
              <a:rPr sz="1900" b="1" spc="-7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900" b="1" spc="10" dirty="0">
                <a:solidFill>
                  <a:srgbClr val="111B40"/>
                </a:solidFill>
                <a:latin typeface="Arial"/>
                <a:cs typeface="Arial"/>
              </a:rPr>
              <a:t>information</a:t>
            </a:r>
            <a:endParaRPr sz="190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1240"/>
              </a:spcBef>
            </a:pPr>
            <a:r>
              <a:rPr sz="1100" b="1" spc="-10" dirty="0">
                <a:solidFill>
                  <a:srgbClr val="ABABAB"/>
                </a:solidFill>
                <a:latin typeface="Arial"/>
                <a:cs typeface="Arial"/>
              </a:rPr>
              <a:t>Total</a:t>
            </a:r>
            <a:r>
              <a:rPr sz="1100" b="1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7900" y="2169098"/>
            <a:ext cx="30988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Air</a:t>
            </a:r>
            <a:r>
              <a:rPr sz="1100" b="1" spc="-7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-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7290" y="2335742"/>
            <a:ext cx="1550670" cy="88963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Base</a:t>
            </a:r>
            <a:r>
              <a:rPr sz="950" spc="-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Fare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U.S. Transportation</a:t>
            </a:r>
            <a:r>
              <a:rPr sz="950" spc="-1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spc="-35" dirty="0">
                <a:solidFill>
                  <a:srgbClr val="646464"/>
                </a:solidFill>
                <a:latin typeface="Arial"/>
                <a:cs typeface="Arial"/>
              </a:rPr>
              <a:t>Tax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U.S. </a:t>
            </a:r>
            <a:r>
              <a:rPr sz="950" spc="-20" dirty="0">
                <a:solidFill>
                  <a:srgbClr val="646464"/>
                </a:solidFill>
                <a:latin typeface="Arial"/>
                <a:cs typeface="Arial"/>
              </a:rPr>
              <a:t>9/11 </a:t>
            </a: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Security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 Fee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U.S. Flight 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Segment</a:t>
            </a:r>
            <a:r>
              <a:rPr sz="950" spc="-2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spc="-35" dirty="0">
                <a:solidFill>
                  <a:srgbClr val="646464"/>
                </a:solidFill>
                <a:latin typeface="Arial"/>
                <a:cs typeface="Arial"/>
              </a:rPr>
              <a:t>Tax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U.S. 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Passenger </a:t>
            </a: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Facility</a:t>
            </a:r>
            <a:r>
              <a:rPr sz="950" spc="-5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Chg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68885" y="2335742"/>
            <a:ext cx="93980" cy="88963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$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$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$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$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$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97552" y="2335742"/>
            <a:ext cx="398780" cy="88963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669.18</a:t>
            </a:r>
            <a:endParaRPr sz="950">
              <a:latin typeface="Arial"/>
              <a:cs typeface="Arial"/>
            </a:endParaRPr>
          </a:p>
          <a:p>
            <a:pPr marL="67310" algn="ctr">
              <a:lnSpc>
                <a:spcPct val="100000"/>
              </a:lnSpc>
              <a:spcBef>
                <a:spcPts val="22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50.18</a:t>
            </a:r>
            <a:endParaRPr sz="950">
              <a:latin typeface="Arial"/>
              <a:cs typeface="Arial"/>
            </a:endParaRPr>
          </a:p>
          <a:p>
            <a:pPr marL="76200" algn="ctr">
              <a:lnSpc>
                <a:spcPct val="100000"/>
              </a:lnSpc>
              <a:spcBef>
                <a:spcPts val="220"/>
              </a:spcBef>
            </a:pPr>
            <a:r>
              <a:rPr sz="950" spc="-70" dirty="0">
                <a:solidFill>
                  <a:srgbClr val="646464"/>
                </a:solidFill>
                <a:latin typeface="Arial"/>
                <a:cs typeface="Arial"/>
              </a:rPr>
              <a:t>1</a:t>
            </a: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1.2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0</a:t>
            </a:r>
            <a:endParaRPr sz="950">
              <a:latin typeface="Arial"/>
              <a:cs typeface="Arial"/>
            </a:endParaRPr>
          </a:p>
          <a:p>
            <a:pPr marL="133985" algn="ctr">
              <a:lnSpc>
                <a:spcPct val="100000"/>
              </a:lnSpc>
              <a:spcBef>
                <a:spcPts val="225"/>
              </a:spcBef>
            </a:pPr>
            <a:r>
              <a:rPr sz="950" spc="-5" dirty="0">
                <a:solidFill>
                  <a:srgbClr val="646464"/>
                </a:solidFill>
                <a:latin typeface="Arial"/>
                <a:cs typeface="Arial"/>
              </a:rPr>
              <a:t>8.40</a:t>
            </a:r>
            <a:endParaRPr sz="950">
              <a:latin typeface="Arial"/>
              <a:cs typeface="Arial"/>
            </a:endParaRPr>
          </a:p>
          <a:p>
            <a:pPr marL="133985" algn="ctr">
              <a:lnSpc>
                <a:spcPct val="100000"/>
              </a:lnSpc>
              <a:spcBef>
                <a:spcPts val="219"/>
              </a:spcBef>
            </a:pPr>
            <a:r>
              <a:rPr sz="950" spc="-5" dirty="0">
                <a:solidFill>
                  <a:srgbClr val="646464"/>
                </a:solidFill>
                <a:latin typeface="Arial"/>
                <a:cs typeface="Arial"/>
              </a:rPr>
              <a:t>9.00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77290" y="3307203"/>
            <a:ext cx="30797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b="1" spc="-70" dirty="0">
                <a:solidFill>
                  <a:srgbClr val="111B40"/>
                </a:solidFill>
                <a:latin typeface="Arial"/>
                <a:cs typeface="Arial"/>
              </a:rPr>
              <a:t>T</a:t>
            </a:r>
            <a:r>
              <a:rPr sz="950" b="1" dirty="0">
                <a:solidFill>
                  <a:srgbClr val="111B40"/>
                </a:solidFill>
                <a:latin typeface="Arial"/>
                <a:cs typeface="Arial"/>
              </a:rPr>
              <a:t>otal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68611" y="3307203"/>
            <a:ext cx="9334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b="1" spc="5" dirty="0">
                <a:solidFill>
                  <a:srgbClr val="111B40"/>
                </a:solidFill>
                <a:latin typeface="Arial"/>
                <a:cs typeface="Arial"/>
              </a:rPr>
              <a:t>$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96942" y="3307203"/>
            <a:ext cx="39878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b="1" dirty="0">
                <a:solidFill>
                  <a:srgbClr val="111B40"/>
                </a:solidFill>
                <a:latin typeface="Arial"/>
                <a:cs typeface="Arial"/>
              </a:rPr>
              <a:t>747.96</a:t>
            </a:r>
            <a:endParaRPr sz="9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76700" y="1803400"/>
            <a:ext cx="61849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10" dirty="0">
                <a:solidFill>
                  <a:srgbClr val="ABABAB"/>
                </a:solidFill>
                <a:latin typeface="Arial"/>
                <a:cs typeface="Arial"/>
              </a:rPr>
              <a:t>Payment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76658" y="2234265"/>
            <a:ext cx="1543050" cy="47244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Date: 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June </a:t>
            </a: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1,</a:t>
            </a:r>
            <a:r>
              <a:rPr sz="950" spc="-2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2019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950" b="1" spc="5" dirty="0">
                <a:solidFill>
                  <a:srgbClr val="111B40"/>
                </a:solidFill>
                <a:latin typeface="Arial"/>
                <a:cs typeface="Arial"/>
              </a:rPr>
              <a:t>Payment </a:t>
            </a:r>
            <a:r>
              <a:rPr sz="950" b="1" dirty="0">
                <a:solidFill>
                  <a:srgbClr val="111B40"/>
                </a:solidFill>
                <a:latin typeface="Arial"/>
                <a:cs typeface="Arial"/>
              </a:rPr>
              <a:t>Amount:</a:t>
            </a:r>
            <a:r>
              <a:rPr sz="950" b="1" spc="-7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950" b="1" dirty="0">
                <a:solidFill>
                  <a:srgbClr val="111B40"/>
                </a:solidFill>
                <a:latin typeface="Arial"/>
                <a:cs typeface="Arial"/>
              </a:rPr>
              <a:t>$747.96</a:t>
            </a:r>
            <a:endParaRPr sz="9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5500" y="3733800"/>
            <a:ext cx="6043930" cy="5842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880"/>
              </a:lnSpc>
              <a:spcBef>
                <a:spcPts val="195"/>
              </a:spcBef>
            </a:pP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Fare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Rules: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If you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decide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to make a change to your current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itinerary it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may result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in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a fare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increase.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In the case you're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left with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travel  funds from this confirmation </a:t>
            </a:r>
            <a:r>
              <a:rPr sz="800" spc="-10" dirty="0">
                <a:solidFill>
                  <a:srgbClr val="646464"/>
                </a:solidFill>
                <a:latin typeface="Arial"/>
                <a:cs typeface="Arial"/>
              </a:rPr>
              <a:t>number,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you're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in luck! </a:t>
            </a:r>
            <a:r>
              <a:rPr sz="800" spc="-10" dirty="0">
                <a:solidFill>
                  <a:srgbClr val="646464"/>
                </a:solidFill>
                <a:latin typeface="Arial"/>
                <a:cs typeface="Arial"/>
              </a:rPr>
              <a:t>We're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happy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to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let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you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use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them towards a future flight for the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individual named on 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 ticket,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as long as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new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travel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is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completed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by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expiration</a:t>
            </a:r>
            <a:r>
              <a:rPr sz="800" spc="-1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date.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800" spc="-25" dirty="0">
                <a:solidFill>
                  <a:srgbClr val="646464"/>
                </a:solidFill>
                <a:latin typeface="Arial"/>
                <a:cs typeface="Arial"/>
              </a:rPr>
              <a:t>Your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ticket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number:</a:t>
            </a:r>
            <a:r>
              <a:rPr sz="800" spc="1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5262482045010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5500" y="4475479"/>
            <a:ext cx="219392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10" dirty="0">
                <a:solidFill>
                  <a:srgbClr val="111B40"/>
                </a:solidFill>
                <a:latin typeface="Arial"/>
                <a:cs typeface="Arial"/>
              </a:rPr>
              <a:t>Prepare </a:t>
            </a:r>
            <a:r>
              <a:rPr sz="1900" b="1" spc="5" dirty="0">
                <a:solidFill>
                  <a:srgbClr val="111B40"/>
                </a:solidFill>
                <a:latin typeface="Arial"/>
                <a:cs typeface="Arial"/>
              </a:rPr>
              <a:t>for</a:t>
            </a:r>
            <a:r>
              <a:rPr sz="1900" b="1" spc="-5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111B40"/>
                </a:solidFill>
                <a:latin typeface="Arial"/>
                <a:cs typeface="Arial"/>
              </a:rPr>
              <a:t>takeoff</a:t>
            </a:r>
            <a:endParaRPr sz="1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70488" y="7627619"/>
            <a:ext cx="24765" cy="8890"/>
          </a:xfrm>
          <a:custGeom>
            <a:avLst/>
            <a:gdLst/>
            <a:ahLst/>
            <a:cxnLst/>
            <a:rect l="l" t="t" r="r" b="b"/>
            <a:pathLst>
              <a:path w="24764" h="8890">
                <a:moveTo>
                  <a:pt x="24142" y="0"/>
                </a:moveTo>
                <a:lnTo>
                  <a:pt x="0" y="0"/>
                </a:lnTo>
                <a:lnTo>
                  <a:pt x="0" y="8888"/>
                </a:lnTo>
                <a:lnTo>
                  <a:pt x="24142" y="8888"/>
                </a:lnTo>
                <a:lnTo>
                  <a:pt x="24142" y="0"/>
                </a:lnTo>
                <a:close/>
              </a:path>
            </a:pathLst>
          </a:custGeom>
          <a:solidFill>
            <a:srgbClr val="304C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77900" y="4981468"/>
            <a:ext cx="5795645" cy="267779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855"/>
              </a:spcBef>
            </a:pPr>
            <a:r>
              <a:rPr sz="1100" b="1" spc="5" dirty="0">
                <a:solidFill>
                  <a:srgbClr val="008522"/>
                </a:solidFill>
                <a:latin typeface="Arial"/>
                <a:cs typeface="Arial"/>
              </a:rPr>
              <a:t>24 </a:t>
            </a:r>
            <a:r>
              <a:rPr sz="1100" b="1" spc="10" dirty="0">
                <a:solidFill>
                  <a:srgbClr val="008522"/>
                </a:solidFill>
                <a:latin typeface="Arial"/>
                <a:cs typeface="Arial"/>
              </a:rPr>
              <a:t>hours </a:t>
            </a:r>
            <a:r>
              <a:rPr sz="1100" spc="5" dirty="0">
                <a:solidFill>
                  <a:srgbClr val="008522"/>
                </a:solidFill>
                <a:latin typeface="Arial"/>
                <a:cs typeface="Arial"/>
              </a:rPr>
              <a:t>before your</a:t>
            </a:r>
            <a:r>
              <a:rPr sz="1100" spc="-10" dirty="0">
                <a:solidFill>
                  <a:srgbClr val="00852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8522"/>
                </a:solidFill>
                <a:latin typeface="Arial"/>
                <a:cs typeface="Arial"/>
              </a:rPr>
              <a:t>departure:</a:t>
            </a:r>
            <a:endParaRPr sz="1100">
              <a:latin typeface="Arial"/>
              <a:cs typeface="Arial"/>
            </a:endParaRPr>
          </a:p>
          <a:p>
            <a:pPr marL="469900" marR="97790">
              <a:lnSpc>
                <a:spcPts val="1280"/>
              </a:lnSpc>
              <a:spcBef>
                <a:spcPts val="835"/>
              </a:spcBef>
            </a:pP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Check-in on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Southwest.com®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or using the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Southwest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Mobile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App.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Use your mobile  device and receive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a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mobile boarding</a:t>
            </a:r>
            <a:r>
              <a:rPr sz="1100" spc="-5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pass.</a:t>
            </a:r>
            <a:endParaRPr sz="1100">
              <a:latin typeface="Arial"/>
              <a:cs typeface="Arial"/>
            </a:endParaRPr>
          </a:p>
          <a:p>
            <a:pPr marL="469900" marR="3024505">
              <a:lnSpc>
                <a:spcPct val="157600"/>
              </a:lnSpc>
              <a:spcBef>
                <a:spcPts val="365"/>
              </a:spcBef>
            </a:pPr>
            <a:r>
              <a:rPr sz="1100" b="1" spc="5" dirty="0">
                <a:solidFill>
                  <a:srgbClr val="002690"/>
                </a:solidFill>
                <a:latin typeface="Arial"/>
                <a:cs typeface="Arial"/>
              </a:rPr>
              <a:t>30 minutes </a:t>
            </a:r>
            <a:r>
              <a:rPr sz="1100" spc="5" dirty="0">
                <a:solidFill>
                  <a:srgbClr val="002690"/>
                </a:solidFill>
                <a:latin typeface="Arial"/>
                <a:cs typeface="Arial"/>
              </a:rPr>
              <a:t>before your </a:t>
            </a:r>
            <a:r>
              <a:rPr sz="1100" dirty="0">
                <a:solidFill>
                  <a:srgbClr val="002690"/>
                </a:solidFill>
                <a:latin typeface="Arial"/>
                <a:cs typeface="Arial"/>
              </a:rPr>
              <a:t>departure: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Arrive at the gate prepared to</a:t>
            </a:r>
            <a:r>
              <a:rPr sz="1100" spc="-15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board.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100" b="1" spc="5" dirty="0">
                <a:solidFill>
                  <a:srgbClr val="D5152E"/>
                </a:solidFill>
                <a:latin typeface="Arial"/>
                <a:cs typeface="Arial"/>
              </a:rPr>
              <a:t>10 minutes </a:t>
            </a:r>
            <a:r>
              <a:rPr sz="1100" spc="5" dirty="0">
                <a:solidFill>
                  <a:srgbClr val="D5152E"/>
                </a:solidFill>
                <a:latin typeface="Arial"/>
                <a:cs typeface="Arial"/>
              </a:rPr>
              <a:t>before your</a:t>
            </a:r>
            <a:r>
              <a:rPr sz="1100" dirty="0">
                <a:solidFill>
                  <a:srgbClr val="D5152E"/>
                </a:solidFill>
                <a:latin typeface="Arial"/>
                <a:cs typeface="Arial"/>
              </a:rPr>
              <a:t> departure:</a:t>
            </a:r>
            <a:endParaRPr sz="1100">
              <a:latin typeface="Arial"/>
              <a:cs typeface="Arial"/>
            </a:endParaRPr>
          </a:p>
          <a:p>
            <a:pPr marL="469900" marR="5080">
              <a:lnSpc>
                <a:spcPts val="1280"/>
              </a:lnSpc>
              <a:spcBef>
                <a:spcPts val="835"/>
              </a:spcBef>
            </a:pP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This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is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the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last opportunity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to board your flight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if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you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are present in the gate area and  have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met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all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check-in requirements.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 marR="75565" algn="just">
              <a:lnSpc>
                <a:spcPts val="1280"/>
              </a:lnSpc>
            </a:pP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If you </a:t>
            </a: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do not plan </a:t>
            </a: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to travel </a:t>
            </a: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on </a:t>
            </a: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your flight: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Things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happen,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we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understand!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Please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let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us 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know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at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least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10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minutes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prior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to your flight's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scheduled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departure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if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you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won't be traveling.  If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you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don't notify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us,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you may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be subject to our </a:t>
            </a:r>
            <a:r>
              <a:rPr sz="1100" u="sng" spc="10" dirty="0">
                <a:solidFill>
                  <a:srgbClr val="304CB2"/>
                </a:solidFill>
                <a:uFill>
                  <a:solidFill>
                    <a:srgbClr val="304CB2"/>
                  </a:solidFill>
                </a:uFill>
                <a:latin typeface="Arial"/>
                <a:cs typeface="Arial"/>
              </a:rPr>
              <a:t>No Show</a:t>
            </a:r>
            <a:r>
              <a:rPr sz="1100" u="sng" dirty="0">
                <a:solidFill>
                  <a:srgbClr val="304CB2"/>
                </a:solidFill>
                <a:uFill>
                  <a:solidFill>
                    <a:srgbClr val="304CB2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5" dirty="0">
                <a:solidFill>
                  <a:srgbClr val="304CB2"/>
                </a:solidFill>
                <a:uFill>
                  <a:solidFill>
                    <a:srgbClr val="304CB2"/>
                  </a:solidFill>
                </a:uFill>
                <a:latin typeface="Arial"/>
                <a:cs typeface="Arial"/>
              </a:rPr>
              <a:t>Polic</a:t>
            </a:r>
            <a:r>
              <a:rPr sz="1100" spc="5" dirty="0">
                <a:solidFill>
                  <a:srgbClr val="304CB2"/>
                </a:solidFill>
                <a:latin typeface="Arial"/>
                <a:cs typeface="Arial"/>
              </a:rPr>
              <a:t>y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90600" y="8887459"/>
            <a:ext cx="528319" cy="355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01902" y="2191994"/>
            <a:ext cx="514350" cy="198755"/>
          </a:xfrm>
          <a:custGeom>
            <a:avLst/>
            <a:gdLst/>
            <a:ahLst/>
            <a:cxnLst/>
            <a:rect l="l" t="t" r="r" b="b"/>
            <a:pathLst>
              <a:path w="514350" h="198755">
                <a:moveTo>
                  <a:pt x="0" y="198285"/>
                </a:moveTo>
                <a:lnTo>
                  <a:pt x="513905" y="198285"/>
                </a:lnTo>
                <a:lnTo>
                  <a:pt x="513905" y="0"/>
                </a:lnTo>
                <a:lnTo>
                  <a:pt x="0" y="0"/>
                </a:lnTo>
                <a:lnTo>
                  <a:pt x="0" y="1982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76700" y="2192362"/>
            <a:ext cx="1130300" cy="170180"/>
          </a:xfrm>
          <a:custGeom>
            <a:avLst/>
            <a:gdLst/>
            <a:ahLst/>
            <a:cxnLst/>
            <a:rect l="l" t="t" r="r" b="b"/>
            <a:pathLst>
              <a:path w="1130300" h="170180">
                <a:moveTo>
                  <a:pt x="0" y="169951"/>
                </a:moveTo>
                <a:lnTo>
                  <a:pt x="1129766" y="169951"/>
                </a:lnTo>
                <a:lnTo>
                  <a:pt x="1129766" y="0"/>
                </a:lnTo>
                <a:lnTo>
                  <a:pt x="0" y="0"/>
                </a:lnTo>
                <a:lnTo>
                  <a:pt x="0" y="1699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1851658"/>
            <a:ext cx="6096000" cy="0"/>
          </a:xfrm>
          <a:custGeom>
            <a:avLst/>
            <a:gdLst/>
            <a:ahLst/>
            <a:cxnLst/>
            <a:rect l="l" t="t" r="r" b="b"/>
            <a:pathLst>
              <a:path w="6096000">
                <a:moveTo>
                  <a:pt x="0" y="0"/>
                </a:moveTo>
                <a:lnTo>
                  <a:pt x="6096000" y="0"/>
                </a:lnTo>
              </a:path>
            </a:pathLst>
          </a:custGeom>
          <a:ln w="1015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200" y="1851658"/>
            <a:ext cx="6096000" cy="0"/>
          </a:xfrm>
          <a:custGeom>
            <a:avLst/>
            <a:gdLst/>
            <a:ahLst/>
            <a:cxnLst/>
            <a:rect l="l" t="t" r="r" b="b"/>
            <a:pathLst>
              <a:path w="6096000">
                <a:moveTo>
                  <a:pt x="0" y="0"/>
                </a:moveTo>
                <a:lnTo>
                  <a:pt x="6096000" y="0"/>
                </a:lnTo>
              </a:path>
            </a:pathLst>
          </a:custGeom>
          <a:ln w="1015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0600" y="5041900"/>
            <a:ext cx="5791200" cy="0"/>
          </a:xfrm>
          <a:custGeom>
            <a:avLst/>
            <a:gdLst/>
            <a:ahLst/>
            <a:cxnLst/>
            <a:rect l="l" t="t" r="r" b="b"/>
            <a:pathLst>
              <a:path w="5791200">
                <a:moveTo>
                  <a:pt x="0" y="0"/>
                </a:moveTo>
                <a:lnTo>
                  <a:pt x="5791200" y="0"/>
                </a:lnTo>
              </a:path>
            </a:pathLst>
          </a:custGeom>
          <a:ln w="10160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0600" y="6657340"/>
            <a:ext cx="5791200" cy="0"/>
          </a:xfrm>
          <a:custGeom>
            <a:avLst/>
            <a:gdLst/>
            <a:ahLst/>
            <a:cxnLst/>
            <a:rect l="l" t="t" r="r" b="b"/>
            <a:pathLst>
              <a:path w="5791200">
                <a:moveTo>
                  <a:pt x="0" y="0"/>
                </a:moveTo>
                <a:lnTo>
                  <a:pt x="5791200" y="0"/>
                </a:lnTo>
              </a:path>
            </a:pathLst>
          </a:custGeom>
          <a:ln w="10160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8200" y="1958339"/>
            <a:ext cx="1727200" cy="264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9760" y="4259579"/>
            <a:ext cx="274319" cy="264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28996" y="5267959"/>
            <a:ext cx="166497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Confirmation date:</a:t>
            </a:r>
            <a:r>
              <a:rPr sz="950" spc="-7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06/07/2019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7900" y="5227319"/>
            <a:ext cx="949960" cy="480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Confirmation</a:t>
            </a:r>
            <a:r>
              <a:rPr sz="1100" spc="-25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#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1100" b="1" dirty="0">
                <a:solidFill>
                  <a:srgbClr val="646464"/>
                </a:solidFill>
                <a:latin typeface="Arial"/>
                <a:cs typeface="Arial"/>
              </a:rPr>
              <a:t>PASSENGER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7900" y="5678464"/>
            <a:ext cx="1313180" cy="828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65735">
              <a:lnSpc>
                <a:spcPct val="133300"/>
              </a:lnSpc>
              <a:spcBef>
                <a:spcPts val="95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RAPID REWARDS</a:t>
            </a:r>
            <a:r>
              <a:rPr sz="950" spc="-8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#  TICKET</a:t>
            </a:r>
            <a:r>
              <a:rPr sz="950" spc="-2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#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950" spc="-5" dirty="0">
                <a:solidFill>
                  <a:srgbClr val="646464"/>
                </a:solidFill>
                <a:latin typeface="Arial"/>
                <a:cs typeface="Arial"/>
              </a:rPr>
              <a:t>EXPIRATION</a:t>
            </a:r>
            <a:r>
              <a:rPr sz="1200" spc="-7" baseline="27777" dirty="0">
                <a:solidFill>
                  <a:srgbClr val="646464"/>
                </a:solidFill>
                <a:latin typeface="Arial"/>
                <a:cs typeface="Arial"/>
              </a:rPr>
              <a:t>1</a:t>
            </a:r>
            <a:endParaRPr sz="1200" baseline="27777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950" spc="-25" dirty="0">
                <a:solidFill>
                  <a:srgbClr val="646464"/>
                </a:solidFill>
                <a:latin typeface="Arial"/>
                <a:cs typeface="Arial"/>
              </a:rPr>
              <a:t>EST. 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POINTS</a:t>
            </a:r>
            <a:r>
              <a:rPr sz="950" spc="-3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EARNED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17610" y="5511800"/>
            <a:ext cx="84772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Sean</a:t>
            </a:r>
            <a:r>
              <a:rPr sz="1100" b="1" spc="-55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Smoot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17610" y="6111239"/>
            <a:ext cx="73088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5" dirty="0">
                <a:solidFill>
                  <a:srgbClr val="111B40"/>
                </a:solidFill>
                <a:latin typeface="Arial"/>
                <a:cs typeface="Arial"/>
              </a:rPr>
              <a:t>June </a:t>
            </a:r>
            <a:r>
              <a:rPr sz="950" dirty="0">
                <a:solidFill>
                  <a:srgbClr val="111B40"/>
                </a:solidFill>
                <a:latin typeface="Arial"/>
                <a:cs typeface="Arial"/>
              </a:rPr>
              <a:t>7,</a:t>
            </a:r>
            <a:r>
              <a:rPr sz="950" spc="-8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111B40"/>
                </a:solidFill>
                <a:latin typeface="Arial"/>
                <a:cs typeface="Arial"/>
              </a:rPr>
              <a:t>2020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69598" y="7594600"/>
            <a:ext cx="154051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Est.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Travel </a:t>
            </a: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Time: </a:t>
            </a: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2h</a:t>
            </a:r>
            <a:r>
              <a:rPr sz="1100" b="1" spc="-2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5m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87759" y="7594600"/>
            <a:ext cx="4660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5" dirty="0">
                <a:solidFill>
                  <a:srgbClr val="ABABAB"/>
                </a:solidFill>
                <a:latin typeface="Arial"/>
                <a:cs typeface="Arial"/>
              </a:rPr>
              <a:t>Anytime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00459" y="7743190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866" y="0"/>
                </a:lnTo>
              </a:path>
            </a:pathLst>
          </a:custGeom>
          <a:ln w="7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89220" y="7743190"/>
            <a:ext cx="252095" cy="0"/>
          </a:xfrm>
          <a:custGeom>
            <a:avLst/>
            <a:gdLst/>
            <a:ahLst/>
            <a:cxnLst/>
            <a:rect l="l" t="t" r="r" b="b"/>
            <a:pathLst>
              <a:path w="252095">
                <a:moveTo>
                  <a:pt x="0" y="0"/>
                </a:moveTo>
                <a:lnTo>
                  <a:pt x="251650" y="0"/>
                </a:lnTo>
              </a:path>
            </a:pathLst>
          </a:custGeom>
          <a:ln w="7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77900" y="8112759"/>
            <a:ext cx="531495" cy="358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300"/>
              </a:lnSpc>
              <a:spcBef>
                <a:spcPts val="120"/>
              </a:spcBef>
            </a:pP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FLIGHT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00"/>
              </a:lnSpc>
            </a:pP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#</a:t>
            </a:r>
            <a:r>
              <a:rPr sz="1100" b="1" spc="-25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2291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82119" y="7937705"/>
            <a:ext cx="1184275" cy="68262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00" b="1" spc="-5" dirty="0">
                <a:solidFill>
                  <a:srgbClr val="646464"/>
                </a:solidFill>
                <a:latin typeface="Arial"/>
                <a:cs typeface="Arial"/>
              </a:rPr>
              <a:t>DEPARTS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600" b="1" dirty="0">
                <a:solidFill>
                  <a:srgbClr val="13247C"/>
                </a:solidFill>
                <a:latin typeface="Arial"/>
                <a:cs typeface="Arial"/>
              </a:rPr>
              <a:t>STL</a:t>
            </a:r>
            <a:r>
              <a:rPr sz="1600" b="1" spc="-85" dirty="0">
                <a:solidFill>
                  <a:srgbClr val="13247C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13247C"/>
                </a:solidFill>
                <a:latin typeface="Arial"/>
                <a:cs typeface="Arial"/>
              </a:rPr>
              <a:t>11:05</a:t>
            </a:r>
            <a:r>
              <a:rPr sz="1100" spc="-15" dirty="0">
                <a:solidFill>
                  <a:srgbClr val="13247C"/>
                </a:solidFill>
                <a:latin typeface="Arial"/>
                <a:cs typeface="Arial"/>
              </a:rPr>
              <a:t>AM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St.</a:t>
            </a:r>
            <a:r>
              <a:rPr sz="950" spc="-5" dirty="0">
                <a:solidFill>
                  <a:srgbClr val="646464"/>
                </a:solidFill>
                <a:latin typeface="Arial"/>
                <a:cs typeface="Arial"/>
              </a:rPr>
              <a:t> Louis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72840" y="8166100"/>
            <a:ext cx="274320" cy="264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086859" y="7937601"/>
            <a:ext cx="1210310" cy="68262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b="1" spc="5" dirty="0">
                <a:solidFill>
                  <a:srgbClr val="646464"/>
                </a:solidFill>
                <a:latin typeface="Arial"/>
                <a:cs typeface="Arial"/>
              </a:rPr>
              <a:t>ARRIVES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9"/>
              </a:spcBef>
            </a:pPr>
            <a:r>
              <a:rPr sz="1600" b="1" spc="-5" dirty="0">
                <a:solidFill>
                  <a:srgbClr val="13247C"/>
                </a:solidFill>
                <a:latin typeface="Arial"/>
                <a:cs typeface="Arial"/>
              </a:rPr>
              <a:t>BWI</a:t>
            </a:r>
            <a:r>
              <a:rPr sz="1600" b="1" spc="-70" dirty="0">
                <a:solidFill>
                  <a:srgbClr val="13247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3247C"/>
                </a:solidFill>
                <a:latin typeface="Arial"/>
                <a:cs typeface="Arial"/>
              </a:rPr>
              <a:t>02:10</a:t>
            </a:r>
            <a:r>
              <a:rPr sz="1100" dirty="0">
                <a:solidFill>
                  <a:srgbClr val="13247C"/>
                </a:solidFill>
                <a:latin typeface="Arial"/>
                <a:cs typeface="Arial"/>
              </a:rPr>
              <a:t>PM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Baltimore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16404" y="8793480"/>
            <a:ext cx="155448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Wednesday,</a:t>
            </a:r>
            <a:r>
              <a:rPr sz="1100" spc="-5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06/26/2019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48635" y="8793480"/>
            <a:ext cx="161988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Est.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Travel </a:t>
            </a: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Time: </a:t>
            </a: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2h</a:t>
            </a:r>
            <a:r>
              <a:rPr sz="1100" b="1" spc="-2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10m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46052" y="8793479"/>
            <a:ext cx="4660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5" dirty="0">
                <a:solidFill>
                  <a:srgbClr val="ABABAB"/>
                </a:solidFill>
                <a:latin typeface="Arial"/>
                <a:cs typeface="Arial"/>
              </a:rPr>
              <a:t>Anytime</a:t>
            </a:r>
            <a:endParaRPr sz="9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58752" y="8942069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866" y="0"/>
                </a:lnTo>
              </a:path>
            </a:pathLst>
          </a:custGeom>
          <a:ln w="7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7512" y="8942069"/>
            <a:ext cx="252095" cy="0"/>
          </a:xfrm>
          <a:custGeom>
            <a:avLst/>
            <a:gdLst/>
            <a:ahLst/>
            <a:cxnLst/>
            <a:rect l="l" t="t" r="r" b="b"/>
            <a:pathLst>
              <a:path w="252095">
                <a:moveTo>
                  <a:pt x="0" y="0"/>
                </a:moveTo>
                <a:lnTo>
                  <a:pt x="251650" y="0"/>
                </a:lnTo>
              </a:path>
            </a:pathLst>
          </a:custGeom>
          <a:ln w="7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82119" y="9159300"/>
            <a:ext cx="69469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-5" dirty="0">
                <a:solidFill>
                  <a:srgbClr val="646464"/>
                </a:solidFill>
                <a:latin typeface="Arial"/>
                <a:cs typeface="Arial"/>
              </a:rPr>
              <a:t>DEPARTS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72840" y="9364980"/>
            <a:ext cx="162560" cy="76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086859" y="9159240"/>
            <a:ext cx="65786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5" dirty="0">
                <a:solidFill>
                  <a:srgbClr val="646464"/>
                </a:solidFill>
                <a:latin typeface="Arial"/>
                <a:cs typeface="Arial"/>
              </a:rPr>
              <a:t>ARRIVES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3232" y="685800"/>
            <a:ext cx="6274435" cy="149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From: </a:t>
            </a:r>
            <a:r>
              <a:rPr sz="800" b="1" dirty="0">
                <a:latin typeface="Arial"/>
                <a:cs typeface="Arial"/>
              </a:rPr>
              <a:t>Southwest </a:t>
            </a:r>
            <a:r>
              <a:rPr sz="800" b="1" spc="-5" dirty="0">
                <a:latin typeface="Arial"/>
                <a:cs typeface="Arial"/>
              </a:rPr>
              <a:t>Airlines</a:t>
            </a:r>
            <a:r>
              <a:rPr sz="800" b="1" spc="140" dirty="0"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2C2C2C"/>
                </a:solidFill>
                <a:latin typeface="Arial"/>
                <a:cs typeface="Arial"/>
                <a:hlinkClick r:id="rId5"/>
              </a:rPr>
              <a:t>southwestairlines@ifly.southwest.com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dirty="0">
                <a:solidFill>
                  <a:srgbClr val="2C2C2C"/>
                </a:solidFill>
                <a:latin typeface="Arial"/>
                <a:cs typeface="Arial"/>
              </a:rPr>
              <a:t>Subject: </a:t>
            </a:r>
            <a:r>
              <a:rPr sz="800" dirty="0">
                <a:latin typeface="Arial"/>
                <a:cs typeface="Arial"/>
              </a:rPr>
              <a:t>Sean Smoot's </a:t>
            </a:r>
            <a:r>
              <a:rPr sz="800" spc="-5" dirty="0">
                <a:latin typeface="Arial"/>
                <a:cs typeface="Arial"/>
              </a:rPr>
              <a:t>06/24 </a:t>
            </a:r>
            <a:r>
              <a:rPr sz="800" dirty="0">
                <a:latin typeface="Arial"/>
                <a:cs typeface="Arial"/>
              </a:rPr>
              <a:t>Baltimore trip (OHOPVQ): </a:t>
            </a:r>
            <a:r>
              <a:rPr sz="800" spc="-25" dirty="0">
                <a:latin typeface="Arial"/>
                <a:cs typeface="Arial"/>
              </a:rPr>
              <a:t>Your </a:t>
            </a:r>
            <a:r>
              <a:rPr sz="800" dirty="0">
                <a:latin typeface="Arial"/>
                <a:cs typeface="Arial"/>
              </a:rPr>
              <a:t>reservation </a:t>
            </a:r>
            <a:r>
              <a:rPr sz="800" spc="-5" dirty="0">
                <a:latin typeface="Arial"/>
                <a:cs typeface="Arial"/>
              </a:rPr>
              <a:t>is</a:t>
            </a:r>
            <a:r>
              <a:rPr sz="800" spc="4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confirmed.</a:t>
            </a:r>
            <a:endParaRPr sz="8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sz="800" b="1" spc="-5" dirty="0">
                <a:solidFill>
                  <a:srgbClr val="2C2C2C"/>
                </a:solidFill>
                <a:latin typeface="Arial"/>
                <a:cs typeface="Arial"/>
              </a:rPr>
              <a:t>Date: </a:t>
            </a:r>
            <a:r>
              <a:rPr sz="800" dirty="0">
                <a:latin typeface="Arial"/>
                <a:cs typeface="Arial"/>
              </a:rPr>
              <a:t>June </a:t>
            </a:r>
            <a:r>
              <a:rPr sz="800" spc="-5" dirty="0">
                <a:latin typeface="Arial"/>
                <a:cs typeface="Arial"/>
              </a:rPr>
              <a:t>7, 2019 at 10:44</a:t>
            </a:r>
            <a:r>
              <a:rPr sz="800" spc="3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PM</a:t>
            </a:r>
            <a:endParaRPr sz="800">
              <a:latin typeface="Arial"/>
              <a:cs typeface="Arial"/>
            </a:endParaRPr>
          </a:p>
          <a:p>
            <a:pPr marL="262890">
              <a:lnSpc>
                <a:spcPct val="100000"/>
              </a:lnSpc>
            </a:pPr>
            <a:r>
              <a:rPr sz="800" b="1" spc="-20" dirty="0">
                <a:solidFill>
                  <a:srgbClr val="2C2C2C"/>
                </a:solidFill>
                <a:latin typeface="Arial"/>
                <a:cs typeface="Arial"/>
              </a:rPr>
              <a:t>To: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 marL="164465" marR="3451225">
              <a:lnSpc>
                <a:spcPct val="133300"/>
              </a:lnSpc>
            </a:pPr>
            <a:r>
              <a:rPr sz="800" spc="-5" dirty="0">
                <a:solidFill>
                  <a:srgbClr val="636363"/>
                </a:solidFill>
                <a:latin typeface="Arial"/>
                <a:cs typeface="Arial"/>
              </a:rPr>
              <a:t>Here's </a:t>
            </a:r>
            <a:r>
              <a:rPr sz="800" dirty="0">
                <a:solidFill>
                  <a:srgbClr val="636363"/>
                </a:solidFill>
                <a:latin typeface="Arial"/>
                <a:cs typeface="Arial"/>
              </a:rPr>
              <a:t>your </a:t>
            </a:r>
            <a:r>
              <a:rPr sz="800" spc="-5" dirty="0">
                <a:solidFill>
                  <a:srgbClr val="636363"/>
                </a:solidFill>
                <a:latin typeface="Arial"/>
                <a:cs typeface="Arial"/>
              </a:rPr>
              <a:t>itinerary and other important </a:t>
            </a:r>
            <a:r>
              <a:rPr sz="800" dirty="0">
                <a:solidFill>
                  <a:srgbClr val="636363"/>
                </a:solidFill>
                <a:latin typeface="Arial"/>
                <a:cs typeface="Arial"/>
              </a:rPr>
              <a:t>travel </a:t>
            </a:r>
            <a:r>
              <a:rPr sz="800" spc="-5" dirty="0">
                <a:solidFill>
                  <a:srgbClr val="636363"/>
                </a:solidFill>
                <a:latin typeface="Arial"/>
                <a:cs typeface="Arial"/>
              </a:rPr>
              <a:t>information.  </a:t>
            </a:r>
            <a:r>
              <a:rPr sz="800" spc="-10" dirty="0">
                <a:solidFill>
                  <a:srgbClr val="304CB2"/>
                </a:solidFill>
                <a:latin typeface="Arial"/>
                <a:cs typeface="Arial"/>
              </a:rPr>
              <a:t>View </a:t>
            </a:r>
            <a:r>
              <a:rPr sz="800" spc="-5" dirty="0">
                <a:solidFill>
                  <a:srgbClr val="304CB2"/>
                </a:solidFill>
                <a:latin typeface="Arial"/>
                <a:cs typeface="Arial"/>
              </a:rPr>
              <a:t>our </a:t>
            </a:r>
            <a:r>
              <a:rPr sz="800" dirty="0">
                <a:solidFill>
                  <a:srgbClr val="304CB2"/>
                </a:solidFill>
                <a:latin typeface="Arial"/>
                <a:cs typeface="Arial"/>
              </a:rPr>
              <a:t>mobile site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| </a:t>
            </a:r>
            <a:r>
              <a:rPr sz="800" spc="-10" dirty="0">
                <a:solidFill>
                  <a:srgbClr val="304CB2"/>
                </a:solidFill>
                <a:latin typeface="Arial"/>
                <a:cs typeface="Arial"/>
              </a:rPr>
              <a:t>View </a:t>
            </a:r>
            <a:r>
              <a:rPr sz="800" spc="-5" dirty="0">
                <a:solidFill>
                  <a:srgbClr val="304CB2"/>
                </a:solidFill>
                <a:latin typeface="Arial"/>
                <a:cs typeface="Arial"/>
              </a:rPr>
              <a:t>in</a:t>
            </a:r>
            <a:r>
              <a:rPr sz="800" spc="-20" dirty="0">
                <a:solidFill>
                  <a:srgbClr val="304CB2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304CB2"/>
                </a:solidFill>
                <a:latin typeface="Arial"/>
                <a:cs typeface="Arial"/>
              </a:rPr>
              <a:t>browser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/>
              <a:cs typeface="Times New Roman"/>
            </a:endParaRPr>
          </a:p>
          <a:p>
            <a:pPr marL="3405504">
              <a:lnSpc>
                <a:spcPct val="100000"/>
              </a:lnSpc>
            </a:pPr>
            <a:r>
              <a:rPr sz="1100" b="1" spc="10" dirty="0">
                <a:solidFill>
                  <a:srgbClr val="304CB2"/>
                </a:solidFill>
                <a:latin typeface="Arial"/>
                <a:cs typeface="Arial"/>
              </a:rPr>
              <a:t>Manage </a:t>
            </a:r>
            <a:r>
              <a:rPr sz="1100" b="1" spc="5" dirty="0">
                <a:solidFill>
                  <a:srgbClr val="304CB2"/>
                </a:solidFill>
                <a:latin typeface="Arial"/>
                <a:cs typeface="Arial"/>
              </a:rPr>
              <a:t>Flight </a:t>
            </a:r>
            <a:r>
              <a:rPr sz="1100" spc="5" dirty="0">
                <a:solidFill>
                  <a:srgbClr val="646464"/>
                </a:solidFill>
                <a:latin typeface="Arial"/>
                <a:cs typeface="Arial"/>
              </a:rPr>
              <a:t>| </a:t>
            </a:r>
            <a:r>
              <a:rPr sz="1100" b="1" spc="5" dirty="0">
                <a:solidFill>
                  <a:srgbClr val="304CB2"/>
                </a:solidFill>
                <a:latin typeface="Arial"/>
                <a:cs typeface="Arial"/>
              </a:rPr>
              <a:t>Flight </a:t>
            </a:r>
            <a:r>
              <a:rPr sz="1100" b="1" spc="10" dirty="0">
                <a:solidFill>
                  <a:srgbClr val="304CB2"/>
                </a:solidFill>
                <a:latin typeface="Arial"/>
                <a:cs typeface="Arial"/>
              </a:rPr>
              <a:t>Status </a:t>
            </a:r>
            <a:r>
              <a:rPr sz="1100" spc="5" dirty="0">
                <a:solidFill>
                  <a:srgbClr val="646464"/>
                </a:solidFill>
                <a:latin typeface="Arial"/>
                <a:cs typeface="Arial"/>
              </a:rPr>
              <a:t>| </a:t>
            </a:r>
            <a:r>
              <a:rPr sz="1100" b="1" spc="10" dirty="0">
                <a:solidFill>
                  <a:srgbClr val="304CB2"/>
                </a:solidFill>
                <a:latin typeface="Arial"/>
                <a:cs typeface="Arial"/>
              </a:rPr>
              <a:t>My</a:t>
            </a:r>
            <a:r>
              <a:rPr sz="1100" b="1" spc="-40" dirty="0">
                <a:solidFill>
                  <a:srgbClr val="304CB2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304CB2"/>
                </a:solidFill>
                <a:latin typeface="Arial"/>
                <a:cs typeface="Arial"/>
              </a:rPr>
              <a:t>Account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90600" y="2527300"/>
            <a:ext cx="965200" cy="96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095500" y="2494280"/>
            <a:ext cx="4695825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ABABAB"/>
                </a:solidFill>
                <a:latin typeface="Arial"/>
                <a:cs typeface="Arial"/>
              </a:rPr>
              <a:t>Hi</a:t>
            </a:r>
            <a:r>
              <a:rPr sz="1600" b="1" spc="-1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ABABAB"/>
                </a:solidFill>
                <a:latin typeface="Arial"/>
                <a:cs typeface="Arial"/>
              </a:rPr>
              <a:t>Sean,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280"/>
              </a:lnSpc>
              <a:spcBef>
                <a:spcPts val="894"/>
              </a:spcBef>
            </a:pP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We're looking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forward to flying together! It can't </a:t>
            </a:r>
            <a:r>
              <a:rPr sz="1100" spc="10" dirty="0">
                <a:solidFill>
                  <a:srgbClr val="ABABAB"/>
                </a:solidFill>
                <a:latin typeface="Arial"/>
                <a:cs typeface="Arial"/>
              </a:rPr>
              <a:t>come soon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enough. </a:t>
            </a:r>
            <a:r>
              <a:rPr sz="1100" spc="10" dirty="0">
                <a:solidFill>
                  <a:srgbClr val="ABABAB"/>
                </a:solidFill>
                <a:latin typeface="Arial"/>
                <a:cs typeface="Arial"/>
              </a:rPr>
              <a:t>Below 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you'll find your </a:t>
            </a: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itinerary,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important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travel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information,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and trip receipt. </a:t>
            </a:r>
            <a:r>
              <a:rPr sz="1100" spc="10" dirty="0">
                <a:solidFill>
                  <a:srgbClr val="ABABAB"/>
                </a:solidFill>
                <a:latin typeface="Arial"/>
                <a:cs typeface="Arial"/>
              </a:rPr>
              <a:t>See  you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onboard</a:t>
            </a: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soon!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77900" y="3854047"/>
            <a:ext cx="2117725" cy="104140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100" b="1" spc="5" dirty="0">
                <a:solidFill>
                  <a:srgbClr val="636363"/>
                </a:solidFill>
                <a:latin typeface="Arial"/>
                <a:cs typeface="Arial"/>
              </a:rPr>
              <a:t>JUNE 24 - JUNE</a:t>
            </a:r>
            <a:r>
              <a:rPr sz="1100" b="1" spc="-5" dirty="0">
                <a:solidFill>
                  <a:srgbClr val="636363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636363"/>
                </a:solidFill>
                <a:latin typeface="Arial"/>
                <a:cs typeface="Arial"/>
              </a:rPr>
              <a:t>26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  <a:tabLst>
                <a:tab pos="1336675" algn="l"/>
              </a:tabLst>
            </a:pPr>
            <a:r>
              <a:rPr sz="3200" dirty="0">
                <a:solidFill>
                  <a:srgbClr val="111B40"/>
                </a:solidFill>
                <a:latin typeface="Arial"/>
                <a:cs typeface="Arial"/>
              </a:rPr>
              <a:t>STL	BWI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100" spc="5" dirty="0">
                <a:solidFill>
                  <a:srgbClr val="646464"/>
                </a:solidFill>
                <a:latin typeface="Arial"/>
                <a:cs typeface="Arial"/>
              </a:rPr>
              <a:t>St. Louis to</a:t>
            </a:r>
            <a:r>
              <a:rPr sz="1100" spc="-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646464"/>
                </a:solidFill>
                <a:latin typeface="Arial"/>
                <a:cs typeface="Arial"/>
              </a:rPr>
              <a:t>Baltimore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77900" y="6791959"/>
            <a:ext cx="2053589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Rapid Rewards® points are only</a:t>
            </a:r>
            <a:r>
              <a:rPr sz="800" spc="-6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estimations.</a:t>
            </a:r>
            <a:endParaRPr sz="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25500" y="7147559"/>
            <a:ext cx="2266315" cy="643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-25" dirty="0">
                <a:solidFill>
                  <a:srgbClr val="111B40"/>
                </a:solidFill>
                <a:latin typeface="Arial"/>
                <a:cs typeface="Arial"/>
              </a:rPr>
              <a:t>Your</a:t>
            </a:r>
            <a:r>
              <a:rPr sz="1900" b="1" spc="-5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111B40"/>
                </a:solidFill>
                <a:latin typeface="Arial"/>
                <a:cs typeface="Arial"/>
              </a:rPr>
              <a:t>itinerary</a:t>
            </a:r>
            <a:endParaRPr sz="190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1240"/>
              </a:spcBef>
              <a:tabLst>
                <a:tab pos="966469" algn="l"/>
              </a:tabLst>
            </a:pP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Flight</a:t>
            </a:r>
            <a:r>
              <a:rPr sz="1100" b="1" spc="1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1:	</a:t>
            </a:r>
            <a:r>
              <a:rPr sz="1100" spc="-5" dirty="0">
                <a:solidFill>
                  <a:srgbClr val="ABABAB"/>
                </a:solidFill>
                <a:latin typeface="Arial"/>
                <a:cs typeface="Arial"/>
              </a:rPr>
              <a:t>Monday,</a:t>
            </a:r>
            <a:r>
              <a:rPr sz="1100" spc="-4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06/24/2019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77900" y="8793540"/>
            <a:ext cx="57912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Flight</a:t>
            </a:r>
            <a:r>
              <a:rPr sz="1100" b="1" spc="-4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ABABAB"/>
                </a:solidFill>
                <a:latin typeface="Arial"/>
                <a:cs typeface="Arial"/>
              </a:rPr>
              <a:t>2: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731000" y="708659"/>
            <a:ext cx="345440" cy="3454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5800" y="1262379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75543" y="1100327"/>
            <a:ext cx="837565" cy="101600"/>
          </a:xfrm>
          <a:custGeom>
            <a:avLst/>
            <a:gdLst/>
            <a:ahLst/>
            <a:cxnLst/>
            <a:rect l="l" t="t" r="r" b="b"/>
            <a:pathLst>
              <a:path w="837564" h="101600">
                <a:moveTo>
                  <a:pt x="0" y="101600"/>
                </a:moveTo>
                <a:lnTo>
                  <a:pt x="837399" y="101600"/>
                </a:lnTo>
                <a:lnTo>
                  <a:pt x="837399" y="0"/>
                </a:lnTo>
                <a:lnTo>
                  <a:pt x="0" y="0"/>
                </a:lnTo>
                <a:lnTo>
                  <a:pt x="0" y="10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2401" y="5188102"/>
            <a:ext cx="892175" cy="283845"/>
          </a:xfrm>
          <a:custGeom>
            <a:avLst/>
            <a:gdLst/>
            <a:ahLst/>
            <a:cxnLst/>
            <a:rect l="l" t="t" r="r" b="b"/>
            <a:pathLst>
              <a:path w="892175" h="283845">
                <a:moveTo>
                  <a:pt x="0" y="283260"/>
                </a:moveTo>
                <a:lnTo>
                  <a:pt x="892009" y="283260"/>
                </a:lnTo>
                <a:lnTo>
                  <a:pt x="892009" y="0"/>
                </a:lnTo>
                <a:lnTo>
                  <a:pt x="0" y="0"/>
                </a:lnTo>
                <a:lnTo>
                  <a:pt x="0" y="283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17610" y="5749823"/>
            <a:ext cx="610870" cy="162560"/>
          </a:xfrm>
          <a:custGeom>
            <a:avLst/>
            <a:gdLst/>
            <a:ahLst/>
            <a:cxnLst/>
            <a:rect l="l" t="t" r="r" b="b"/>
            <a:pathLst>
              <a:path w="610869" h="162560">
                <a:moveTo>
                  <a:pt x="0" y="162280"/>
                </a:moveTo>
                <a:lnTo>
                  <a:pt x="610285" y="162280"/>
                </a:lnTo>
                <a:lnTo>
                  <a:pt x="610285" y="0"/>
                </a:lnTo>
                <a:lnTo>
                  <a:pt x="0" y="0"/>
                </a:lnTo>
                <a:lnTo>
                  <a:pt x="0" y="162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17610" y="5942863"/>
            <a:ext cx="882015" cy="162560"/>
          </a:xfrm>
          <a:custGeom>
            <a:avLst/>
            <a:gdLst/>
            <a:ahLst/>
            <a:cxnLst/>
            <a:rect l="l" t="t" r="r" b="b"/>
            <a:pathLst>
              <a:path w="882014" h="162560">
                <a:moveTo>
                  <a:pt x="0" y="162280"/>
                </a:moveTo>
                <a:lnTo>
                  <a:pt x="881532" y="162280"/>
                </a:lnTo>
                <a:lnTo>
                  <a:pt x="881532" y="0"/>
                </a:lnTo>
                <a:lnTo>
                  <a:pt x="0" y="0"/>
                </a:lnTo>
                <a:lnTo>
                  <a:pt x="0" y="162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17610" y="6328943"/>
            <a:ext cx="305435" cy="162560"/>
          </a:xfrm>
          <a:custGeom>
            <a:avLst/>
            <a:gdLst/>
            <a:ahLst/>
            <a:cxnLst/>
            <a:rect l="l" t="t" r="r" b="b"/>
            <a:pathLst>
              <a:path w="305435" h="162560">
                <a:moveTo>
                  <a:pt x="0" y="162280"/>
                </a:moveTo>
                <a:lnTo>
                  <a:pt x="305142" y="162280"/>
                </a:lnTo>
                <a:lnTo>
                  <a:pt x="305142" y="0"/>
                </a:lnTo>
                <a:lnTo>
                  <a:pt x="0" y="0"/>
                </a:lnTo>
                <a:lnTo>
                  <a:pt x="0" y="162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3274059"/>
            <a:ext cx="2692400" cy="0"/>
          </a:xfrm>
          <a:custGeom>
            <a:avLst/>
            <a:gdLst/>
            <a:ahLst/>
            <a:cxnLst/>
            <a:rect l="l" t="t" r="r" b="b"/>
            <a:pathLst>
              <a:path w="2692400">
                <a:moveTo>
                  <a:pt x="0" y="0"/>
                </a:moveTo>
                <a:lnTo>
                  <a:pt x="2692400" y="0"/>
                </a:lnTo>
              </a:path>
            </a:pathLst>
          </a:custGeom>
          <a:ln w="10159">
            <a:solidFill>
              <a:srgbClr val="111B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0600" y="3274059"/>
            <a:ext cx="2692400" cy="0"/>
          </a:xfrm>
          <a:custGeom>
            <a:avLst/>
            <a:gdLst/>
            <a:ahLst/>
            <a:cxnLst/>
            <a:rect l="l" t="t" r="r" b="b"/>
            <a:pathLst>
              <a:path w="2692400">
                <a:moveTo>
                  <a:pt x="0" y="0"/>
                </a:moveTo>
                <a:lnTo>
                  <a:pt x="2692400" y="0"/>
                </a:lnTo>
              </a:path>
            </a:pathLst>
          </a:custGeom>
          <a:ln w="10159">
            <a:solidFill>
              <a:srgbClr val="111B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35400" y="1775461"/>
            <a:ext cx="101600" cy="1879600"/>
          </a:xfrm>
          <a:custGeom>
            <a:avLst/>
            <a:gdLst/>
            <a:ahLst/>
            <a:cxnLst/>
            <a:rect l="l" t="t" r="r" b="b"/>
            <a:pathLst>
              <a:path w="101600" h="1879600">
                <a:moveTo>
                  <a:pt x="101600" y="0"/>
                </a:moveTo>
                <a:lnTo>
                  <a:pt x="0" y="0"/>
                </a:lnTo>
                <a:lnTo>
                  <a:pt x="0" y="1879600"/>
                </a:lnTo>
                <a:lnTo>
                  <a:pt x="101600" y="1879600"/>
                </a:lnTo>
                <a:lnTo>
                  <a:pt x="101600" y="0"/>
                </a:lnTo>
                <a:close/>
              </a:path>
            </a:pathLst>
          </a:custGeom>
          <a:solidFill>
            <a:srgbClr val="E6E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77900" y="635000"/>
            <a:ext cx="531495" cy="358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300"/>
              </a:lnSpc>
              <a:spcBef>
                <a:spcPts val="120"/>
              </a:spcBef>
            </a:pP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FLIGHT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00"/>
              </a:lnSpc>
            </a:pP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#</a:t>
            </a:r>
            <a:r>
              <a:rPr sz="1100" b="1" spc="-25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5888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82139" y="618066"/>
            <a:ext cx="1210310" cy="52451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600" b="1" spc="-5" dirty="0">
                <a:solidFill>
                  <a:srgbClr val="13247C"/>
                </a:solidFill>
                <a:latin typeface="Arial"/>
                <a:cs typeface="Arial"/>
              </a:rPr>
              <a:t>BWI</a:t>
            </a:r>
            <a:r>
              <a:rPr sz="1600" b="1" spc="-70" dirty="0">
                <a:solidFill>
                  <a:srgbClr val="13247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3247C"/>
                </a:solidFill>
                <a:latin typeface="Arial"/>
                <a:cs typeface="Arial"/>
              </a:rPr>
              <a:t>05:00</a:t>
            </a:r>
            <a:r>
              <a:rPr sz="1100" dirty="0">
                <a:solidFill>
                  <a:srgbClr val="13247C"/>
                </a:solidFill>
                <a:latin typeface="Arial"/>
                <a:cs typeface="Arial"/>
              </a:rPr>
              <a:t>PM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Baltimore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72840" y="698500"/>
            <a:ext cx="274320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86859" y="618066"/>
            <a:ext cx="1195070" cy="52451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600" b="1" dirty="0">
                <a:solidFill>
                  <a:srgbClr val="13247C"/>
                </a:solidFill>
                <a:latin typeface="Arial"/>
                <a:cs typeface="Arial"/>
              </a:rPr>
              <a:t>STL</a:t>
            </a:r>
            <a:r>
              <a:rPr sz="1600" b="1" spc="-100" dirty="0">
                <a:solidFill>
                  <a:srgbClr val="13247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3247C"/>
                </a:solidFill>
                <a:latin typeface="Arial"/>
                <a:cs typeface="Arial"/>
              </a:rPr>
              <a:t>06:10</a:t>
            </a:r>
            <a:r>
              <a:rPr sz="1100" dirty="0">
                <a:solidFill>
                  <a:srgbClr val="13247C"/>
                </a:solidFill>
                <a:latin typeface="Arial"/>
                <a:cs typeface="Arial"/>
              </a:rPr>
              <a:t>PM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St.</a:t>
            </a:r>
            <a:r>
              <a:rPr sz="950" spc="-5" dirty="0">
                <a:solidFill>
                  <a:srgbClr val="646464"/>
                </a:solidFill>
                <a:latin typeface="Arial"/>
                <a:cs typeface="Arial"/>
              </a:rPr>
              <a:t> Louis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0600" y="5097779"/>
            <a:ext cx="35560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0600" y="5839459"/>
            <a:ext cx="3556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0600" y="6418579"/>
            <a:ext cx="355600" cy="355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95680" y="7805419"/>
            <a:ext cx="1635760" cy="335280"/>
          </a:xfrm>
          <a:prstGeom prst="rect">
            <a:avLst/>
          </a:prstGeom>
          <a:ln w="10160">
            <a:solidFill>
              <a:srgbClr val="CCCCCC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620"/>
              </a:spcBef>
            </a:pPr>
            <a:r>
              <a:rPr sz="1100" b="1" spc="10" dirty="0">
                <a:solidFill>
                  <a:srgbClr val="304CB2"/>
                </a:solidFill>
                <a:latin typeface="Arial"/>
                <a:cs typeface="Arial"/>
              </a:rPr>
              <a:t>See </a:t>
            </a:r>
            <a:r>
              <a:rPr sz="1100" b="1" spc="5" dirty="0">
                <a:solidFill>
                  <a:srgbClr val="304CB2"/>
                </a:solidFill>
                <a:latin typeface="Arial"/>
                <a:cs typeface="Arial"/>
              </a:rPr>
              <a:t>more travel</a:t>
            </a:r>
            <a:r>
              <a:rPr sz="1100" b="1" spc="-20" dirty="0">
                <a:solidFill>
                  <a:srgbClr val="304CB2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304CB2"/>
                </a:solidFill>
                <a:latin typeface="Arial"/>
                <a:cs typeface="Arial"/>
              </a:rPr>
              <a:t>tips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11020" y="8519159"/>
            <a:ext cx="4848860" cy="755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5" dirty="0">
                <a:solidFill>
                  <a:srgbClr val="ABABAB"/>
                </a:solidFill>
                <a:latin typeface="Arial"/>
                <a:cs typeface="Arial"/>
              </a:rPr>
              <a:t>Don't miss </a:t>
            </a:r>
            <a:r>
              <a:rPr sz="1900" b="1" spc="10" dirty="0">
                <a:solidFill>
                  <a:srgbClr val="ABABAB"/>
                </a:solidFill>
                <a:latin typeface="Arial"/>
                <a:cs typeface="Arial"/>
              </a:rPr>
              <a:t>out on </a:t>
            </a:r>
            <a:r>
              <a:rPr sz="1900" b="1" spc="5" dirty="0">
                <a:solidFill>
                  <a:srgbClr val="ABABAB"/>
                </a:solidFill>
                <a:latin typeface="Arial"/>
                <a:cs typeface="Arial"/>
              </a:rPr>
              <a:t>automatic</a:t>
            </a:r>
            <a:r>
              <a:rPr sz="1900" b="1" spc="-3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ABABAB"/>
                </a:solidFill>
                <a:latin typeface="Arial"/>
                <a:cs typeface="Arial"/>
              </a:rPr>
              <a:t>check-in</a:t>
            </a:r>
            <a:endParaRPr sz="1900">
              <a:latin typeface="Arial"/>
              <a:cs typeface="Arial"/>
            </a:endParaRPr>
          </a:p>
          <a:p>
            <a:pPr marL="12700" marR="5080">
              <a:lnSpc>
                <a:spcPts val="1280"/>
              </a:lnSpc>
              <a:spcBef>
                <a:spcPts val="915"/>
              </a:spcBef>
            </a:pP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EarlyBird Check-In® reserves your boarding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position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at 36 hours before your  flight, </a:t>
            </a:r>
            <a:r>
              <a:rPr sz="1100" dirty="0">
                <a:solidFill>
                  <a:srgbClr val="ABABAB"/>
                </a:solidFill>
                <a:latin typeface="Arial"/>
                <a:cs typeface="Arial"/>
              </a:rPr>
              <a:t>earlier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than regular</a:t>
            </a:r>
            <a:r>
              <a:rPr sz="1100" spc="1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ABABAB"/>
                </a:solidFill>
                <a:latin typeface="Arial"/>
                <a:cs typeface="Arial"/>
              </a:rPr>
              <a:t>check-in.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5500" y="1356360"/>
            <a:ext cx="2451100" cy="643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10" dirty="0">
                <a:solidFill>
                  <a:srgbClr val="111B40"/>
                </a:solidFill>
                <a:latin typeface="Arial"/>
                <a:cs typeface="Arial"/>
              </a:rPr>
              <a:t>Payment</a:t>
            </a:r>
            <a:r>
              <a:rPr sz="1900" b="1" spc="-7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900" b="1" spc="10" dirty="0">
                <a:solidFill>
                  <a:srgbClr val="111B40"/>
                </a:solidFill>
                <a:latin typeface="Arial"/>
                <a:cs typeface="Arial"/>
              </a:rPr>
              <a:t>information</a:t>
            </a:r>
            <a:endParaRPr sz="190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1240"/>
              </a:spcBef>
            </a:pPr>
            <a:r>
              <a:rPr sz="1100" b="1" spc="-10" dirty="0">
                <a:solidFill>
                  <a:srgbClr val="ABABAB"/>
                </a:solidFill>
                <a:latin typeface="Arial"/>
                <a:cs typeface="Arial"/>
              </a:rPr>
              <a:t>Total</a:t>
            </a:r>
            <a:r>
              <a:rPr sz="1100" b="1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ABABAB"/>
                </a:solidFill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7900" y="2169098"/>
            <a:ext cx="30988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Air</a:t>
            </a:r>
            <a:r>
              <a:rPr sz="1100" b="1" spc="-7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-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7290" y="2335742"/>
            <a:ext cx="1550670" cy="88963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Base</a:t>
            </a:r>
            <a:r>
              <a:rPr sz="950" spc="-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Fare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U.S. Transportation</a:t>
            </a:r>
            <a:r>
              <a:rPr sz="950" spc="-1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spc="-35" dirty="0">
                <a:solidFill>
                  <a:srgbClr val="646464"/>
                </a:solidFill>
                <a:latin typeface="Arial"/>
                <a:cs typeface="Arial"/>
              </a:rPr>
              <a:t>Tax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U.S. </a:t>
            </a:r>
            <a:r>
              <a:rPr sz="950" spc="-20" dirty="0">
                <a:solidFill>
                  <a:srgbClr val="646464"/>
                </a:solidFill>
                <a:latin typeface="Arial"/>
                <a:cs typeface="Arial"/>
              </a:rPr>
              <a:t>9/11 </a:t>
            </a: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Security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 Fee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U.S. Flight 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Segment</a:t>
            </a:r>
            <a:r>
              <a:rPr sz="950" spc="-2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spc="-35" dirty="0">
                <a:solidFill>
                  <a:srgbClr val="646464"/>
                </a:solidFill>
                <a:latin typeface="Arial"/>
                <a:cs typeface="Arial"/>
              </a:rPr>
              <a:t>Tax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U.S. 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Passenger </a:t>
            </a: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Facility</a:t>
            </a:r>
            <a:r>
              <a:rPr sz="950" spc="-5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Chg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68885" y="2335742"/>
            <a:ext cx="93980" cy="88963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$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$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$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$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$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97552" y="2335742"/>
            <a:ext cx="398780" cy="88963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669.18</a:t>
            </a:r>
            <a:endParaRPr sz="950">
              <a:latin typeface="Arial"/>
              <a:cs typeface="Arial"/>
            </a:endParaRPr>
          </a:p>
          <a:p>
            <a:pPr marL="67310" algn="ctr">
              <a:lnSpc>
                <a:spcPct val="100000"/>
              </a:lnSpc>
              <a:spcBef>
                <a:spcPts val="220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50.18</a:t>
            </a:r>
            <a:endParaRPr sz="950">
              <a:latin typeface="Arial"/>
              <a:cs typeface="Arial"/>
            </a:endParaRPr>
          </a:p>
          <a:p>
            <a:pPr marL="76200" algn="ctr">
              <a:lnSpc>
                <a:spcPct val="100000"/>
              </a:lnSpc>
              <a:spcBef>
                <a:spcPts val="220"/>
              </a:spcBef>
            </a:pPr>
            <a:r>
              <a:rPr sz="950" spc="-70" dirty="0">
                <a:solidFill>
                  <a:srgbClr val="646464"/>
                </a:solidFill>
                <a:latin typeface="Arial"/>
                <a:cs typeface="Arial"/>
              </a:rPr>
              <a:t>1</a:t>
            </a: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1.2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0</a:t>
            </a:r>
            <a:endParaRPr sz="950">
              <a:latin typeface="Arial"/>
              <a:cs typeface="Arial"/>
            </a:endParaRPr>
          </a:p>
          <a:p>
            <a:pPr marL="133985" algn="ctr">
              <a:lnSpc>
                <a:spcPct val="100000"/>
              </a:lnSpc>
              <a:spcBef>
                <a:spcPts val="225"/>
              </a:spcBef>
            </a:pPr>
            <a:r>
              <a:rPr sz="950" spc="-5" dirty="0">
                <a:solidFill>
                  <a:srgbClr val="646464"/>
                </a:solidFill>
                <a:latin typeface="Arial"/>
                <a:cs typeface="Arial"/>
              </a:rPr>
              <a:t>8.40</a:t>
            </a:r>
            <a:endParaRPr sz="950">
              <a:latin typeface="Arial"/>
              <a:cs typeface="Arial"/>
            </a:endParaRPr>
          </a:p>
          <a:p>
            <a:pPr marL="133985" algn="ctr">
              <a:lnSpc>
                <a:spcPct val="100000"/>
              </a:lnSpc>
              <a:spcBef>
                <a:spcPts val="219"/>
              </a:spcBef>
            </a:pPr>
            <a:r>
              <a:rPr sz="950" spc="-5" dirty="0">
                <a:solidFill>
                  <a:srgbClr val="646464"/>
                </a:solidFill>
                <a:latin typeface="Arial"/>
                <a:cs typeface="Arial"/>
              </a:rPr>
              <a:t>9.00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77290" y="3307203"/>
            <a:ext cx="30797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b="1" spc="-70" dirty="0">
                <a:solidFill>
                  <a:srgbClr val="111B40"/>
                </a:solidFill>
                <a:latin typeface="Arial"/>
                <a:cs typeface="Arial"/>
              </a:rPr>
              <a:t>T</a:t>
            </a:r>
            <a:r>
              <a:rPr sz="950" b="1" dirty="0">
                <a:solidFill>
                  <a:srgbClr val="111B40"/>
                </a:solidFill>
                <a:latin typeface="Arial"/>
                <a:cs typeface="Arial"/>
              </a:rPr>
              <a:t>otal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68611" y="3307203"/>
            <a:ext cx="9334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b="1" spc="5" dirty="0">
                <a:solidFill>
                  <a:srgbClr val="111B40"/>
                </a:solidFill>
                <a:latin typeface="Arial"/>
                <a:cs typeface="Arial"/>
              </a:rPr>
              <a:t>$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96942" y="3307203"/>
            <a:ext cx="39878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b="1" dirty="0">
                <a:solidFill>
                  <a:srgbClr val="111B40"/>
                </a:solidFill>
                <a:latin typeface="Arial"/>
                <a:cs typeface="Arial"/>
              </a:rPr>
              <a:t>747.96</a:t>
            </a:r>
            <a:endParaRPr sz="9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76700" y="1803400"/>
            <a:ext cx="61849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10" dirty="0">
                <a:solidFill>
                  <a:srgbClr val="ABABAB"/>
                </a:solidFill>
                <a:latin typeface="Arial"/>
                <a:cs typeface="Arial"/>
              </a:rPr>
              <a:t>Payment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76658" y="2234265"/>
            <a:ext cx="1543050" cy="47244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Date: </a:t>
            </a:r>
            <a:r>
              <a:rPr sz="950" spc="5" dirty="0">
                <a:solidFill>
                  <a:srgbClr val="646464"/>
                </a:solidFill>
                <a:latin typeface="Arial"/>
                <a:cs typeface="Arial"/>
              </a:rPr>
              <a:t>June </a:t>
            </a: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7,</a:t>
            </a:r>
            <a:r>
              <a:rPr sz="950" spc="-20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46464"/>
                </a:solidFill>
                <a:latin typeface="Arial"/>
                <a:cs typeface="Arial"/>
              </a:rPr>
              <a:t>2019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950" b="1" spc="5" dirty="0">
                <a:solidFill>
                  <a:srgbClr val="111B40"/>
                </a:solidFill>
                <a:latin typeface="Arial"/>
                <a:cs typeface="Arial"/>
              </a:rPr>
              <a:t>Payment </a:t>
            </a:r>
            <a:r>
              <a:rPr sz="950" b="1" dirty="0">
                <a:solidFill>
                  <a:srgbClr val="111B40"/>
                </a:solidFill>
                <a:latin typeface="Arial"/>
                <a:cs typeface="Arial"/>
              </a:rPr>
              <a:t>Amount:</a:t>
            </a:r>
            <a:r>
              <a:rPr sz="950" b="1" spc="-7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950" b="1" dirty="0">
                <a:solidFill>
                  <a:srgbClr val="111B40"/>
                </a:solidFill>
                <a:latin typeface="Arial"/>
                <a:cs typeface="Arial"/>
              </a:rPr>
              <a:t>$747.96</a:t>
            </a:r>
            <a:endParaRPr sz="9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5500" y="3733800"/>
            <a:ext cx="6043930" cy="5842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880"/>
              </a:lnSpc>
              <a:spcBef>
                <a:spcPts val="195"/>
              </a:spcBef>
            </a:pP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Fare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Rules: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If you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decide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to make a change to your current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itinerary it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may result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in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a fare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increase.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In the case you're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left with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travel  funds from this confirmation </a:t>
            </a:r>
            <a:r>
              <a:rPr sz="800" spc="-10" dirty="0">
                <a:solidFill>
                  <a:srgbClr val="646464"/>
                </a:solidFill>
                <a:latin typeface="Arial"/>
                <a:cs typeface="Arial"/>
              </a:rPr>
              <a:t>number,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you're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in luck! </a:t>
            </a:r>
            <a:r>
              <a:rPr sz="800" spc="-10" dirty="0">
                <a:solidFill>
                  <a:srgbClr val="646464"/>
                </a:solidFill>
                <a:latin typeface="Arial"/>
                <a:cs typeface="Arial"/>
              </a:rPr>
              <a:t>We're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happy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to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let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you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use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them towards a future flight for the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individual named on 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 ticket,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as long as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new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travel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is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completed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by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the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expiration</a:t>
            </a:r>
            <a:r>
              <a:rPr sz="800" spc="-1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date.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800" spc="-25" dirty="0">
                <a:solidFill>
                  <a:srgbClr val="646464"/>
                </a:solidFill>
                <a:latin typeface="Arial"/>
                <a:cs typeface="Arial"/>
              </a:rPr>
              <a:t>Your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ticket </a:t>
            </a:r>
            <a:r>
              <a:rPr sz="800" spc="-5" dirty="0">
                <a:solidFill>
                  <a:srgbClr val="646464"/>
                </a:solidFill>
                <a:latin typeface="Arial"/>
                <a:cs typeface="Arial"/>
              </a:rPr>
              <a:t>number:</a:t>
            </a:r>
            <a:r>
              <a:rPr sz="800" spc="15" dirty="0">
                <a:solidFill>
                  <a:srgbClr val="646464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646464"/>
                </a:solidFill>
                <a:latin typeface="Arial"/>
                <a:cs typeface="Arial"/>
              </a:rPr>
              <a:t>5262485276584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5500" y="4475479"/>
            <a:ext cx="219392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10" dirty="0">
                <a:solidFill>
                  <a:srgbClr val="111B40"/>
                </a:solidFill>
                <a:latin typeface="Arial"/>
                <a:cs typeface="Arial"/>
              </a:rPr>
              <a:t>Prepare </a:t>
            </a:r>
            <a:r>
              <a:rPr sz="1900" b="1" spc="5" dirty="0">
                <a:solidFill>
                  <a:srgbClr val="111B40"/>
                </a:solidFill>
                <a:latin typeface="Arial"/>
                <a:cs typeface="Arial"/>
              </a:rPr>
              <a:t>for</a:t>
            </a:r>
            <a:r>
              <a:rPr sz="1900" b="1" spc="-5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111B40"/>
                </a:solidFill>
                <a:latin typeface="Arial"/>
                <a:cs typeface="Arial"/>
              </a:rPr>
              <a:t>takeoff</a:t>
            </a:r>
            <a:endParaRPr sz="1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70488" y="7627619"/>
            <a:ext cx="24765" cy="8890"/>
          </a:xfrm>
          <a:custGeom>
            <a:avLst/>
            <a:gdLst/>
            <a:ahLst/>
            <a:cxnLst/>
            <a:rect l="l" t="t" r="r" b="b"/>
            <a:pathLst>
              <a:path w="24764" h="8890">
                <a:moveTo>
                  <a:pt x="24142" y="0"/>
                </a:moveTo>
                <a:lnTo>
                  <a:pt x="0" y="0"/>
                </a:lnTo>
                <a:lnTo>
                  <a:pt x="0" y="8888"/>
                </a:lnTo>
                <a:lnTo>
                  <a:pt x="24142" y="8888"/>
                </a:lnTo>
                <a:lnTo>
                  <a:pt x="24142" y="0"/>
                </a:lnTo>
                <a:close/>
              </a:path>
            </a:pathLst>
          </a:custGeom>
          <a:solidFill>
            <a:srgbClr val="304C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77900" y="4981468"/>
            <a:ext cx="5795645" cy="267779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855"/>
              </a:spcBef>
            </a:pPr>
            <a:r>
              <a:rPr sz="1100" b="1" spc="5" dirty="0">
                <a:solidFill>
                  <a:srgbClr val="008522"/>
                </a:solidFill>
                <a:latin typeface="Arial"/>
                <a:cs typeface="Arial"/>
              </a:rPr>
              <a:t>24 </a:t>
            </a:r>
            <a:r>
              <a:rPr sz="1100" b="1" spc="10" dirty="0">
                <a:solidFill>
                  <a:srgbClr val="008522"/>
                </a:solidFill>
                <a:latin typeface="Arial"/>
                <a:cs typeface="Arial"/>
              </a:rPr>
              <a:t>hours </a:t>
            </a:r>
            <a:r>
              <a:rPr sz="1100" spc="5" dirty="0">
                <a:solidFill>
                  <a:srgbClr val="008522"/>
                </a:solidFill>
                <a:latin typeface="Arial"/>
                <a:cs typeface="Arial"/>
              </a:rPr>
              <a:t>before your</a:t>
            </a:r>
            <a:r>
              <a:rPr sz="1100" spc="-10" dirty="0">
                <a:solidFill>
                  <a:srgbClr val="00852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8522"/>
                </a:solidFill>
                <a:latin typeface="Arial"/>
                <a:cs typeface="Arial"/>
              </a:rPr>
              <a:t>departure:</a:t>
            </a:r>
            <a:endParaRPr sz="1100">
              <a:latin typeface="Arial"/>
              <a:cs typeface="Arial"/>
            </a:endParaRPr>
          </a:p>
          <a:p>
            <a:pPr marL="469900" marR="97790">
              <a:lnSpc>
                <a:spcPts val="1280"/>
              </a:lnSpc>
              <a:spcBef>
                <a:spcPts val="835"/>
              </a:spcBef>
            </a:pP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Check-in on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Southwest.com®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or using the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Southwest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Mobile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App.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Use your mobile  device and receive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a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mobile boarding</a:t>
            </a:r>
            <a:r>
              <a:rPr sz="1100" spc="-5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pass.</a:t>
            </a:r>
            <a:endParaRPr sz="1100">
              <a:latin typeface="Arial"/>
              <a:cs typeface="Arial"/>
            </a:endParaRPr>
          </a:p>
          <a:p>
            <a:pPr marL="469900" marR="3024505">
              <a:lnSpc>
                <a:spcPct val="157600"/>
              </a:lnSpc>
              <a:spcBef>
                <a:spcPts val="365"/>
              </a:spcBef>
            </a:pPr>
            <a:r>
              <a:rPr sz="1100" b="1" spc="5" dirty="0">
                <a:solidFill>
                  <a:srgbClr val="002690"/>
                </a:solidFill>
                <a:latin typeface="Arial"/>
                <a:cs typeface="Arial"/>
              </a:rPr>
              <a:t>30 minutes </a:t>
            </a:r>
            <a:r>
              <a:rPr sz="1100" spc="5" dirty="0">
                <a:solidFill>
                  <a:srgbClr val="002690"/>
                </a:solidFill>
                <a:latin typeface="Arial"/>
                <a:cs typeface="Arial"/>
              </a:rPr>
              <a:t>before your </a:t>
            </a:r>
            <a:r>
              <a:rPr sz="1100" dirty="0">
                <a:solidFill>
                  <a:srgbClr val="002690"/>
                </a:solidFill>
                <a:latin typeface="Arial"/>
                <a:cs typeface="Arial"/>
              </a:rPr>
              <a:t>departure: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Arrive at the gate prepared to</a:t>
            </a:r>
            <a:r>
              <a:rPr sz="1100" spc="-15" dirty="0">
                <a:solidFill>
                  <a:srgbClr val="111B4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board.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100" b="1" spc="5" dirty="0">
                <a:solidFill>
                  <a:srgbClr val="D5152E"/>
                </a:solidFill>
                <a:latin typeface="Arial"/>
                <a:cs typeface="Arial"/>
              </a:rPr>
              <a:t>10 minutes </a:t>
            </a:r>
            <a:r>
              <a:rPr sz="1100" spc="5" dirty="0">
                <a:solidFill>
                  <a:srgbClr val="D5152E"/>
                </a:solidFill>
                <a:latin typeface="Arial"/>
                <a:cs typeface="Arial"/>
              </a:rPr>
              <a:t>before your</a:t>
            </a:r>
            <a:r>
              <a:rPr sz="1100" dirty="0">
                <a:solidFill>
                  <a:srgbClr val="D5152E"/>
                </a:solidFill>
                <a:latin typeface="Arial"/>
                <a:cs typeface="Arial"/>
              </a:rPr>
              <a:t> departure:</a:t>
            </a:r>
            <a:endParaRPr sz="1100">
              <a:latin typeface="Arial"/>
              <a:cs typeface="Arial"/>
            </a:endParaRPr>
          </a:p>
          <a:p>
            <a:pPr marL="469900" marR="5080">
              <a:lnSpc>
                <a:spcPts val="1280"/>
              </a:lnSpc>
              <a:spcBef>
                <a:spcPts val="835"/>
              </a:spcBef>
            </a:pP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This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is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the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last opportunity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to board your flight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if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you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are present in the gate area and  have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met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all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check-in requirements.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 marR="75565" algn="just">
              <a:lnSpc>
                <a:spcPts val="1280"/>
              </a:lnSpc>
            </a:pP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If you </a:t>
            </a: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do not plan </a:t>
            </a: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to travel </a:t>
            </a:r>
            <a:r>
              <a:rPr sz="1100" b="1" spc="10" dirty="0">
                <a:solidFill>
                  <a:srgbClr val="111B40"/>
                </a:solidFill>
                <a:latin typeface="Arial"/>
                <a:cs typeface="Arial"/>
              </a:rPr>
              <a:t>on </a:t>
            </a:r>
            <a:r>
              <a:rPr sz="1100" b="1" spc="5" dirty="0">
                <a:solidFill>
                  <a:srgbClr val="111B40"/>
                </a:solidFill>
                <a:latin typeface="Arial"/>
                <a:cs typeface="Arial"/>
              </a:rPr>
              <a:t>your flight: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Things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happen,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we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understand!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Please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let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us 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know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at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least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10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minutes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prior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to your flight's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scheduled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departure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if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you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won't be traveling.  If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you </a:t>
            </a:r>
            <a:r>
              <a:rPr sz="1100" dirty="0">
                <a:solidFill>
                  <a:srgbClr val="111B40"/>
                </a:solidFill>
                <a:latin typeface="Arial"/>
                <a:cs typeface="Arial"/>
              </a:rPr>
              <a:t>don't notify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us, </a:t>
            </a:r>
            <a:r>
              <a:rPr sz="1100" spc="10" dirty="0">
                <a:solidFill>
                  <a:srgbClr val="111B40"/>
                </a:solidFill>
                <a:latin typeface="Arial"/>
                <a:cs typeface="Arial"/>
              </a:rPr>
              <a:t>you may 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be subject to our </a:t>
            </a:r>
            <a:r>
              <a:rPr sz="1100" u="sng" spc="10" dirty="0">
                <a:solidFill>
                  <a:srgbClr val="304CB2"/>
                </a:solidFill>
                <a:uFill>
                  <a:solidFill>
                    <a:srgbClr val="304CB2"/>
                  </a:solidFill>
                </a:uFill>
                <a:latin typeface="Arial"/>
                <a:cs typeface="Arial"/>
              </a:rPr>
              <a:t>No Show</a:t>
            </a:r>
            <a:r>
              <a:rPr sz="1100" u="sng" dirty="0">
                <a:solidFill>
                  <a:srgbClr val="304CB2"/>
                </a:solidFill>
                <a:uFill>
                  <a:solidFill>
                    <a:srgbClr val="304CB2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5" dirty="0">
                <a:solidFill>
                  <a:srgbClr val="304CB2"/>
                </a:solidFill>
                <a:uFill>
                  <a:solidFill>
                    <a:srgbClr val="304CB2"/>
                  </a:solidFill>
                </a:uFill>
                <a:latin typeface="Arial"/>
                <a:cs typeface="Arial"/>
              </a:rPr>
              <a:t>Polic</a:t>
            </a:r>
            <a:r>
              <a:rPr sz="1100" spc="5" dirty="0">
                <a:solidFill>
                  <a:srgbClr val="304CB2"/>
                </a:solidFill>
                <a:latin typeface="Arial"/>
                <a:cs typeface="Arial"/>
              </a:rPr>
              <a:t>y</a:t>
            </a:r>
            <a:r>
              <a:rPr sz="1100" spc="5" dirty="0">
                <a:solidFill>
                  <a:srgbClr val="111B40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90600" y="8887459"/>
            <a:ext cx="528319" cy="355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76700" y="2192362"/>
            <a:ext cx="1130300" cy="170180"/>
          </a:xfrm>
          <a:custGeom>
            <a:avLst/>
            <a:gdLst/>
            <a:ahLst/>
            <a:cxnLst/>
            <a:rect l="l" t="t" r="r" b="b"/>
            <a:pathLst>
              <a:path w="1130300" h="170180">
                <a:moveTo>
                  <a:pt x="0" y="169951"/>
                </a:moveTo>
                <a:lnTo>
                  <a:pt x="1129766" y="169951"/>
                </a:lnTo>
                <a:lnTo>
                  <a:pt x="1129766" y="0"/>
                </a:lnTo>
                <a:lnTo>
                  <a:pt x="0" y="0"/>
                </a:lnTo>
                <a:lnTo>
                  <a:pt x="0" y="1699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62380" y="2191994"/>
            <a:ext cx="664210" cy="198755"/>
          </a:xfrm>
          <a:custGeom>
            <a:avLst/>
            <a:gdLst/>
            <a:ahLst/>
            <a:cxnLst/>
            <a:rect l="l" t="t" r="r" b="b"/>
            <a:pathLst>
              <a:path w="664210" h="198755">
                <a:moveTo>
                  <a:pt x="0" y="198285"/>
                </a:moveTo>
                <a:lnTo>
                  <a:pt x="663930" y="198285"/>
                </a:lnTo>
                <a:lnTo>
                  <a:pt x="663930" y="0"/>
                </a:lnTo>
                <a:lnTo>
                  <a:pt x="0" y="0"/>
                </a:lnTo>
                <a:lnTo>
                  <a:pt x="0" y="1982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43041" y="856399"/>
          <a:ext cx="8708390" cy="5256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6425"/>
                <a:gridCol w="541019"/>
                <a:gridCol w="707390"/>
                <a:gridCol w="2159635"/>
                <a:gridCol w="654685"/>
                <a:gridCol w="501650"/>
                <a:gridCol w="462279"/>
                <a:gridCol w="2216149"/>
                <a:gridCol w="416559"/>
                <a:gridCol w="436245"/>
              </a:tblGrid>
              <a:tr h="139065">
                <a:tc gridSpan="3">
                  <a:txBody>
                    <a:bodyPr/>
                    <a:lstStyle/>
                    <a:p>
                      <a:pPr marL="25400">
                        <a:lnSpc>
                          <a:spcPts val="969"/>
                        </a:lnSpc>
                        <a:spcBef>
                          <a:spcPts val="25"/>
                        </a:spcBef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Monitor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b="1" spc="-5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8255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</a:tr>
              <a:tr h="119380">
                <a:tc gridSpan="2">
                  <a:txBody>
                    <a:bodyPr/>
                    <a:lstStyle/>
                    <a:p>
                      <a:pPr marL="24130">
                        <a:lnSpc>
                          <a:spcPts val="844"/>
                        </a:lnSpc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750" spc="-65" dirty="0">
                          <a:latin typeface="Arial"/>
                          <a:cs typeface="Arial"/>
                        </a:rPr>
                        <a:t>E.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Pratt, 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25" dirty="0">
                          <a:latin typeface="Arial"/>
                          <a:cs typeface="Arial"/>
                        </a:rPr>
                        <a:t>900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5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cause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spreadsheet.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8430">
                <a:tc gridSpan="2">
                  <a:txBody>
                    <a:bodyPr/>
                    <a:lstStyle/>
                    <a:p>
                      <a:pPr marL="25400">
                        <a:lnSpc>
                          <a:spcPts val="994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21202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below.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67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6510">
                        <a:lnSpc>
                          <a:spcPts val="590"/>
                        </a:lnSpc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a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day,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even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day,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you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16510" marR="92075">
                        <a:lnSpc>
                          <a:spcPct val="118000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authorize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more than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eight hours billed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sparingly. All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time 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a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day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"unbilled."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00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6510">
                        <a:lnSpc>
                          <a:spcPts val="535"/>
                        </a:lnSpc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4.</a:t>
                      </a:r>
                      <a:r>
                        <a:rPr sz="500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500" b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5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is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non-reimbursable.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3505">
                <a:tc gridSpan="3">
                  <a:txBody>
                    <a:bodyPr/>
                    <a:lstStyle/>
                    <a:p>
                      <a:pPr marL="869950">
                        <a:lnSpc>
                          <a:spcPts val="715"/>
                        </a:lnSpc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OF: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ts val="715"/>
                        </a:lnSpc>
                      </a:pPr>
                      <a:r>
                        <a:rPr sz="650" b="1" i="1" u="sng" spc="1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27305" marR="15875" indent="-635" algn="ctr">
                        <a:lnSpc>
                          <a:spcPct val="104000"/>
                        </a:lnSpc>
                        <a:spcBef>
                          <a:spcPts val="315"/>
                        </a:spcBef>
                      </a:pPr>
                      <a:r>
                        <a:rPr sz="50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5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four</a:t>
                      </a:r>
                      <a:r>
                        <a:rPr sz="5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5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before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spreadsheet.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31750" marR="19050" algn="ctr">
                        <a:lnSpc>
                          <a:spcPct val="104000"/>
                        </a:lnSpc>
                      </a:pPr>
                      <a:r>
                        <a:rPr sz="500" spc="-4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other  info will 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populate.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0005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Please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make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Guidelines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tab.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07950">
                <a:tc gridSpan="3">
                  <a:txBody>
                    <a:bodyPr/>
                    <a:lstStyle/>
                    <a:p>
                      <a:pPr marL="920115">
                        <a:lnSpc>
                          <a:spcPts val="740"/>
                        </a:lnSpc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SUBMITTED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BY: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740"/>
                        </a:lnSpc>
                      </a:pPr>
                      <a:r>
                        <a:rPr sz="750" spc="-20" dirty="0">
                          <a:latin typeface="Arial"/>
                          <a:cs typeface="Arial"/>
                        </a:rPr>
                        <a:t>Villasenor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005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it.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26364">
                <a:tc gridSpan="3">
                  <a:txBody>
                    <a:bodyPr/>
                    <a:lstStyle/>
                    <a:p>
                      <a:pPr marL="11531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6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SUBMITTED: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880"/>
                        </a:lnSpc>
                      </a:pPr>
                      <a:r>
                        <a:rPr sz="750" spc="5" dirty="0">
                          <a:latin typeface="Arial"/>
                          <a:cs typeface="Arial"/>
                        </a:rPr>
                        <a:t>7/1/2019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005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Aden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Rosenthal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questions.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</a:tr>
              <a:tr h="126364">
                <a:tc gridSpan="3">
                  <a:txBody>
                    <a:bodyPr/>
                    <a:lstStyle/>
                    <a:p>
                      <a:pPr marR="10160" algn="r">
                        <a:lnSpc>
                          <a:spcPts val="890"/>
                        </a:lnSpc>
                        <a:spcBef>
                          <a:spcPts val="5"/>
                        </a:spcBef>
                      </a:pPr>
                      <a:r>
                        <a:rPr sz="750" spc="-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EAR: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80"/>
                        </a:lnSpc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2019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005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550" b="1" i="1" spc="-30" dirty="0">
                          <a:latin typeface="Arial"/>
                          <a:cs typeface="Arial"/>
                        </a:rPr>
                        <a:t>Sample Description: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9105">
                <a:tc gridSpan="10">
                  <a:txBody>
                    <a:bodyPr/>
                    <a:lstStyle/>
                    <a:p>
                      <a:pPr marL="1167130">
                        <a:lnSpc>
                          <a:spcPts val="640"/>
                        </a:lnSpc>
                      </a:pPr>
                      <a:r>
                        <a:rPr sz="550" i="1" spc="-1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15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10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1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15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1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5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10" dirty="0">
                          <a:latin typeface="Trebuchet MS"/>
                          <a:cs typeface="Trebuchet MS"/>
                        </a:rPr>
                        <a:t>Ms.</a:t>
                      </a:r>
                      <a:endParaRPr sz="550">
                        <a:latin typeface="Trebuchet MS"/>
                        <a:cs typeface="Trebuchet MS"/>
                      </a:endParaRPr>
                    </a:p>
                    <a:p>
                      <a:pPr marL="1167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550" i="1" spc="-15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15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5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15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10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5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1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550" i="1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550" i="1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dirty="0">
                          <a:latin typeface="Trebuchet MS"/>
                          <a:cs typeface="Trebuchet MS"/>
                        </a:rPr>
                        <a:t>1123455.</a:t>
                      </a:r>
                      <a:endParaRPr sz="5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6845">
                <a:tc gridSpan="10">
                  <a:txBody>
                    <a:bodyPr/>
                    <a:lstStyle/>
                    <a:p>
                      <a:pPr marL="25400">
                        <a:lnSpc>
                          <a:spcPts val="1115"/>
                        </a:lnSpc>
                        <a:spcBef>
                          <a:spcPts val="20"/>
                        </a:spcBef>
                      </a:pPr>
                      <a:r>
                        <a:rPr sz="950" spc="-6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304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50" b="1" spc="10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650" b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15" dirty="0">
                          <a:latin typeface="Trebuchet MS"/>
                          <a:cs typeface="Trebuchet MS"/>
                        </a:rPr>
                        <a:t>of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50" b="1" spc="-10" dirty="0">
                          <a:latin typeface="Trebuchet MS"/>
                          <a:cs typeface="Trebuchet MS"/>
                        </a:rPr>
                        <a:t>Day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406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Hours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Rate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500" b="1" spc="-15" dirty="0">
                          <a:latin typeface="Trebuchet MS"/>
                          <a:cs typeface="Trebuchet MS"/>
                        </a:rPr>
                        <a:t>Total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771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500" b="1" spc="-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500" b="1" spc="-15" dirty="0">
                          <a:latin typeface="Trebuchet MS"/>
                          <a:cs typeface="Trebuchet MS"/>
                        </a:rPr>
                        <a:t>(Unbilled</a:t>
                      </a:r>
                      <a:r>
                        <a:rPr sz="5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20" dirty="0">
                          <a:latin typeface="Trebuchet MS"/>
                          <a:cs typeface="Trebuchet MS"/>
                        </a:rPr>
                        <a:t>Time)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 marR="78105" indent="-36830">
                        <a:lnSpc>
                          <a:spcPct val="118000"/>
                        </a:lnSpc>
                      </a:pPr>
                      <a:r>
                        <a:rPr sz="500" b="1" spc="-5" dirty="0">
                          <a:latin typeface="Trebuchet MS"/>
                          <a:cs typeface="Trebuchet MS"/>
                        </a:rPr>
                        <a:t>Unbill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500" b="1" spc="-10" dirty="0">
                          <a:latin typeface="Trebuchet MS"/>
                          <a:cs typeface="Trebuchet MS"/>
                        </a:rPr>
                        <a:t>Hours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25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2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Emails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concerning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future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respective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policies.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7432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1987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114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25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3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Prep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participate in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OSW/Recruitment, Hiring and Retention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Conference call.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preperation</a:t>
                      </a:r>
                      <a:r>
                        <a:rPr sz="5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18415" marR="116839">
                        <a:lnSpc>
                          <a:spcPct val="118000"/>
                        </a:lnSpc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assisting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 training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curriculum review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500" spc="-35" dirty="0">
                          <a:latin typeface="Arial"/>
                          <a:cs typeface="Arial"/>
                        </a:rPr>
                        <a:t>SSA/FIP,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read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following </a:t>
                      </a:r>
                      <a:r>
                        <a:rPr sz="500" spc="-40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policies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- 906 Traffic  Citations,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1104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Arrest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Warrants,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1505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Foot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Pursuits,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317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Fair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Impartial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Policing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3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7432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1987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705.00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06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25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Definition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Lethal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Force.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Read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following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policies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prepare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curriculum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18415" marR="135890">
                        <a:lnSpc>
                          <a:spcPct val="118000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upcoming </a:t>
                      </a:r>
                      <a:r>
                        <a:rPr sz="500" spc="-40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training.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1106 Warrantless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Arrest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Procedures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 Probable 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Cause 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Standards,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1108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DUI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DWI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Arrest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Procedures.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 Comment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eLearning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Module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1 -  906, 1104, 1106,</a:t>
                      </a:r>
                      <a:r>
                        <a:rPr sz="5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1108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.3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7432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1987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775.50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06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25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SemiAnnual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Report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Transport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Use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Force.</a:t>
                      </a:r>
                      <a:r>
                        <a:rPr sz="5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Provide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feedback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module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18415" marR="41910" algn="just">
                        <a:lnSpc>
                          <a:spcPct val="118000"/>
                        </a:lnSpc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report.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Continue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500" spc="-40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policies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- 1013 Strip 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Searches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Body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Cavity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Searches,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1114 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Persons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Police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Custody,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1002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Securing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Interviewing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Witnesses,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1105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Custodial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Interrogations. 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Transport</a:t>
                      </a:r>
                      <a:r>
                        <a:rPr sz="5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logs.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3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65"/>
                        </a:spcBef>
                        <a:tabLst>
                          <a:tab pos="27432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5"/>
                        </a:spcBef>
                        <a:tabLst>
                          <a:tab pos="1987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705.00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25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Call,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5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40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curriculum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policies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1007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Search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Seizure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18415" marR="123825">
                        <a:lnSpc>
                          <a:spcPct val="118000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Warrants,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1109 Warrantless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Searches,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1112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Field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Interviews, Investigative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Stops,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Weapons Pat-  Downs,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Searches,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720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Interactions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500" spc="-45" dirty="0">
                          <a:latin typeface="Arial"/>
                          <a:cs typeface="Arial"/>
                        </a:rPr>
                        <a:t>LGBTQ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Individuals. Continued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 remarks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on 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Lesson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plans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Power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Point presentations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500" spc="-35" dirty="0">
                          <a:latin typeface="Arial"/>
                          <a:cs typeface="Arial"/>
                        </a:rPr>
                        <a:t>SSA/FIP.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 respond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emails 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concerning Mission and</a:t>
                      </a:r>
                      <a:r>
                        <a:rPr sz="5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Values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65"/>
                        </a:spcBef>
                        <a:tabLst>
                          <a:tab pos="27432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5"/>
                        </a:spcBef>
                        <a:tabLst>
                          <a:tab pos="1987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940.00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25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Continued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500" spc="-40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policies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classroom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training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modules.</a:t>
                      </a:r>
                      <a:r>
                        <a:rPr sz="5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Completed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18415">
                        <a:lnSpc>
                          <a:spcPts val="555"/>
                        </a:lnSpc>
                        <a:spcBef>
                          <a:spcPts val="105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comments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eLearning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modules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2-6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35" dirty="0">
                          <a:latin typeface="Arial"/>
                          <a:cs typeface="Arial"/>
                        </a:rPr>
                        <a:t>SSA/FIP.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Read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respond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email.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65"/>
                        </a:spcBef>
                        <a:tabLst>
                          <a:tab pos="27432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1,175.00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25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12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Continued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40" dirty="0">
                          <a:latin typeface="Arial"/>
                          <a:cs typeface="Arial"/>
                        </a:rPr>
                        <a:t>SSA/FIP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policies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classroom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modules.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18415">
                        <a:lnSpc>
                          <a:spcPts val="555"/>
                        </a:lnSpc>
                        <a:spcBef>
                          <a:spcPts val="11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Completed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comments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forwarded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Matthew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comments.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65"/>
                        </a:spcBef>
                        <a:tabLst>
                          <a:tab pos="27432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1,175.00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25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auditing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plan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UOF/FIP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training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7432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1987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188.00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25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17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Prepare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participate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OSW/Recruitment,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Hiring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Retention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call.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749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1987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117.50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25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Prepare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participate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Call.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completed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first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drafts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40" dirty="0">
                          <a:latin typeface="Arial"/>
                          <a:cs typeface="Arial"/>
                        </a:rPr>
                        <a:t>SSA/FIP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review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18415">
                        <a:lnSpc>
                          <a:spcPts val="555"/>
                        </a:lnSpc>
                        <a:spcBef>
                          <a:spcPts val="11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comments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other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members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0" dirty="0">
                          <a:latin typeface="Arial"/>
                          <a:cs typeface="Arial"/>
                        </a:rPr>
                        <a:t>DOJ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MT.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3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749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1987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705.00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25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Prep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participate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DOJ/MT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discuss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40" dirty="0">
                          <a:latin typeface="Arial"/>
                          <a:cs typeface="Arial"/>
                        </a:rPr>
                        <a:t>SSA/FIP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II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curriculum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was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by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18415">
                        <a:lnSpc>
                          <a:spcPts val="555"/>
                        </a:lnSpc>
                        <a:spcBef>
                          <a:spcPts val="110"/>
                        </a:spcBef>
                      </a:pPr>
                      <a:r>
                        <a:rPr sz="500" spc="-40" dirty="0">
                          <a:latin typeface="Arial"/>
                          <a:cs typeface="Arial"/>
                        </a:rPr>
                        <a:t>BPD.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749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1987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25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Miscellaneous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being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sent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back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0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concerning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feedback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on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18415">
                        <a:lnSpc>
                          <a:spcPts val="555"/>
                        </a:lnSpc>
                        <a:spcBef>
                          <a:spcPts val="110"/>
                        </a:spcBef>
                      </a:pPr>
                      <a:r>
                        <a:rPr sz="500" spc="-40" dirty="0">
                          <a:latin typeface="Arial"/>
                          <a:cs typeface="Arial"/>
                        </a:rPr>
                        <a:t>SSA/FIP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II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curriculum.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749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19875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235.00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9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4445" algn="r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spc="-30" dirty="0"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5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10" dirty="0">
                          <a:latin typeface="Trebuchet MS"/>
                          <a:cs typeface="Trebuchet MS"/>
                        </a:rPr>
                        <a:t>HOURS: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dirty="0">
                          <a:latin typeface="Trebuchet MS"/>
                          <a:cs typeface="Trebuchet MS"/>
                        </a:rPr>
                        <a:t>30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6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spc="-30" dirty="0">
                          <a:latin typeface="Trebuchet MS"/>
                          <a:cs typeface="Trebuchet MS"/>
                        </a:rPr>
                        <a:t>TOTAL: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spc="-20" dirty="0">
                          <a:latin typeface="Trebuchet MS"/>
                          <a:cs typeface="Trebuchet MS"/>
                        </a:rPr>
                        <a:t>$</a:t>
                      </a:r>
                      <a:r>
                        <a:rPr sz="500" b="1" spc="-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30" dirty="0">
                          <a:latin typeface="Trebuchet MS"/>
                          <a:cs typeface="Trebuchet MS"/>
                        </a:rPr>
                        <a:t>7,191.00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spc="-3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500" b="1" spc="-1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5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10" dirty="0">
                          <a:latin typeface="Trebuchet MS"/>
                          <a:cs typeface="Trebuchet MS"/>
                        </a:rPr>
                        <a:t>HOURS: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" algn="r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dirty="0">
                          <a:latin typeface="Trebuchet MS"/>
                          <a:cs typeface="Trebuchet MS"/>
                        </a:rPr>
                        <a:t>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43041" y="856399"/>
          <a:ext cx="8708390" cy="17360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6425"/>
                <a:gridCol w="541019"/>
                <a:gridCol w="707390"/>
                <a:gridCol w="2156460"/>
                <a:gridCol w="656589"/>
                <a:gridCol w="501014"/>
                <a:gridCol w="461645"/>
                <a:gridCol w="525779"/>
                <a:gridCol w="671829"/>
                <a:gridCol w="1869439"/>
              </a:tblGrid>
              <a:tr h="156845">
                <a:tc gridSpan="10">
                  <a:txBody>
                    <a:bodyPr/>
                    <a:lstStyle/>
                    <a:p>
                      <a:pPr marL="25400">
                        <a:lnSpc>
                          <a:spcPts val="1115"/>
                        </a:lnSpc>
                        <a:spcBef>
                          <a:spcPts val="20"/>
                        </a:spcBef>
                      </a:pPr>
                      <a:r>
                        <a:rPr sz="950" spc="-14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9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4795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spc="5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500" b="1" spc="-25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5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10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25120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spc="1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500" b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5" dirty="0">
                          <a:latin typeface="Trebuchet MS"/>
                          <a:cs typeface="Trebuchet MS"/>
                        </a:rPr>
                        <a:t>MEALS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500" b="1" spc="-5" dirty="0">
                          <a:latin typeface="Trebuchet MS"/>
                          <a:cs typeface="Trebuchet MS"/>
                        </a:rPr>
                        <a:t>Date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1479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500" b="1" spc="-15" dirty="0">
                          <a:latin typeface="Trebuchet MS"/>
                          <a:cs typeface="Trebuchet MS"/>
                        </a:rPr>
                        <a:t>Category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500" b="1" spc="-10" dirty="0">
                          <a:latin typeface="Trebuchet MS"/>
                          <a:cs typeface="Trebuchet MS"/>
                        </a:rPr>
                        <a:t>Vendor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500" b="1" spc="-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500" b="1" spc="-20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5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15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1822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500" b="1" spc="-2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500" b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Day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500" b="1" spc="-1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500" b="1" spc="10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50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25" dirty="0">
                          <a:latin typeface="Trebuchet MS"/>
                          <a:cs typeface="Trebuchet MS"/>
                        </a:rPr>
                        <a:t>+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  <a:p>
                      <a:pPr marL="28575" marR="11430" algn="ctr">
                        <a:lnSpc>
                          <a:spcPct val="118000"/>
                        </a:lnSpc>
                      </a:pPr>
                      <a:r>
                        <a:rPr sz="500" b="1" spc="-1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5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20" dirty="0">
                          <a:latin typeface="Trebuchet MS"/>
                          <a:cs typeface="Trebuchet MS"/>
                        </a:rPr>
                        <a:t>(per  </a:t>
                      </a:r>
                      <a:r>
                        <a:rPr sz="500" b="1" spc="-15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5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15" dirty="0">
                          <a:latin typeface="Trebuchet MS"/>
                          <a:cs typeface="Trebuchet MS"/>
                        </a:rPr>
                        <a:t>Guidelines  cap </a:t>
                      </a:r>
                      <a:r>
                        <a:rPr sz="500" b="1" spc="-1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500" b="1" spc="-20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500" b="1" spc="-15" dirty="0">
                          <a:latin typeface="Trebuchet MS"/>
                          <a:cs typeface="Trebuchet MS"/>
                        </a:rPr>
                        <a:t>per  day)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71755" marR="55244" indent="20955">
                        <a:lnSpc>
                          <a:spcPct val="118000"/>
                        </a:lnSpc>
                        <a:spcBef>
                          <a:spcPts val="450"/>
                        </a:spcBef>
                      </a:pPr>
                      <a:r>
                        <a:rPr sz="500" b="1" spc="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escr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ip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io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n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149860" marR="107314" indent="-24765">
                        <a:lnSpc>
                          <a:spcPct val="118000"/>
                        </a:lnSpc>
                        <a:spcBef>
                          <a:spcPts val="450"/>
                        </a:spcBef>
                      </a:pPr>
                      <a:r>
                        <a:rPr sz="500" b="1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500" b="1" spc="-15" dirty="0">
                          <a:latin typeface="Trebuchet MS"/>
                          <a:cs typeface="Trebuchet MS"/>
                        </a:rPr>
                        <a:t>Expense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500" b="1" spc="-15" dirty="0">
                          <a:latin typeface="Trebuchet MS"/>
                          <a:cs typeface="Trebuchet MS"/>
                        </a:rPr>
                        <a:t>Total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54610" algn="ctr">
                        <a:lnSpc>
                          <a:spcPts val="555"/>
                        </a:lnSpc>
                        <a:tabLst>
                          <a:tab pos="5073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54610" algn="ctr">
                        <a:lnSpc>
                          <a:spcPts val="555"/>
                        </a:lnSpc>
                        <a:tabLst>
                          <a:tab pos="5073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89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spc="-35" dirty="0">
                          <a:latin typeface="Arial"/>
                          <a:cs typeface="Arial"/>
                        </a:rPr>
                        <a:t>TOTAL: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54610" algn="ctr">
                        <a:lnSpc>
                          <a:spcPts val="555"/>
                        </a:lnSpc>
                        <a:spcBef>
                          <a:spcPts val="50"/>
                        </a:spcBef>
                        <a:tabLst>
                          <a:tab pos="5073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89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9535">
                <a:tc>
                  <a:txBody>
                    <a:bodyPr/>
                    <a:lstStyle/>
                    <a:p>
                      <a:pPr marR="3175" algn="r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spc="-1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5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25" dirty="0">
                          <a:latin typeface="Trebuchet MS"/>
                          <a:cs typeface="Trebuchet MS"/>
                        </a:rPr>
                        <a:t>Time: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ts val="555"/>
                        </a:lnSpc>
                        <a:spcBef>
                          <a:spcPts val="50"/>
                        </a:spcBef>
                        <a:tabLst>
                          <a:tab pos="260350" algn="l"/>
                        </a:tabLst>
                      </a:pPr>
                      <a:r>
                        <a:rPr sz="500" b="1" spc="-2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500" b="1" spc="-30" dirty="0">
                          <a:latin typeface="Trebuchet MS"/>
                          <a:cs typeface="Trebuchet MS"/>
                        </a:rPr>
                        <a:t>7,191.00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9535">
                <a:tc>
                  <a:txBody>
                    <a:bodyPr/>
                    <a:lstStyle/>
                    <a:p>
                      <a:pPr marR="4445" algn="r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spc="-5" dirty="0">
                          <a:latin typeface="Trebuchet MS"/>
                          <a:cs typeface="Trebuchet MS"/>
                        </a:rPr>
                        <a:t>Sub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500" b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Ex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ses: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ts val="555"/>
                        </a:lnSpc>
                        <a:spcBef>
                          <a:spcPts val="50"/>
                        </a:spcBef>
                        <a:tabLst>
                          <a:tab pos="415925" algn="l"/>
                        </a:tabLst>
                      </a:pPr>
                      <a:r>
                        <a:rPr sz="500" b="1" spc="-20" dirty="0">
                          <a:latin typeface="Trebuchet MS"/>
                          <a:cs typeface="Trebuchet MS"/>
                        </a:rPr>
                        <a:t>$	-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9535">
                <a:tc>
                  <a:txBody>
                    <a:bodyPr/>
                    <a:lstStyle/>
                    <a:p>
                      <a:pPr marR="3175" algn="r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500" b="1" spc="-1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TAL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: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ts val="555"/>
                        </a:lnSpc>
                        <a:spcBef>
                          <a:spcPts val="50"/>
                        </a:spcBef>
                        <a:tabLst>
                          <a:tab pos="260350" algn="l"/>
                        </a:tabLst>
                      </a:pPr>
                      <a:r>
                        <a:rPr sz="500" b="1" spc="-2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500" b="1" spc="-30" dirty="0">
                          <a:latin typeface="Trebuchet MS"/>
                          <a:cs typeface="Trebuchet MS"/>
                        </a:rPr>
                        <a:t>7,191.00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9535">
                <a:tc>
                  <a:txBody>
                    <a:bodyPr/>
                    <a:lstStyle/>
                    <a:p>
                      <a:pPr marR="4445" algn="r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b="1" spc="-1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5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10" dirty="0">
                          <a:latin typeface="Trebuchet MS"/>
                          <a:cs typeface="Trebuchet MS"/>
                        </a:rPr>
                        <a:t>Hours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555"/>
                        </a:lnSpc>
                        <a:spcBef>
                          <a:spcPts val="5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500" b="1" spc="-10" dirty="0">
                          <a:latin typeface="Trebuchet MS"/>
                          <a:cs typeface="Trebuchet MS"/>
                        </a:rPr>
                        <a:t>INITIALS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2235">
                <a:tc gridSpan="4">
                  <a:txBody>
                    <a:bodyPr/>
                    <a:lstStyle/>
                    <a:p>
                      <a:pPr marL="20955">
                        <a:lnSpc>
                          <a:spcPts val="705"/>
                        </a:lnSpc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here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signify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invoice are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accurate: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ts val="590"/>
                        </a:lnSpc>
                        <a:spcBef>
                          <a:spcPts val="114"/>
                        </a:spcBef>
                      </a:pPr>
                      <a:r>
                        <a:rPr sz="500" spc="-45" dirty="0">
                          <a:latin typeface="Arial"/>
                          <a:cs typeface="Arial"/>
                        </a:rPr>
                        <a:t>RAV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348" y="264796"/>
            <a:ext cx="611505" cy="107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5" dirty="0">
                <a:latin typeface="Arial"/>
                <a:cs typeface="Arial"/>
              </a:rPr>
              <a:t>7/23/2019 </a:t>
            </a:r>
            <a:r>
              <a:rPr sz="500" spc="65" dirty="0">
                <a:latin typeface="Arial"/>
                <a:cs typeface="Arial"/>
              </a:rPr>
              <a:t>/</a:t>
            </a:r>
            <a:r>
              <a:rPr sz="500" spc="-9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2:53 </a:t>
            </a:r>
            <a:r>
              <a:rPr sz="500" spc="-10" dirty="0">
                <a:latin typeface="Arial"/>
                <a:cs typeface="Arial"/>
              </a:rPr>
              <a:t>PM</a:t>
            </a:r>
            <a:endParaRPr sz="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28820" y="251180"/>
            <a:ext cx="1000760" cy="2051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4175" marR="5080" indent="-372110">
              <a:lnSpc>
                <a:spcPct val="117800"/>
              </a:lnSpc>
              <a:spcBef>
                <a:spcPts val="90"/>
              </a:spcBef>
            </a:pPr>
            <a:r>
              <a:rPr sz="500" dirty="0">
                <a:latin typeface="Arial"/>
                <a:cs typeface="Arial"/>
              </a:rPr>
              <a:t>Baltimore </a:t>
            </a:r>
            <a:r>
              <a:rPr sz="500" spc="-10" dirty="0">
                <a:latin typeface="Arial"/>
                <a:cs typeface="Arial"/>
              </a:rPr>
              <a:t>Consent </a:t>
            </a:r>
            <a:r>
              <a:rPr sz="500" spc="-15" dirty="0">
                <a:latin typeface="Arial"/>
                <a:cs typeface="Arial"/>
              </a:rPr>
              <a:t>Decree</a:t>
            </a:r>
            <a:r>
              <a:rPr sz="500" spc="-80" dirty="0">
                <a:latin typeface="Arial"/>
                <a:cs typeface="Arial"/>
              </a:rPr>
              <a:t> </a:t>
            </a:r>
            <a:r>
              <a:rPr sz="500" spc="15" dirty="0">
                <a:latin typeface="Arial"/>
                <a:cs typeface="Arial"/>
              </a:rPr>
              <a:t>Monitor  </a:t>
            </a:r>
            <a:r>
              <a:rPr sz="500" spc="-35" dirty="0">
                <a:latin typeface="Arial"/>
                <a:cs typeface="Arial"/>
              </a:rPr>
              <a:t>INVOICE</a:t>
            </a:r>
            <a:endParaRPr sz="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15119" y="264796"/>
            <a:ext cx="209550" cy="107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30" dirty="0">
                <a:latin typeface="Arial"/>
                <a:cs typeface="Arial"/>
              </a:rPr>
              <a:t>Page</a:t>
            </a:r>
            <a:r>
              <a:rPr sz="500" spc="-7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1</a:t>
            </a:r>
            <a:endParaRPr sz="5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893"/>
          <a:ext cx="8679173" cy="6225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6425"/>
                <a:gridCol w="541019"/>
                <a:gridCol w="705484"/>
                <a:gridCol w="2153285"/>
                <a:gridCol w="654685"/>
                <a:gridCol w="501014"/>
                <a:gridCol w="459739"/>
                <a:gridCol w="2212339"/>
                <a:gridCol w="180340"/>
                <a:gridCol w="229234"/>
                <a:gridCol w="435609"/>
              </a:tblGrid>
              <a:tr h="737235">
                <a:tc gridSpan="11">
                  <a:txBody>
                    <a:bodyPr/>
                    <a:lstStyle/>
                    <a:p>
                      <a:pPr marL="25400">
                        <a:lnSpc>
                          <a:spcPts val="930"/>
                        </a:lnSpc>
                        <a:tabLst>
                          <a:tab pos="5180965" algn="l"/>
                        </a:tabLst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Monitor	</a:t>
                      </a:r>
                      <a:r>
                        <a:rPr sz="750" b="1" spc="-7" baseline="33333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750" baseline="33333">
                        <a:latin typeface="Trebuchet MS"/>
                        <a:cs typeface="Trebuchet MS"/>
                      </a:endParaRPr>
                    </a:p>
                    <a:p>
                      <a:pPr marL="24130">
                        <a:lnSpc>
                          <a:spcPts val="775"/>
                        </a:lnSpc>
                        <a:tabLst>
                          <a:tab pos="5180965" algn="l"/>
                        </a:tabLst>
                      </a:pPr>
                      <a:r>
                        <a:rPr sz="1125" spc="-37" baseline="-14814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125" spc="-97" baseline="-14814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1125" spc="15" baseline="-14814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1125" spc="-142" baseline="-148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25" spc="-67" baseline="-14814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125" spc="-30" baseline="-148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25" spc="37" baseline="-14814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5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cause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spreadsheet.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25400">
                        <a:lnSpc>
                          <a:spcPts val="975"/>
                        </a:lnSpc>
                        <a:tabLst>
                          <a:tab pos="5180965" algn="l"/>
                        </a:tabLst>
                      </a:pPr>
                      <a:r>
                        <a:rPr sz="1275" spc="-15" baseline="-19607" dirty="0">
                          <a:latin typeface="Arial"/>
                          <a:cs typeface="Arial"/>
                        </a:rPr>
                        <a:t>Baltimore,</a:t>
                      </a:r>
                      <a:r>
                        <a:rPr sz="1275" baseline="-196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75" spc="-7" baseline="-19607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275" baseline="-1960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75" spc="-89" baseline="-19607" dirty="0">
                          <a:latin typeface="Arial"/>
                          <a:cs typeface="Arial"/>
                        </a:rPr>
                        <a:t>21202	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below.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5181600" marR="74295">
                        <a:lnSpc>
                          <a:spcPct val="118000"/>
                        </a:lnSpc>
                        <a:spcBef>
                          <a:spcPts val="280"/>
                        </a:spcBef>
                        <a:buAutoNum type="arabicPeriod" startAt="3"/>
                        <a:tabLst>
                          <a:tab pos="5248910" algn="l"/>
                        </a:tabLst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bill more than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day, even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if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more than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which you  inevitably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authorize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more than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eight hours billed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sparingly. All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time 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a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day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"unbilled."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5263515" indent="-81915">
                        <a:lnSpc>
                          <a:spcPts val="590"/>
                        </a:lnSpc>
                        <a:spcBef>
                          <a:spcPts val="35"/>
                        </a:spcBef>
                        <a:buAutoNum type="arabicPeriod" startAt="3"/>
                        <a:tabLst>
                          <a:tab pos="5264150" algn="l"/>
                        </a:tabLst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500" b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5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is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non-reimbursable.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7970">
                        <a:lnSpc>
                          <a:spcPts val="705"/>
                        </a:lnSpc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OF: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80"/>
                        </a:lnSpc>
                      </a:pPr>
                      <a:r>
                        <a:rPr sz="650" b="1" i="1" u="sng" spc="1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25400" marR="15875" algn="ctr">
                        <a:lnSpc>
                          <a:spcPct val="107900"/>
                        </a:lnSpc>
                        <a:spcBef>
                          <a:spcPts val="295"/>
                        </a:spcBef>
                      </a:pPr>
                      <a:r>
                        <a:rPr sz="500" spc="-30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5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500" spc="-3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5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before 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spreadsheet.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29845" marR="19050" algn="ctr">
                        <a:lnSpc>
                          <a:spcPct val="108000"/>
                        </a:lnSpc>
                      </a:pPr>
                      <a:r>
                        <a:rPr sz="500" spc="-4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other  info will 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populate.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7465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 gridSpan="6">
                  <a:txBody>
                    <a:bodyPr/>
                    <a:lstStyle/>
                    <a:p>
                      <a:pPr marL="587375" indent="-66675">
                        <a:lnSpc>
                          <a:spcPct val="100000"/>
                        </a:lnSpc>
                        <a:spcBef>
                          <a:spcPts val="40"/>
                        </a:spcBef>
                        <a:buAutoNum type="arabicPeriod" startAt="5"/>
                        <a:tabLst>
                          <a:tab pos="588010" algn="l"/>
                        </a:tabLst>
                      </a:pPr>
                      <a:r>
                        <a:rPr sz="500" spc="-25" dirty="0">
                          <a:latin typeface="Arial"/>
                          <a:cs typeface="Arial"/>
                        </a:rPr>
                        <a:t>Please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make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tab.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587375" indent="-66675">
                        <a:lnSpc>
                          <a:spcPct val="100000"/>
                        </a:lnSpc>
                        <a:spcBef>
                          <a:spcPts val="200"/>
                        </a:spcBef>
                        <a:buAutoNum type="arabicPeriod" startAt="5"/>
                        <a:tabLst>
                          <a:tab pos="588010" algn="l"/>
                        </a:tabLst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it.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587375" indent="-66675">
                        <a:lnSpc>
                          <a:spcPct val="100000"/>
                        </a:lnSpc>
                        <a:spcBef>
                          <a:spcPts val="240"/>
                        </a:spcBef>
                        <a:buAutoNum type="arabicPeriod" startAt="5"/>
                        <a:tabLst>
                          <a:tab pos="588010" algn="l"/>
                        </a:tabLst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Seth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Rosenthal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questions.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6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18135">
                        <a:lnSpc>
                          <a:spcPts val="720"/>
                        </a:lnSpc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BY: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715"/>
                        </a:lnSpc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Thompson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7465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6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4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650" spc="-3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6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SUBMITTED: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7465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6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8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869"/>
                        </a:lnSpc>
                      </a:pPr>
                      <a:r>
                        <a:rPr sz="750" spc="-5" dirty="0">
                          <a:latin typeface="Arial"/>
                          <a:cs typeface="Arial"/>
                        </a:rPr>
                        <a:t>YE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AR: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800"/>
                        </a:lnSpc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2019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7465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6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699135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62128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550" b="1" i="1" spc="-30" dirty="0">
                          <a:latin typeface="Arial"/>
                          <a:cs typeface="Arial"/>
                        </a:rPr>
                        <a:t>Sample Description: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1167130" marR="3754120">
                        <a:lnSpc>
                          <a:spcPct val="116399"/>
                        </a:lnSpc>
                      </a:pPr>
                      <a:r>
                        <a:rPr sz="550" i="1" spc="-1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550" i="1" spc="-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attend</a:t>
                      </a:r>
                      <a:r>
                        <a:rPr sz="550" i="1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15" dirty="0">
                          <a:latin typeface="Trebuchet MS"/>
                          <a:cs typeface="Trebuchet MS"/>
                        </a:rPr>
                        <a:t>meeting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10" dirty="0">
                          <a:latin typeface="Trebuchet MS"/>
                          <a:cs typeface="Trebuchet MS"/>
                        </a:rPr>
                        <a:t>BPD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10" dirty="0">
                          <a:latin typeface="Trebuchet MS"/>
                          <a:cs typeface="Trebuchet MS"/>
                        </a:rPr>
                        <a:t>North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15" dirty="0">
                          <a:latin typeface="Trebuchet MS"/>
                          <a:cs typeface="Trebuchet MS"/>
                        </a:rPr>
                        <a:t>Division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15" dirty="0">
                          <a:latin typeface="Trebuchet MS"/>
                          <a:cs typeface="Trebuchet MS"/>
                        </a:rPr>
                        <a:t>DC;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15" dirty="0">
                          <a:latin typeface="Trebuchet MS"/>
                          <a:cs typeface="Trebuchet MS"/>
                        </a:rPr>
                        <a:t>prepare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5" dirty="0">
                          <a:latin typeface="Trebuchet MS"/>
                          <a:cs typeface="Trebuchet MS"/>
                        </a:rPr>
                        <a:t>checklist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550" i="1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review</a:t>
                      </a:r>
                      <a:r>
                        <a:rPr sz="550" i="1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550" i="1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in-service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training;</a:t>
                      </a:r>
                      <a:r>
                        <a:rPr sz="550" i="1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meet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5" dirty="0">
                          <a:latin typeface="Trebuchet MS"/>
                          <a:cs typeface="Trebuchet MS"/>
                        </a:rPr>
                        <a:t>Ms.  </a:t>
                      </a:r>
                      <a:r>
                        <a:rPr sz="550" i="1" spc="-15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5" dirty="0"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550" i="1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15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5" dirty="0">
                          <a:latin typeface="Trebuchet MS"/>
                          <a:cs typeface="Trebuchet MS"/>
                        </a:rPr>
                        <a:t>matrix;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15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550" i="1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10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550" i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550" i="1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5" dirty="0">
                          <a:latin typeface="Trebuchet MS"/>
                          <a:cs typeface="Trebuchet MS"/>
                        </a:rPr>
                        <a:t>force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5" dirty="0">
                          <a:latin typeface="Trebuchet MS"/>
                          <a:cs typeface="Trebuchet MS"/>
                        </a:rPr>
                        <a:t>reports;</a:t>
                      </a:r>
                      <a:r>
                        <a:rPr sz="550" i="1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1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550" i="1" spc="-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20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550" i="1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550" i="1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spc="-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55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50" i="1" dirty="0">
                          <a:latin typeface="Trebuchet MS"/>
                          <a:cs typeface="Trebuchet MS"/>
                        </a:rPr>
                        <a:t>1123455.</a:t>
                      </a:r>
                      <a:endParaRPr sz="5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290">
                <a:tc gridSpan="11">
                  <a:txBody>
                    <a:bodyPr/>
                    <a:lstStyle/>
                    <a:p>
                      <a:pPr marL="25400">
                        <a:lnSpc>
                          <a:spcPts val="1125"/>
                        </a:lnSpc>
                      </a:pPr>
                      <a:r>
                        <a:rPr sz="950" spc="-6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177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650" b="1" spc="10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650" b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15" dirty="0">
                          <a:latin typeface="Trebuchet MS"/>
                          <a:cs typeface="Trebuchet MS"/>
                        </a:rPr>
                        <a:t>of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650" b="1" spc="-10" dirty="0">
                          <a:latin typeface="Trebuchet MS"/>
                          <a:cs typeface="Trebuchet MS"/>
                        </a:rPr>
                        <a:t>Day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Hours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Rate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500" b="1" spc="-15" dirty="0">
                          <a:latin typeface="Trebuchet MS"/>
                          <a:cs typeface="Trebuchet MS"/>
                        </a:rPr>
                        <a:t>Total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552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342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500" b="1" spc="-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500" b="1" spc="-15" dirty="0">
                          <a:latin typeface="Trebuchet MS"/>
                          <a:cs typeface="Trebuchet MS"/>
                        </a:rPr>
                        <a:t>(Unbilled</a:t>
                      </a:r>
                      <a:r>
                        <a:rPr sz="5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20" dirty="0">
                          <a:latin typeface="Trebuchet MS"/>
                          <a:cs typeface="Trebuchet MS"/>
                        </a:rPr>
                        <a:t>Time)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30175" marR="68580" indent="-36830">
                        <a:lnSpc>
                          <a:spcPts val="710"/>
                        </a:lnSpc>
                        <a:spcBef>
                          <a:spcPts val="20"/>
                        </a:spcBef>
                      </a:pPr>
                      <a:r>
                        <a:rPr sz="500" b="1" spc="-5" dirty="0">
                          <a:latin typeface="Trebuchet MS"/>
                          <a:cs typeface="Trebuchet MS"/>
                        </a:rPr>
                        <a:t>Unbill</a:t>
                      </a:r>
                      <a:r>
                        <a:rPr sz="500" b="1" spc="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d  </a:t>
                      </a:r>
                      <a:r>
                        <a:rPr sz="500" b="1" spc="-10" dirty="0">
                          <a:latin typeface="Trebuchet MS"/>
                          <a:cs typeface="Trebuchet MS"/>
                        </a:rPr>
                        <a:t>Hours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55904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7"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3422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0640">
                        <a:lnSpc>
                          <a:spcPct val="100000"/>
                        </a:lnSpc>
                        <a:tabLst>
                          <a:tab pos="3422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0640">
                        <a:lnSpc>
                          <a:spcPct val="100000"/>
                        </a:lnSpc>
                        <a:tabLst>
                          <a:tab pos="24193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427.50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0640">
                        <a:lnSpc>
                          <a:spcPct val="100000"/>
                        </a:lnSpc>
                        <a:tabLst>
                          <a:tab pos="3422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0640">
                        <a:lnSpc>
                          <a:spcPct val="100000"/>
                        </a:lnSpc>
                        <a:tabLst>
                          <a:tab pos="3422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064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422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0640">
                        <a:lnSpc>
                          <a:spcPct val="100000"/>
                        </a:lnSpc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5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1,187.50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40640">
                        <a:lnSpc>
                          <a:spcPct val="100000"/>
                        </a:lnSpc>
                        <a:tabLst>
                          <a:tab pos="3422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0640">
                        <a:lnSpc>
                          <a:spcPct val="100000"/>
                        </a:lnSpc>
                        <a:tabLst>
                          <a:tab pos="3422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064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24193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617.50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0640">
                        <a:lnSpc>
                          <a:spcPct val="100000"/>
                        </a:lnSpc>
                        <a:tabLst>
                          <a:tab pos="24193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807.50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40640">
                        <a:lnSpc>
                          <a:spcPct val="100000"/>
                        </a:lnSpc>
                        <a:tabLst>
                          <a:tab pos="3422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064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24193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190.00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0640">
                        <a:lnSpc>
                          <a:spcPct val="100000"/>
                        </a:lnSpc>
                        <a:tabLst>
                          <a:tab pos="3422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0640">
                        <a:lnSpc>
                          <a:spcPct val="100000"/>
                        </a:lnSpc>
                        <a:tabLst>
                          <a:tab pos="3422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0640">
                        <a:lnSpc>
                          <a:spcPct val="100000"/>
                        </a:lnSpc>
                        <a:tabLst>
                          <a:tab pos="3422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064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422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40640">
                        <a:lnSpc>
                          <a:spcPct val="100000"/>
                        </a:lnSpc>
                        <a:spcBef>
                          <a:spcPts val="370"/>
                        </a:spcBef>
                        <a:tabLst>
                          <a:tab pos="34226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0640">
                        <a:lnSpc>
                          <a:spcPct val="100000"/>
                        </a:lnSpc>
                        <a:tabLst>
                          <a:tab pos="24193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237.50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9685" marR="191135">
                        <a:lnSpc>
                          <a:spcPct val="118200"/>
                        </a:lnSpc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complaint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Citizen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500" spc="-45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Administrative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Hearing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Postings; 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5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Monitor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administrative</a:t>
                      </a:r>
                      <a:r>
                        <a:rPr sz="5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issues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96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500" spc="5" dirty="0">
                          <a:latin typeface="Arial"/>
                          <a:cs typeface="Arial"/>
                        </a:rPr>
                        <a:t>Attend Mayor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Civic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Workshop</a:t>
                      </a:r>
                      <a:r>
                        <a:rPr sz="5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meeting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19685" marR="71120">
                        <a:lnSpc>
                          <a:spcPct val="117800"/>
                        </a:lnSpc>
                        <a:spcBef>
                          <a:spcPts val="400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recent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Internal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Affairs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news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stories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evaluate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issues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need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addressed;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prepare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response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resident;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met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Mayor's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Civic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workshop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Begin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working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logistics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next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month's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quarterly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meeting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2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55904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3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final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draft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Annual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40" dirty="0">
                          <a:latin typeface="Arial"/>
                          <a:cs typeface="Arial"/>
                        </a:rPr>
                        <a:t>Sex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Assault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Report;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45" dirty="0">
                          <a:latin typeface="Arial"/>
                          <a:cs typeface="Arial"/>
                        </a:rPr>
                        <a:t>OPD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Comments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Draft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Policies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pertaining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575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575"/>
                        </a:lnSpc>
                        <a:spcBef>
                          <a:spcPts val="40"/>
                        </a:spcBef>
                        <a:tabLst>
                          <a:tab pos="255904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575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83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ts val="555"/>
                        </a:lnSpc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Behavioral Health</a:t>
                      </a:r>
                      <a:r>
                        <a:rPr sz="5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Crisis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55904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55904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6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55904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7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Telephone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Commissioner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Murphy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draft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Engagement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Protocol;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review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575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575"/>
                        </a:lnSpc>
                        <a:spcBef>
                          <a:spcPts val="40"/>
                        </a:spcBef>
                        <a:tabLst>
                          <a:tab pos="255904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89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ts val="590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materials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connection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arrest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Sgt.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Newcomb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follow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up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communication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Monitoring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89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ts val="590"/>
                        </a:lnSpc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Leadership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same;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memo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Public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30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Policy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1809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Exculpation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Evidence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Disclosure;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78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ts val="520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500" spc="-40" dirty="0">
                          <a:latin typeface="Arial"/>
                          <a:cs typeface="Arial"/>
                        </a:rPr>
                        <a:t>PIB</a:t>
                      </a:r>
                      <a:r>
                        <a:rPr sz="5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Spreadsheet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55904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55904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comments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-30" dirty="0">
                          <a:latin typeface="Arial"/>
                          <a:cs typeface="Arial"/>
                        </a:rPr>
                        <a:t>G.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Lippman and </a:t>
                      </a:r>
                      <a:r>
                        <a:rPr sz="500" spc="-40" dirty="0">
                          <a:latin typeface="Arial"/>
                          <a:cs typeface="Arial"/>
                        </a:rPr>
                        <a:t>R.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Dupont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Crisis Response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Policy;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telephone</a:t>
                      </a:r>
                      <a:r>
                        <a:rPr sz="5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conference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575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3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575"/>
                        </a:lnSpc>
                        <a:spcBef>
                          <a:spcPts val="40"/>
                        </a:spcBef>
                        <a:tabLst>
                          <a:tab pos="255904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89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ts val="590"/>
                        </a:lnSpc>
                      </a:pPr>
                      <a:r>
                        <a:rPr sz="50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45" dirty="0">
                          <a:latin typeface="Arial"/>
                          <a:cs typeface="Arial"/>
                        </a:rPr>
                        <a:t>S.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Sullivan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draft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Protocol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Monitoring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Response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Significant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Events;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40" dirty="0">
                          <a:latin typeface="Arial"/>
                          <a:cs typeface="Arial"/>
                        </a:rPr>
                        <a:t>R.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Dupont's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2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ts val="590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explanation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500" spc="-45" dirty="0">
                          <a:latin typeface="Arial"/>
                          <a:cs typeface="Arial"/>
                        </a:rPr>
                        <a:t>GAP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Analysis</a:t>
                      </a:r>
                      <a:r>
                        <a:rPr sz="5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extension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Participate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engagement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meeting;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mission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proposed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575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7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575"/>
                        </a:lnSpc>
                        <a:spcBef>
                          <a:spcPts val="40"/>
                        </a:spcBef>
                        <a:tabLst>
                          <a:tab pos="255904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89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ts val="590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modifications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same;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Disability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Rights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-comments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Policies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relative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crisis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96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ts val="590"/>
                        </a:lnSpc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responses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12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55904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13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Telephone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45" dirty="0">
                          <a:latin typeface="Arial"/>
                          <a:cs typeface="Arial"/>
                        </a:rPr>
                        <a:t>S.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Sullivan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draft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Critical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Incident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Protocol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55904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55904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55904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16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55904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17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55904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7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55904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19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draft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Negotiated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Settlement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Agreement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correspond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Ms.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Sullivan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same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55904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2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916" y="264668"/>
            <a:ext cx="1002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7/9/2019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7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12:45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680" y="244983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181" y="264667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015" y="681380"/>
          <a:ext cx="12171045" cy="6097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394"/>
                <a:gridCol w="899159"/>
                <a:gridCol w="3426460"/>
                <a:gridCol w="1083944"/>
                <a:gridCol w="828040"/>
                <a:gridCol w="761365"/>
                <a:gridCol w="2739390"/>
                <a:gridCol w="688340"/>
                <a:gridCol w="720725"/>
              </a:tblGrid>
              <a:tr h="1216025">
                <a:tc gridSpan="9">
                  <a:txBody>
                    <a:bodyPr/>
                    <a:lstStyle/>
                    <a:p>
                      <a:pPr marL="42545">
                        <a:lnSpc>
                          <a:spcPts val="1505"/>
                        </a:lnSpc>
                        <a:tabLst>
                          <a:tab pos="7266305" algn="l"/>
                        </a:tabLst>
                      </a:pPr>
                      <a:r>
                        <a:rPr sz="1450" spc="-1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450" spc="-85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14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50" spc="-80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4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50" spc="-15" dirty="0">
                          <a:latin typeface="Arial"/>
                          <a:cs typeface="Arial"/>
                        </a:rPr>
                        <a:t>Monitor	</a:t>
                      </a:r>
                      <a:r>
                        <a:rPr sz="1350" b="1" spc="-67" baseline="30864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350" baseline="30864">
                        <a:latin typeface="Trebuchet MS"/>
                        <a:cs typeface="Trebuchet MS"/>
                      </a:endParaRPr>
                    </a:p>
                    <a:p>
                      <a:pPr marL="39370">
                        <a:lnSpc>
                          <a:spcPts val="1285"/>
                        </a:lnSpc>
                        <a:tabLst>
                          <a:tab pos="7266305" algn="l"/>
                        </a:tabLst>
                      </a:pPr>
                      <a:r>
                        <a:rPr sz="1950" spc="-97" baseline="-14957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950" spc="-187" baseline="-14957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1950" baseline="-14957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1950" spc="-232" baseline="-149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135" baseline="-14957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950" spc="-37" baseline="-149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22" baseline="-14957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900" spc="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42545">
                        <a:lnSpc>
                          <a:spcPts val="1639"/>
                        </a:lnSpc>
                        <a:tabLst>
                          <a:tab pos="7266305" algn="l"/>
                        </a:tabLst>
                      </a:pPr>
                      <a:r>
                        <a:rPr sz="2175" spc="-30" baseline="-19157" dirty="0">
                          <a:latin typeface="Arial"/>
                          <a:cs typeface="Arial"/>
                        </a:rPr>
                        <a:t>Baltimore,</a:t>
                      </a:r>
                      <a:r>
                        <a:rPr sz="2175" spc="-15" baseline="-191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75" spc="-82" baseline="-19157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2175" spc="-22" baseline="-1915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75" spc="-187" baseline="-19157" dirty="0">
                          <a:latin typeface="Arial"/>
                          <a:cs typeface="Arial"/>
                        </a:rPr>
                        <a:t>21202	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"Sample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7266305" marR="182880">
                        <a:lnSpc>
                          <a:spcPct val="107800"/>
                        </a:lnSpc>
                        <a:spcBef>
                          <a:spcPts val="465"/>
                        </a:spcBef>
                        <a:buAutoNum type="arabicPeriod" startAt="3"/>
                        <a:tabLst>
                          <a:tab pos="7379334" algn="l"/>
                        </a:tabLst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day,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even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inevitably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must authorize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than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eight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day,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reflected</a:t>
                      </a:r>
                      <a:r>
                        <a:rPr sz="9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"unbilled."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7404734" indent="-138430">
                        <a:lnSpc>
                          <a:spcPts val="1070"/>
                        </a:lnSpc>
                        <a:buAutoNum type="arabicPeriod" startAt="3"/>
                        <a:tabLst>
                          <a:tab pos="7405370" algn="l"/>
                        </a:tabLst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9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else.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non-re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910">
                <a:tc gridSpan="2">
                  <a:txBody>
                    <a:bodyPr/>
                    <a:lstStyle/>
                    <a:p>
                      <a:pPr marL="243204">
                        <a:lnSpc>
                          <a:spcPts val="1215"/>
                        </a:lnSpc>
                      </a:pPr>
                      <a:r>
                        <a:rPr sz="1150" spc="-7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115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80" dirty="0">
                          <a:latin typeface="Arial"/>
                          <a:cs typeface="Arial"/>
                        </a:rPr>
                        <a:t>OF: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15"/>
                        </a:lnSpc>
                      </a:pPr>
                      <a:r>
                        <a:rPr sz="1150" b="1" i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8100" marR="27305" algn="ctr">
                        <a:lnSpc>
                          <a:spcPct val="111200"/>
                        </a:lnSpc>
                        <a:spcBef>
                          <a:spcPts val="480"/>
                        </a:spcBef>
                      </a:pPr>
                      <a:r>
                        <a:rPr sz="8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800" spc="-25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800" spc="-3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8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before  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starting 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spreadsheet.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46990" marR="36830" algn="ctr">
                        <a:lnSpc>
                          <a:spcPts val="1070"/>
                        </a:lnSpc>
                        <a:spcBef>
                          <a:spcPts val="50"/>
                        </a:spcBef>
                      </a:pPr>
                      <a:r>
                        <a:rPr sz="800" spc="-5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800" spc="-3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8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other 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info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800" spc="-20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800" spc="-15" dirty="0">
                          <a:latin typeface="Arial"/>
                          <a:cs typeface="Arial"/>
                        </a:rPr>
                        <a:t>populate.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096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5344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tab.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6530">
                <a:tc gridSpan="2">
                  <a:txBody>
                    <a:bodyPr/>
                    <a:lstStyle/>
                    <a:p>
                      <a:pPr marL="334645">
                        <a:lnSpc>
                          <a:spcPts val="1215"/>
                        </a:lnSpc>
                      </a:pPr>
                      <a:r>
                        <a:rPr sz="1150" spc="-7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1150" spc="-10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85" dirty="0">
                          <a:latin typeface="Arial"/>
                          <a:cs typeface="Arial"/>
                        </a:rPr>
                        <a:t>BY: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1245"/>
                        </a:lnSpc>
                      </a:pPr>
                      <a:r>
                        <a:rPr sz="1300" spc="-114" dirty="0">
                          <a:latin typeface="Arial"/>
                          <a:cs typeface="Arial"/>
                        </a:rPr>
                        <a:t>CMPI </a:t>
                      </a:r>
                      <a:r>
                        <a:rPr sz="1300" spc="-135" dirty="0">
                          <a:latin typeface="Arial"/>
                          <a:cs typeface="Arial"/>
                        </a:rPr>
                        <a:t>(BCMC </a:t>
                      </a:r>
                      <a:r>
                        <a:rPr sz="1300" spc="-75" dirty="0">
                          <a:latin typeface="Arial"/>
                          <a:cs typeface="Arial"/>
                        </a:rPr>
                        <a:t>–</a:t>
                      </a:r>
                      <a:r>
                        <a:rPr sz="13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60" dirty="0">
                          <a:latin typeface="Arial"/>
                          <a:cs typeface="Arial"/>
                        </a:rPr>
                        <a:t>Kelly)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5344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accuracy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it.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5740">
                <a:tc gridSpan="2">
                  <a:txBody>
                    <a:bodyPr/>
                    <a:lstStyle/>
                    <a:p>
                      <a:pPr marL="73596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50" spc="-8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1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0" dirty="0">
                          <a:latin typeface="Arial"/>
                          <a:cs typeface="Arial"/>
                        </a:rPr>
                        <a:t>SUBMITTED: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1475"/>
                        </a:lnSpc>
                      </a:pPr>
                      <a:r>
                        <a:rPr sz="1300" spc="-15" dirty="0">
                          <a:latin typeface="Arial"/>
                          <a:cs typeface="Arial"/>
                        </a:rPr>
                        <a:t>7/1/2019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5344">
                        <a:lnSpc>
                          <a:spcPts val="107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7.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hesitate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Deputy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Monitors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Hassan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Aden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questions.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447675">
                        <a:lnSpc>
                          <a:spcPts val="1460"/>
                        </a:lnSpc>
                      </a:pPr>
                      <a:r>
                        <a:rPr sz="1300" spc="-110" dirty="0">
                          <a:latin typeface="Arial"/>
                          <a:cs typeface="Arial"/>
                        </a:rPr>
                        <a:t>YEAR: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1460"/>
                        </a:lnSpc>
                      </a:pPr>
                      <a:r>
                        <a:rPr sz="1300" spc="-65" dirty="0">
                          <a:latin typeface="Arial"/>
                          <a:cs typeface="Arial"/>
                        </a:rPr>
                        <a:t>2019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49985">
                <a:tc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10070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950" b="1" i="1" spc="-65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950" b="1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i="1" spc="-60" dirty="0">
                          <a:latin typeface="Arial"/>
                          <a:cs typeface="Arial"/>
                        </a:rPr>
                        <a:t>Description: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marL="1924685" marR="4958080">
                        <a:lnSpc>
                          <a:spcPts val="1270"/>
                        </a:lnSpc>
                        <a:spcBef>
                          <a:spcPts val="50"/>
                        </a:spcBef>
                      </a:pP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meeting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BPD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North Division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DC;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checklist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review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in-service  training; meet with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Ms. </a:t>
                      </a:r>
                      <a:r>
                        <a:rPr sz="950" i="1" spc="-30" dirty="0">
                          <a:latin typeface="Trebuchet MS"/>
                          <a:cs typeface="Trebuchet MS"/>
                        </a:rPr>
                        <a:t>Williams </a:t>
                      </a:r>
                      <a:r>
                        <a:rPr sz="950" i="1" spc="-55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changes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950" i="1" spc="-35" dirty="0">
                          <a:latin typeface="Trebuchet MS"/>
                          <a:cs typeface="Trebuchet MS"/>
                        </a:rPr>
                        <a:t>compliance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copied </a:t>
                      </a:r>
                      <a:r>
                        <a:rPr sz="950" i="1" spc="-25" dirty="0">
                          <a:latin typeface="Trebuchet MS"/>
                          <a:cs typeface="Trebuchet MS"/>
                        </a:rPr>
                        <a:t>use </a:t>
                      </a:r>
                      <a:r>
                        <a:rPr sz="950" i="1" spc="-50" dirty="0">
                          <a:latin typeface="Trebuchet MS"/>
                          <a:cs typeface="Trebuchet MS"/>
                        </a:rPr>
                        <a:t>of force reports; </a:t>
                      </a:r>
                      <a:r>
                        <a:rPr sz="950" i="1" spc="-40" dirty="0">
                          <a:latin typeface="Trebuchet MS"/>
                          <a:cs typeface="Trebuchet MS"/>
                        </a:rPr>
                        <a:t>reviewed 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UNDF </a:t>
                      </a:r>
                      <a:r>
                        <a:rPr sz="950" i="1" spc="-45" dirty="0">
                          <a:latin typeface="Trebuchet MS"/>
                          <a:cs typeface="Trebuchet MS"/>
                        </a:rPr>
                        <a:t>reports </a:t>
                      </a:r>
                      <a:r>
                        <a:rPr sz="950" i="1" dirty="0">
                          <a:latin typeface="Trebuchet MS"/>
                          <a:cs typeface="Trebuchet MS"/>
                        </a:rPr>
                        <a:t>1123454 </a:t>
                      </a:r>
                      <a:r>
                        <a:rPr sz="950" i="1" spc="-1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950" i="1" spc="-1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-10" dirty="0">
                          <a:latin typeface="Trebuchet MS"/>
                          <a:cs typeface="Trebuchet MS"/>
                        </a:rPr>
                        <a:t>1123455.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4795">
                <a:tc gridSpan="9">
                  <a:txBody>
                    <a:bodyPr/>
                    <a:lstStyle/>
                    <a:p>
                      <a:pPr marL="40640">
                        <a:lnSpc>
                          <a:spcPts val="1880"/>
                        </a:lnSpc>
                      </a:pPr>
                      <a:r>
                        <a:rPr sz="1650" spc="-13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1686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115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50" b="1" spc="-45" dirty="0">
                          <a:latin typeface="Trebuchet MS"/>
                          <a:cs typeface="Trebuchet MS"/>
                        </a:rPr>
                        <a:t>of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45" dirty="0">
                          <a:latin typeface="Trebuchet MS"/>
                          <a:cs typeface="Trebuchet MS"/>
                        </a:rPr>
                        <a:t>Day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150" b="1" spc="-6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565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55" dirty="0">
                          <a:latin typeface="Trebuchet MS"/>
                          <a:cs typeface="Trebuchet MS"/>
                        </a:rPr>
                        <a:t>Hours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50" b="1" spc="-65" dirty="0">
                          <a:latin typeface="Trebuchet MS"/>
                          <a:cs typeface="Trebuchet MS"/>
                        </a:rPr>
                        <a:t>Rate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900" b="1" spc="-55" dirty="0">
                          <a:latin typeface="Trebuchet MS"/>
                          <a:cs typeface="Trebuchet MS"/>
                        </a:rPr>
                        <a:t>Total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819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31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9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65" dirty="0">
                          <a:latin typeface="Trebuchet MS"/>
                          <a:cs typeface="Trebuchet MS"/>
                        </a:rPr>
                        <a:t>Time)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774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0" marR="131445" indent="-59690">
                        <a:lnSpc>
                          <a:spcPts val="1160"/>
                        </a:lnSpc>
                        <a:spcBef>
                          <a:spcPts val="40"/>
                        </a:spcBef>
                      </a:pPr>
                      <a:r>
                        <a:rPr sz="900" b="1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nbill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900" b="1" spc="-45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86460">
                <a:tc>
                  <a:txBody>
                    <a:bodyPr/>
                    <a:lstStyle/>
                    <a:p>
                      <a:pPr marL="27305" algn="ctr">
                        <a:lnSpc>
                          <a:spcPts val="1070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7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Tabled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Boundary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Block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Party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West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where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9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engaged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9845" marR="16510">
                        <a:lnSpc>
                          <a:spcPct val="107700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over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100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residents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about,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police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reform,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decree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role 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the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process.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Passed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just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many </a:t>
                      </a:r>
                      <a:r>
                        <a:rPr sz="900" spc="-140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monitor 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business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cards, also signing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14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residents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listserve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recieve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9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Monitor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27100">
                        <a:lnSpc>
                          <a:spcPts val="1070"/>
                        </a:lnSpc>
                        <a:tabLst>
                          <a:tab pos="1545590" algn="l"/>
                        </a:tabLst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2.9 </a:t>
                      </a:r>
                      <a:r>
                        <a:rPr sz="9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ts val="1070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681.50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86460">
                <a:tc>
                  <a:txBody>
                    <a:bodyPr/>
                    <a:lstStyle/>
                    <a:p>
                      <a:pPr marL="27305" algn="ctr">
                        <a:lnSpc>
                          <a:spcPts val="1065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Met with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Anti-Racism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Project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9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Emmanuel Episcopal Church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9845" marR="99060">
                        <a:lnSpc>
                          <a:spcPct val="107700"/>
                        </a:lnSpc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Downtown Baltimore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where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presented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group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15  members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discuss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how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residents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communities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impacted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by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police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misconduct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can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effectively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responsibly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engage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the reform 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process.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Three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new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sign ups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Monthly</a:t>
                      </a:r>
                      <a:r>
                        <a:rPr sz="9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Monitor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27100">
                        <a:lnSpc>
                          <a:spcPts val="1065"/>
                        </a:lnSpc>
                        <a:tabLst>
                          <a:tab pos="1545590" algn="l"/>
                        </a:tabLst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1.3 </a:t>
                      </a:r>
                      <a:r>
                        <a:rPr sz="9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305.50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 rowSpan="4">
                  <a:txBody>
                    <a:bodyPr/>
                    <a:lstStyle/>
                    <a:p>
                      <a:pPr marL="408305">
                        <a:lnSpc>
                          <a:spcPts val="1065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408305" marR="372745" algn="just">
                        <a:lnSpc>
                          <a:spcPct val="10780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un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e  J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un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e  J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un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4"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3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4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5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0955" algn="ctr">
                        <a:lnSpc>
                          <a:spcPts val="1075"/>
                        </a:lnSpc>
                        <a:spcBef>
                          <a:spcPts val="8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 gridSpan="2">
                  <a:txBody>
                    <a:bodyPr/>
                    <a:lstStyle/>
                    <a:p>
                      <a:pPr marL="1146810">
                        <a:lnSpc>
                          <a:spcPts val="1065"/>
                        </a:lnSpc>
                        <a:tabLst>
                          <a:tab pos="154559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146810">
                        <a:lnSpc>
                          <a:spcPct val="100000"/>
                        </a:lnSpc>
                        <a:spcBef>
                          <a:spcPts val="80"/>
                        </a:spcBef>
                        <a:tabLst>
                          <a:tab pos="154559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146810">
                        <a:lnSpc>
                          <a:spcPct val="100000"/>
                        </a:lnSpc>
                        <a:spcBef>
                          <a:spcPts val="90"/>
                        </a:spcBef>
                        <a:tabLst>
                          <a:tab pos="154559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146810">
                        <a:lnSpc>
                          <a:spcPts val="1075"/>
                        </a:lnSpc>
                        <a:spcBef>
                          <a:spcPts val="80"/>
                        </a:spcBef>
                        <a:tabLst>
                          <a:tab pos="154559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gridSpan="4"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80"/>
                        </a:spcBef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ts val="107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73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916" y="264668"/>
            <a:ext cx="1002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7/9/2019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7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12:45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43181" y="264667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9759" y="676147"/>
            <a:ext cx="2381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55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3888" y="676147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44917" y="676147"/>
            <a:ext cx="3441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305.50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5680" y="244983"/>
            <a:ext cx="2020570" cy="593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37592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Times New Roman"/>
              <a:cs typeface="Times New Roman"/>
            </a:endParaRPr>
          </a:p>
          <a:p>
            <a:pPr marL="902335">
              <a:lnSpc>
                <a:spcPct val="100000"/>
              </a:lnSpc>
              <a:tabLst>
                <a:tab pos="1520825" algn="l"/>
              </a:tabLst>
            </a:pPr>
            <a:r>
              <a:rPr sz="900" spc="-40" dirty="0">
                <a:latin typeface="Arial"/>
                <a:cs typeface="Arial"/>
              </a:rPr>
              <a:t>1.3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	235.00</a:t>
            </a:r>
            <a:r>
              <a:rPr sz="900" spc="13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759" y="1267586"/>
            <a:ext cx="2381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55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43888" y="126758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5823" y="1267586"/>
            <a:ext cx="3028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"/>
                <a:cs typeface="Arial"/>
              </a:rPr>
              <a:t>2.4</a:t>
            </a:r>
            <a:r>
              <a:rPr sz="900" spc="4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44917" y="1267586"/>
            <a:ext cx="3441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564.00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84441" y="1267586"/>
            <a:ext cx="51180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235.00</a:t>
            </a:r>
            <a:r>
              <a:rPr sz="900" spc="13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759" y="1848104"/>
            <a:ext cx="238125" cy="106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7800"/>
              </a:lnSpc>
              <a:spcBef>
                <a:spcPts val="100"/>
              </a:spcBef>
            </a:pP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40" dirty="0">
                <a:latin typeface="Arial"/>
                <a:cs typeface="Arial"/>
              </a:rPr>
              <a:t>e  </a:t>
            </a: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40" dirty="0">
                <a:latin typeface="Arial"/>
                <a:cs typeface="Arial"/>
              </a:rPr>
              <a:t>e  </a:t>
            </a: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40" dirty="0">
                <a:latin typeface="Arial"/>
                <a:cs typeface="Arial"/>
              </a:rPr>
              <a:t>e  </a:t>
            </a: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40" dirty="0">
                <a:latin typeface="Arial"/>
                <a:cs typeface="Arial"/>
              </a:rPr>
              <a:t>e  </a:t>
            </a: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40" dirty="0">
                <a:latin typeface="Arial"/>
                <a:cs typeface="Arial"/>
              </a:rPr>
              <a:t>e  </a:t>
            </a: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40" dirty="0">
                <a:latin typeface="Arial"/>
                <a:cs typeface="Arial"/>
              </a:rPr>
              <a:t>e  </a:t>
            </a: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55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14932" y="1848104"/>
            <a:ext cx="141605" cy="10604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80"/>
              </a:spcBef>
            </a:pPr>
            <a:r>
              <a:rPr sz="900" spc="-45" dirty="0"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65823" y="1848104"/>
            <a:ext cx="302895" cy="10604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8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900" spc="-40" dirty="0">
                <a:latin typeface="Arial"/>
                <a:cs typeface="Arial"/>
              </a:rPr>
              <a:t>2.5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44917" y="1848104"/>
            <a:ext cx="344170" cy="10604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1435" algn="ctr">
              <a:lnSpc>
                <a:spcPct val="100000"/>
              </a:lnSpc>
              <a:spcBef>
                <a:spcPts val="18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51435" algn="ctr">
              <a:lnSpc>
                <a:spcPct val="100000"/>
              </a:lnSpc>
              <a:spcBef>
                <a:spcPts val="85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51435" algn="ctr">
              <a:lnSpc>
                <a:spcPct val="100000"/>
              </a:lnSpc>
              <a:spcBef>
                <a:spcPts val="85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51435" algn="ctr">
              <a:lnSpc>
                <a:spcPct val="100000"/>
              </a:lnSpc>
              <a:spcBef>
                <a:spcPts val="85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51435" algn="ctr">
              <a:lnSpc>
                <a:spcPct val="100000"/>
              </a:lnSpc>
              <a:spcBef>
                <a:spcPts val="85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12700" marR="5080" indent="51435" algn="ctr">
              <a:lnSpc>
                <a:spcPts val="1160"/>
              </a:lnSpc>
              <a:spcBef>
                <a:spcPts val="55"/>
              </a:spcBef>
            </a:pPr>
            <a:r>
              <a:rPr sz="900" spc="-25" dirty="0">
                <a:latin typeface="Arial"/>
                <a:cs typeface="Arial"/>
              </a:rPr>
              <a:t>-     </a:t>
            </a:r>
            <a:r>
              <a:rPr sz="900" spc="-45" dirty="0">
                <a:latin typeface="Arial"/>
                <a:cs typeface="Arial"/>
              </a:rPr>
              <a:t>587.50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84441" y="1848104"/>
            <a:ext cx="511809" cy="10604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9759" y="3622039"/>
            <a:ext cx="23812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800"/>
              </a:lnSpc>
              <a:spcBef>
                <a:spcPts val="100"/>
              </a:spcBef>
            </a:pP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40" dirty="0">
                <a:latin typeface="Arial"/>
                <a:cs typeface="Arial"/>
              </a:rPr>
              <a:t>e  </a:t>
            </a: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55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14932" y="3622039"/>
            <a:ext cx="141605" cy="32131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65823" y="3622039"/>
            <a:ext cx="302895" cy="32131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0"/>
              </a:spcBef>
            </a:pPr>
            <a:r>
              <a:rPr sz="900" spc="-40" dirty="0">
                <a:latin typeface="Arial"/>
                <a:cs typeface="Arial"/>
              </a:rPr>
              <a:t>1.2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44917" y="3622039"/>
            <a:ext cx="344170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7640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  </a:t>
            </a:r>
            <a:r>
              <a:rPr sz="900" spc="-45" dirty="0">
                <a:latin typeface="Arial"/>
                <a:cs typeface="Arial"/>
              </a:rPr>
              <a:t>282.00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84441" y="3622039"/>
            <a:ext cx="511809" cy="32131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9759" y="4065650"/>
            <a:ext cx="23812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800"/>
              </a:lnSpc>
              <a:spcBef>
                <a:spcPts val="100"/>
              </a:spcBef>
            </a:pP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40" dirty="0">
                <a:latin typeface="Arial"/>
                <a:cs typeface="Arial"/>
              </a:rPr>
              <a:t>e  </a:t>
            </a: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55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14932" y="4065650"/>
            <a:ext cx="141605" cy="32131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900" spc="-50" dirty="0">
                <a:latin typeface="Arial"/>
                <a:cs typeface="Arial"/>
              </a:rPr>
              <a:t>1</a:t>
            </a:r>
            <a:r>
              <a:rPr sz="900" spc="-45" dirty="0"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65823" y="4065650"/>
            <a:ext cx="302895" cy="32131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0"/>
              </a:spcBef>
            </a:pPr>
            <a:r>
              <a:rPr sz="900" spc="-40" dirty="0">
                <a:latin typeface="Arial"/>
                <a:cs typeface="Arial"/>
              </a:rPr>
              <a:t>1.8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44917" y="4065650"/>
            <a:ext cx="344170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7640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  </a:t>
            </a:r>
            <a:r>
              <a:rPr sz="900" spc="-45" dirty="0">
                <a:latin typeface="Arial"/>
                <a:cs typeface="Arial"/>
              </a:rPr>
              <a:t>423.00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84441" y="4065650"/>
            <a:ext cx="511809" cy="32131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9759" y="4952618"/>
            <a:ext cx="238125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7800"/>
              </a:lnSpc>
              <a:spcBef>
                <a:spcPts val="100"/>
              </a:spcBef>
            </a:pP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40" dirty="0">
                <a:latin typeface="Arial"/>
                <a:cs typeface="Arial"/>
              </a:rPr>
              <a:t>e  </a:t>
            </a: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40" dirty="0">
                <a:latin typeface="Arial"/>
                <a:cs typeface="Arial"/>
              </a:rPr>
              <a:t>e  </a:t>
            </a: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40" dirty="0">
                <a:latin typeface="Arial"/>
                <a:cs typeface="Arial"/>
              </a:rPr>
              <a:t>e  </a:t>
            </a: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40" dirty="0">
                <a:latin typeface="Arial"/>
                <a:cs typeface="Arial"/>
              </a:rPr>
              <a:t>e  </a:t>
            </a:r>
            <a:r>
              <a:rPr sz="900" spc="-95" dirty="0">
                <a:latin typeface="Arial"/>
                <a:cs typeface="Arial"/>
              </a:rPr>
              <a:t>J</a:t>
            </a:r>
            <a:r>
              <a:rPr sz="900" spc="-110" dirty="0">
                <a:latin typeface="Arial"/>
                <a:cs typeface="Arial"/>
              </a:rPr>
              <a:t>u</a:t>
            </a:r>
            <a:r>
              <a:rPr sz="900" spc="-35" dirty="0">
                <a:latin typeface="Arial"/>
                <a:cs typeface="Arial"/>
              </a:rPr>
              <a:t>n</a:t>
            </a:r>
            <a:r>
              <a:rPr sz="900" spc="-55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14932" y="4952618"/>
            <a:ext cx="141605" cy="764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spc="-50" dirty="0">
                <a:latin typeface="Arial"/>
                <a:cs typeface="Arial"/>
              </a:rPr>
              <a:t>2</a:t>
            </a:r>
            <a:r>
              <a:rPr sz="900" spc="-45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50" dirty="0">
                <a:latin typeface="Arial"/>
                <a:cs typeface="Arial"/>
              </a:rPr>
              <a:t>2</a:t>
            </a:r>
            <a:r>
              <a:rPr sz="900" spc="-4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50" dirty="0">
                <a:latin typeface="Arial"/>
                <a:cs typeface="Arial"/>
              </a:rPr>
              <a:t>2</a:t>
            </a:r>
            <a:r>
              <a:rPr sz="900" spc="-4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50" dirty="0">
                <a:latin typeface="Arial"/>
                <a:cs typeface="Arial"/>
              </a:rPr>
              <a:t>2</a:t>
            </a:r>
            <a:r>
              <a:rPr sz="900" spc="-4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50" dirty="0">
                <a:latin typeface="Arial"/>
                <a:cs typeface="Arial"/>
              </a:rPr>
              <a:t>2</a:t>
            </a:r>
            <a:r>
              <a:rPr sz="900" spc="-4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85153" y="4952618"/>
            <a:ext cx="83820" cy="764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12683" y="4952618"/>
            <a:ext cx="60960" cy="764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84441" y="4952618"/>
            <a:ext cx="511809" cy="764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spc="-45" dirty="0">
                <a:latin typeface="Arial"/>
                <a:cs typeface="Arial"/>
              </a:rPr>
              <a:t>235.00  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33095" y="690372"/>
            <a:ext cx="0" cy="5027930"/>
          </a:xfrm>
          <a:custGeom>
            <a:avLst/>
            <a:gdLst/>
            <a:ahLst/>
            <a:cxnLst/>
            <a:rect l="l" t="t" r="r" b="b"/>
            <a:pathLst>
              <a:path h="5027930">
                <a:moveTo>
                  <a:pt x="0" y="0"/>
                </a:moveTo>
                <a:lnTo>
                  <a:pt x="0" y="5027523"/>
                </a:lnTo>
              </a:path>
            </a:pathLst>
          </a:custGeom>
          <a:ln w="18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376327" y="690372"/>
            <a:ext cx="0" cy="5027930"/>
          </a:xfrm>
          <a:custGeom>
            <a:avLst/>
            <a:gdLst/>
            <a:ahLst/>
            <a:cxnLst/>
            <a:rect l="l" t="t" r="r" b="b"/>
            <a:pathLst>
              <a:path h="5027930">
                <a:moveTo>
                  <a:pt x="0" y="0"/>
                </a:moveTo>
                <a:lnTo>
                  <a:pt x="0" y="5027523"/>
                </a:lnTo>
              </a:path>
            </a:pathLst>
          </a:custGeom>
          <a:ln w="18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2122932" y="685800"/>
          <a:ext cx="3446145" cy="5035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8365"/>
              </a:tblGrid>
              <a:tr h="591185"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Met with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Ms.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Denise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Williams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videography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9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90" dirty="0">
                          <a:latin typeface="Arial"/>
                          <a:cs typeface="Arial"/>
                        </a:rPr>
                        <a:t>UMBC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63500">
                        <a:lnSpc>
                          <a:spcPct val="107800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give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an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overview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Decree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role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neighborhood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Liaison's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process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preparation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5" dirty="0">
                          <a:latin typeface="Arial"/>
                          <a:cs typeface="Arial"/>
                        </a:rPr>
                        <a:t>NL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meeting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1185"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Tabled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Historic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Pennsylvania Avenue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Parade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Pennsylvania</a:t>
                      </a:r>
                      <a:r>
                        <a:rPr sz="9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36195">
                        <a:lnSpc>
                          <a:spcPct val="107700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Presstman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Streets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C.W.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Baltimore.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engaged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gave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flyer's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about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25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residents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signed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three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9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receive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Monthly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Monitor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86460">
                <a:tc>
                  <a:txBody>
                    <a:bodyPr/>
                    <a:lstStyle/>
                    <a:p>
                      <a:pPr marL="31750">
                        <a:lnSpc>
                          <a:spcPts val="1065"/>
                        </a:lnSpc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Attended Mayor </a:t>
                      </a:r>
                      <a:r>
                        <a:rPr sz="900" spc="-90" dirty="0">
                          <a:latin typeface="Arial"/>
                          <a:cs typeface="Arial"/>
                        </a:rPr>
                        <a:t>Jack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Young's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"Civic Saturday"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facilitated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Baltimore's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125730" algn="just">
                        <a:lnSpc>
                          <a:spcPct val="107800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State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Central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Committee.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Had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opportunity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present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Consent  Decree process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another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form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Civic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Engagement. Also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connected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Committee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members and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residents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public comment</a:t>
                      </a:r>
                      <a:r>
                        <a:rPr sz="9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periods 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associated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new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BPD</a:t>
                      </a:r>
                      <a:r>
                        <a:rPr sz="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policies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31750">
                        <a:lnSpc>
                          <a:spcPts val="1065"/>
                        </a:lnSpc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Neighborhood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Liaison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was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recorded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historical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spcBef>
                          <a:spcPts val="85"/>
                        </a:spcBef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Arch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Social Club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UMBC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9140"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Juneteenth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Celebration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Southwest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1750" marR="256540">
                        <a:lnSpc>
                          <a:spcPts val="1160"/>
                        </a:lnSpc>
                        <a:spcBef>
                          <a:spcPts val="55"/>
                        </a:spcBef>
                      </a:pPr>
                      <a:r>
                        <a:rPr sz="900" spc="-10" dirty="0">
                          <a:latin typeface="Arial"/>
                          <a:cs typeface="Arial"/>
                        </a:rPr>
                        <a:t>invitation from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Towanda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Jones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300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Gangsta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Movement. 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Ultimately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over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residents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were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attendace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presentation.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Seth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Rosenthal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SW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Neighborhood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Liaison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Alvonia 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Aleen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were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also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attendance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916" y="264668"/>
            <a:ext cx="1002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7/9/2019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7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12:45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680" y="244983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181" y="264667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015" y="681228"/>
          <a:ext cx="12171045" cy="2839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3300"/>
                <a:gridCol w="895350"/>
                <a:gridCol w="3428365"/>
                <a:gridCol w="1083944"/>
                <a:gridCol w="828040"/>
                <a:gridCol w="760729"/>
                <a:gridCol w="4145914"/>
              </a:tblGrid>
              <a:tr h="158115">
                <a:tc>
                  <a:txBody>
                    <a:bodyPr/>
                    <a:lstStyle/>
                    <a:p>
                      <a:pPr marL="25400" algn="ctr">
                        <a:lnSpc>
                          <a:spcPts val="1070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Monitor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Check-in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call/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Met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Campaign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Justice,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Safety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070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.7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70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70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634.50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Jobs 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(CJSJ)to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discuss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what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they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percieved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break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down</a:t>
                      </a:r>
                      <a:r>
                        <a:rPr sz="9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dissimination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on policy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changes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since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beginning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of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2019.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Discussed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current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open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comment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period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elearning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policy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708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created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direct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policy email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group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9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individual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members./Attended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passed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literature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contact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information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African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American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Male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Speakers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Bureau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at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Cornerstone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Baptist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Church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Northwest Baltimore. I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directly</a:t>
                      </a:r>
                      <a:r>
                        <a:rPr sz="9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engaged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5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15-20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leaders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crowd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9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70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marL="25400" algn="ctr">
                        <a:lnSpc>
                          <a:spcPts val="1070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Drafted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Article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July's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Monitor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drafted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Youth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ts val="107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70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70"/>
                        </a:lnSpc>
                        <a:tabLst>
                          <a:tab pos="39433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470.00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Questionaire 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upcoming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summer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endeavor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9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YO!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985"/>
                        </a:lnSpc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Baltimore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29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5400" algn="ctr">
                        <a:lnSpc>
                          <a:spcPts val="1065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65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30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65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65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25400" algn="ctr">
                        <a:lnSpc>
                          <a:spcPts val="1070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70"/>
                        </a:lnSpc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31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70"/>
                        </a:lnSpc>
                        <a:tabLst>
                          <a:tab pos="46164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235.00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70"/>
                        </a:lnSpc>
                        <a:tabLst>
                          <a:tab pos="561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670">
                <a:tc gridSpan="4">
                  <a:txBody>
                    <a:bodyPr/>
                    <a:lstStyle/>
                    <a:p>
                      <a:pPr marR="3810" algn="r">
                        <a:lnSpc>
                          <a:spcPts val="103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18.1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030"/>
                        </a:lnSpc>
                      </a:pPr>
                      <a:r>
                        <a:rPr sz="900" b="1" spc="-80" dirty="0">
                          <a:latin typeface="Trebuchet MS"/>
                          <a:cs typeface="Trebuchet MS"/>
                        </a:rPr>
                        <a:t>TOTAL: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030"/>
                        </a:lnSpc>
                        <a:tabLst>
                          <a:tab pos="306070" algn="l"/>
                        </a:tabLst>
                      </a:pP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4,253.50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724535" algn="r">
                        <a:lnSpc>
                          <a:spcPts val="103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916" y="264668"/>
            <a:ext cx="1002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7/9/2019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7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12:45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680" y="244983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181" y="264667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015" y="681380"/>
          <a:ext cx="12171045" cy="630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394"/>
                <a:gridCol w="897255"/>
                <a:gridCol w="3428365"/>
                <a:gridCol w="1083944"/>
                <a:gridCol w="828040"/>
                <a:gridCol w="761365"/>
                <a:gridCol w="869315"/>
                <a:gridCol w="985520"/>
                <a:gridCol w="2292985"/>
              </a:tblGrid>
              <a:tr h="264795">
                <a:tc gridSpan="9">
                  <a:txBody>
                    <a:bodyPr/>
                    <a:lstStyle/>
                    <a:p>
                      <a:pPr marL="40640">
                        <a:lnSpc>
                          <a:spcPts val="1875"/>
                        </a:lnSpc>
                      </a:pPr>
                      <a:r>
                        <a:rPr sz="1650" spc="-28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367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33070">
                        <a:lnSpc>
                          <a:spcPts val="1019"/>
                        </a:lnSpc>
                      </a:pPr>
                      <a:r>
                        <a:rPr sz="900" b="1" spc="-3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9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31495">
                        <a:lnSpc>
                          <a:spcPts val="1019"/>
                        </a:lnSpc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30" dirty="0">
                          <a:latin typeface="Trebuchet MS"/>
                          <a:cs typeface="Trebuchet MS"/>
                        </a:rPr>
                        <a:t>MEALS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4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805"/>
                        </a:lnSpc>
                      </a:pPr>
                      <a:r>
                        <a:rPr sz="900" b="1" spc="-5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900" b="1" spc="-10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9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+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16839" marR="94615" indent="33020">
                        <a:lnSpc>
                          <a:spcPct val="107900"/>
                        </a:lnSpc>
                      </a:pPr>
                      <a:r>
                        <a:rPr sz="900" b="1" spc="-2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es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900" b="1" spc="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iptio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45745" marR="182245" indent="-41275">
                        <a:lnSpc>
                          <a:spcPct val="107900"/>
                        </a:lnSpc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-Me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900" b="1" spc="-60" dirty="0">
                          <a:latin typeface="Trebuchet MS"/>
                          <a:cs typeface="Trebuchet MS"/>
                        </a:rPr>
                        <a:t>Expense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985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9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60" dirty="0">
                          <a:latin typeface="Trebuchet MS"/>
                          <a:cs typeface="Trebuchet MS"/>
                        </a:rPr>
                        <a:t>(per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19050" algn="ctr">
                        <a:lnSpc>
                          <a:spcPts val="985"/>
                        </a:lnSpc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Date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ts val="985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Category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46175">
                        <a:lnSpc>
                          <a:spcPts val="985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900" b="1" spc="-55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5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ts val="985"/>
                        </a:lnSpc>
                      </a:pPr>
                      <a:r>
                        <a:rPr sz="900" b="1" spc="-6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9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Day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985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90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985"/>
                        </a:lnSpc>
                      </a:pPr>
                      <a:r>
                        <a:rPr sz="900" b="1" spc="-55" dirty="0">
                          <a:latin typeface="Trebuchet MS"/>
                          <a:cs typeface="Trebuchet MS"/>
                        </a:rPr>
                        <a:t>Total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985"/>
                        </a:lnSpc>
                      </a:pPr>
                      <a:r>
                        <a:rPr sz="900" b="1" spc="-6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900" b="1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60" dirty="0">
                          <a:latin typeface="Trebuchet MS"/>
                          <a:cs typeface="Trebuchet MS"/>
                        </a:rPr>
                        <a:t>per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03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720"/>
                        </a:lnSpc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day)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6/17/2019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Office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 Supplies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New 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BCMC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Spanish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61658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436.52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22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916" y="264668"/>
            <a:ext cx="1002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7/9/2019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7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12:45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680" y="244983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181" y="264667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65741" y="76301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1841" y="76301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5741" y="9992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1841" y="9992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65741" y="1235583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41841" y="1235583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65741" y="147167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41841" y="147167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65741" y="170802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41841" y="170802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65741" y="194411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41841" y="194411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65741" y="21803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41841" y="21803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65741" y="2416683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41841" y="2416683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65741" y="265277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41841" y="265277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65741" y="288912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141841" y="288912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65741" y="312521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41841" y="312521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65741" y="33614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141841" y="33614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65741" y="3597783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41841" y="3597783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65741" y="383387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141841" y="383387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865741" y="407022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141841" y="407022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865741" y="430631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41841" y="430631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865741" y="45425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141841" y="45425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865741" y="477888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141841" y="477888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865741" y="501497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141841" y="501497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865741" y="525132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141841" y="525132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865741" y="548741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141841" y="548741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865741" y="57236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141841" y="57236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865741" y="595998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141841" y="595998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865741" y="619607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141841" y="619607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865741" y="6432422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141841" y="643242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865741" y="6668516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141841" y="6668516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865741" y="6904735"/>
            <a:ext cx="6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141841" y="6904735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Arial"/>
                <a:cs typeface="Arial"/>
              </a:rPr>
              <a:t>$</a:t>
            </a:r>
            <a:endParaRPr sz="9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33095" y="690372"/>
            <a:ext cx="0" cy="6379845"/>
          </a:xfrm>
          <a:custGeom>
            <a:avLst/>
            <a:gdLst/>
            <a:ahLst/>
            <a:cxnLst/>
            <a:rect l="l" t="t" r="r" b="b"/>
            <a:pathLst>
              <a:path h="6379845">
                <a:moveTo>
                  <a:pt x="0" y="0"/>
                </a:moveTo>
                <a:lnTo>
                  <a:pt x="0" y="6379464"/>
                </a:lnTo>
              </a:path>
            </a:pathLst>
          </a:custGeom>
          <a:ln w="18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084307" y="690372"/>
            <a:ext cx="0" cy="6379845"/>
          </a:xfrm>
          <a:custGeom>
            <a:avLst/>
            <a:gdLst/>
            <a:ahLst/>
            <a:cxnLst/>
            <a:rect l="l" t="t" r="r" b="b"/>
            <a:pathLst>
              <a:path h="6379845">
                <a:moveTo>
                  <a:pt x="0" y="0"/>
                </a:moveTo>
                <a:lnTo>
                  <a:pt x="0" y="6379464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5550255" y="685800"/>
          <a:ext cx="3568065" cy="6387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3310"/>
                <a:gridCol w="827404"/>
                <a:gridCol w="760730"/>
                <a:gridCol w="868680"/>
              </a:tblGrid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916" y="264668"/>
            <a:ext cx="1002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7/9/2019 </a:t>
            </a:r>
            <a:r>
              <a:rPr sz="900" spc="95" dirty="0">
                <a:latin typeface="Arial"/>
                <a:cs typeface="Arial"/>
              </a:rPr>
              <a:t>/</a:t>
            </a:r>
            <a:r>
              <a:rPr sz="900" spc="-17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12:45 </a:t>
            </a:r>
            <a:r>
              <a:rPr sz="900" spc="-60" dirty="0">
                <a:latin typeface="Arial"/>
                <a:cs typeface="Arial"/>
              </a:rPr>
              <a:t>PM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5680" y="244983"/>
            <a:ext cx="1649095" cy="32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855">
              <a:lnSpc>
                <a:spcPct val="1078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Baltimore </a:t>
            </a:r>
            <a:r>
              <a:rPr sz="900" spc="-55" dirty="0">
                <a:latin typeface="Arial"/>
                <a:cs typeface="Arial"/>
              </a:rPr>
              <a:t>Consent </a:t>
            </a:r>
            <a:r>
              <a:rPr sz="900" spc="-60" dirty="0">
                <a:latin typeface="Arial"/>
                <a:cs typeface="Arial"/>
              </a:rPr>
              <a:t>Decree </a:t>
            </a:r>
            <a:r>
              <a:rPr sz="900" spc="-5" dirty="0">
                <a:latin typeface="Arial"/>
                <a:cs typeface="Arial"/>
              </a:rPr>
              <a:t>Monitor  </a:t>
            </a:r>
            <a:r>
              <a:rPr sz="900" spc="-95" dirty="0">
                <a:latin typeface="Arial"/>
                <a:cs typeface="Arial"/>
              </a:rPr>
              <a:t>INVOICE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3181" y="264667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latin typeface="Arial"/>
                <a:cs typeface="Arial"/>
              </a:rPr>
              <a:t>Page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015" y="685800"/>
          <a:ext cx="9878695" cy="1349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6380"/>
                <a:gridCol w="1083945"/>
                <a:gridCol w="828040"/>
                <a:gridCol w="761365"/>
                <a:gridCol w="869315"/>
                <a:gridCol w="985520"/>
              </a:tblGrid>
              <a:tr h="23622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8486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0960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78486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0960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78486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0960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78486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60960">
                        <a:lnSpc>
                          <a:spcPct val="100000"/>
                        </a:lnSpc>
                        <a:spcBef>
                          <a:spcPts val="710"/>
                        </a:spcBef>
                        <a:tabLst>
                          <a:tab pos="78486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5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6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6670">
                        <a:lnSpc>
                          <a:spcPts val="1030"/>
                        </a:lnSpc>
                        <a:tabLst>
                          <a:tab pos="930275" algn="l"/>
                          <a:tab pos="1486535" algn="l"/>
                        </a:tabLst>
                      </a:pPr>
                      <a:r>
                        <a:rPr sz="900" spc="-90" dirty="0">
                          <a:latin typeface="Arial"/>
                          <a:cs typeface="Arial"/>
                        </a:rPr>
                        <a:t>TOTAL:	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$	436.52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4015" y="2170201"/>
          <a:ext cx="7265034" cy="962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394"/>
                <a:gridCol w="893444"/>
                <a:gridCol w="5343525"/>
              </a:tblGrid>
              <a:tr h="147320">
                <a:tc>
                  <a:txBody>
                    <a:bodyPr/>
                    <a:lstStyle/>
                    <a:p>
                      <a:pPr marR="3175" algn="r">
                        <a:lnSpc>
                          <a:spcPts val="1055"/>
                        </a:lnSpc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900" b="1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75" dirty="0">
                          <a:latin typeface="Trebuchet MS"/>
                          <a:cs typeface="Trebuchet MS"/>
                        </a:rPr>
                        <a:t>Time: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055"/>
                        </a:lnSpc>
                        <a:tabLst>
                          <a:tab pos="393700" algn="l"/>
                        </a:tabLst>
                      </a:pP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4,253.50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R="3175" algn="r">
                        <a:lnSpc>
                          <a:spcPts val="1055"/>
                        </a:lnSpc>
                      </a:pPr>
                      <a:r>
                        <a:rPr sz="900" b="1" spc="-4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900" b="1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6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055"/>
                        </a:lnSpc>
                        <a:tabLst>
                          <a:tab pos="480695" algn="l"/>
                        </a:tabLst>
                      </a:pP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436.52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R="3175" algn="r">
                        <a:lnSpc>
                          <a:spcPts val="1030"/>
                        </a:lnSpc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TA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L: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030"/>
                        </a:lnSpc>
                        <a:tabLst>
                          <a:tab pos="393700" algn="l"/>
                        </a:tabLst>
                      </a:pPr>
                      <a:r>
                        <a:rPr sz="900" b="1" spc="-7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900" b="1" spc="-80" dirty="0">
                          <a:latin typeface="Trebuchet MS"/>
                          <a:cs typeface="Trebuchet MS"/>
                        </a:rPr>
                        <a:t>4,690.02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R="3175" algn="r">
                        <a:lnSpc>
                          <a:spcPts val="1030"/>
                        </a:lnSpc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90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79450">
                        <a:lnSpc>
                          <a:spcPts val="1030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0.00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39725">
                <a:tc gridSpan="3">
                  <a:txBody>
                    <a:bodyPr/>
                    <a:lstStyle/>
                    <a:p>
                      <a:pPr marR="196850" algn="r">
                        <a:lnSpc>
                          <a:spcPts val="1055"/>
                        </a:lnSpc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9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900" b="1" spc="-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LS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473190" algn="l"/>
                        </a:tabLst>
                      </a:pPr>
                      <a:r>
                        <a:rPr sz="1150" spc="-7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115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15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1150" spc="-3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150" spc="-40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11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are </a:t>
                      </a:r>
                      <a:r>
                        <a:rPr sz="11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accurate:	</a:t>
                      </a:r>
                      <a:r>
                        <a:rPr sz="900" spc="-150" dirty="0">
                          <a:latin typeface="Arial"/>
                          <a:cs typeface="Arial"/>
                        </a:rPr>
                        <a:t>RK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28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3143"/>
            <a:ext cx="3657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75" dirty="0">
                <a:latin typeface="Arial"/>
                <a:cs typeface="Arial"/>
              </a:rPr>
              <a:t>N</a:t>
            </a:r>
            <a:r>
              <a:rPr sz="1000" spc="-80" dirty="0">
                <a:latin typeface="Arial"/>
                <a:cs typeface="Arial"/>
              </a:rPr>
              <a:t>a</a:t>
            </a:r>
            <a:r>
              <a:rPr sz="1000" spc="-45" dirty="0">
                <a:latin typeface="Arial"/>
                <a:cs typeface="Arial"/>
              </a:rPr>
              <a:t>m</a:t>
            </a:r>
            <a:r>
              <a:rPr sz="1000" spc="-70" dirty="0">
                <a:latin typeface="Arial"/>
                <a:cs typeface="Arial"/>
              </a:rPr>
              <a:t>e</a:t>
            </a:r>
            <a:r>
              <a:rPr sz="1000" spc="-15" dirty="0"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2316" y="255524"/>
            <a:ext cx="617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Weekly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90" dirty="0">
                <a:latin typeface="Arial"/>
                <a:cs typeface="Arial"/>
              </a:rPr>
              <a:t>Log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02417" y="263143"/>
            <a:ext cx="14643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September </a:t>
            </a:r>
            <a:r>
              <a:rPr sz="1000" spc="-25" dirty="0">
                <a:latin typeface="Arial"/>
                <a:cs typeface="Arial"/>
              </a:rPr>
              <a:t>17th </a:t>
            </a:r>
            <a:r>
              <a:rPr sz="1000" spc="-30" dirty="0">
                <a:latin typeface="Arial"/>
                <a:cs typeface="Arial"/>
              </a:rPr>
              <a:t>- </a:t>
            </a:r>
            <a:r>
              <a:rPr sz="1000" spc="-25" dirty="0">
                <a:latin typeface="Arial"/>
                <a:cs typeface="Arial"/>
              </a:rPr>
              <a:t>28th </a:t>
            </a:r>
            <a:r>
              <a:rPr sz="1000" spc="25" dirty="0">
                <a:latin typeface="Arial"/>
                <a:cs typeface="Arial"/>
              </a:rPr>
              <a:t>'</a:t>
            </a:r>
            <a:r>
              <a:rPr sz="1000" spc="280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893"/>
          <a:ext cx="11386185" cy="6234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4540"/>
                <a:gridCol w="916305"/>
                <a:gridCol w="890269"/>
                <a:gridCol w="2714625"/>
                <a:gridCol w="828039"/>
                <a:gridCol w="631825"/>
                <a:gridCol w="758190"/>
                <a:gridCol w="2791459"/>
                <a:gridCol w="525145"/>
                <a:gridCol w="548640"/>
              </a:tblGrid>
              <a:tr h="93027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155"/>
                        </a:lnSpc>
                        <a:tabLst>
                          <a:tab pos="6765925" algn="l"/>
                        </a:tabLst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Consent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Decree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Monitor	</a:t>
                      </a:r>
                      <a:r>
                        <a:rPr sz="975" b="1" spc="-22" baseline="34188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975" baseline="34188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990"/>
                        </a:lnSpc>
                        <a:tabLst>
                          <a:tab pos="6765925" algn="l"/>
                        </a:tabLst>
                      </a:pPr>
                      <a:r>
                        <a:rPr sz="1500" spc="-82" baseline="-13888" dirty="0">
                          <a:latin typeface="Arial"/>
                          <a:cs typeface="Arial"/>
                        </a:rPr>
                        <a:t>750 </a:t>
                      </a:r>
                      <a:r>
                        <a:rPr sz="1500" spc="-142" baseline="-13888" dirty="0">
                          <a:latin typeface="Arial"/>
                          <a:cs typeface="Arial"/>
                        </a:rPr>
                        <a:t>E.  </a:t>
                      </a:r>
                      <a:r>
                        <a:rPr sz="1500" spc="-7" baseline="-13888" dirty="0">
                          <a:latin typeface="Arial"/>
                          <a:cs typeface="Arial"/>
                        </a:rPr>
                        <a:t>Pratt,</a:t>
                      </a:r>
                      <a:r>
                        <a:rPr sz="1500" spc="-157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112" baseline="-13888" dirty="0">
                          <a:latin typeface="Arial"/>
                          <a:cs typeface="Arial"/>
                        </a:rPr>
                        <a:t>Ste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15" baseline="-13888" dirty="0">
                          <a:latin typeface="Arial"/>
                          <a:cs typeface="Arial"/>
                        </a:rPr>
                        <a:t>900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Complete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first.</a:t>
                      </a:r>
                      <a:r>
                        <a:rPr sz="65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information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populate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spreadsheet.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33020">
                        <a:lnSpc>
                          <a:spcPts val="1245"/>
                        </a:lnSpc>
                        <a:tabLst>
                          <a:tab pos="6765925" algn="l"/>
                        </a:tabLst>
                      </a:pPr>
                      <a:r>
                        <a:rPr sz="1650" spc="-30" baseline="-20202" dirty="0">
                          <a:latin typeface="Arial"/>
                          <a:cs typeface="Arial"/>
                        </a:rPr>
                        <a:t>Baltimore,</a:t>
                      </a:r>
                      <a:r>
                        <a:rPr sz="1650" spc="-15" baseline="-20202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44" baseline="-20202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650" spc="-37" baseline="-20202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142" baseline="-20202" dirty="0">
                          <a:latin typeface="Arial"/>
                          <a:cs typeface="Arial"/>
                        </a:rPr>
                        <a:t>21202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"Sample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below.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6765925" marR="24765">
                        <a:lnSpc>
                          <a:spcPct val="113799"/>
                        </a:lnSpc>
                        <a:spcBef>
                          <a:spcPts val="355"/>
                        </a:spcBef>
                        <a:buAutoNum type="arabicPeriod" startAt="3"/>
                        <a:tabLst>
                          <a:tab pos="6852284" algn="l"/>
                        </a:tabLst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bill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day, even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if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inevitably 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will.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Leadership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authorize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than eight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billed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day,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itemized,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but will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sparingly.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above 8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hours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should be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reflected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6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"unbilled."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6871334" indent="-105410">
                        <a:lnSpc>
                          <a:spcPct val="100000"/>
                        </a:lnSpc>
                        <a:spcBef>
                          <a:spcPts val="35"/>
                        </a:spcBef>
                        <a:buAutoNum type="arabicPeriod" startAt="3"/>
                        <a:tabLst>
                          <a:tab pos="6871970" algn="l"/>
                        </a:tabLst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-10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spent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traveling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Baltimore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anywhere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else.</a:t>
                      </a:r>
                      <a:r>
                        <a:rPr sz="65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non-reimbursable.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95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70230">
                        <a:lnSpc>
                          <a:spcPts val="919"/>
                        </a:lnSpc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85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OF: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</a:pPr>
                      <a:r>
                        <a:rPr sz="850" b="1" i="1" u="sng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29845" marR="20320" indent="1270" algn="ctr">
                        <a:lnSpc>
                          <a:spcPct val="114999"/>
                        </a:lnSpc>
                        <a:spcBef>
                          <a:spcPts val="320"/>
                        </a:spcBef>
                      </a:pPr>
                      <a:r>
                        <a:rPr sz="600" spc="-20" dirty="0">
                          <a:latin typeface="Arial"/>
                          <a:cs typeface="Arial"/>
                        </a:rPr>
                        <a:t>Complete these 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37465" marR="27940" algn="ctr">
                        <a:lnSpc>
                          <a:spcPct val="114999"/>
                        </a:lnSpc>
                      </a:pPr>
                      <a:r>
                        <a:rPr sz="600" spc="-40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06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521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make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tab.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37540">
                        <a:lnSpc>
                          <a:spcPts val="910"/>
                        </a:lnSpc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8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60" dirty="0">
                          <a:latin typeface="Arial"/>
                          <a:cs typeface="Arial"/>
                        </a:rPr>
                        <a:t>BY: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15"/>
                        </a:lnSpc>
                      </a:pPr>
                      <a:r>
                        <a:rPr sz="1000" spc="-90" dirty="0">
                          <a:latin typeface="Arial"/>
                          <a:cs typeface="Arial"/>
                        </a:rPr>
                        <a:t>CMPI (BCMC)- </a:t>
                      </a:r>
                      <a:r>
                        <a:rPr sz="1000" spc="-50" dirty="0">
                          <a:latin typeface="Arial"/>
                          <a:cs typeface="Arial"/>
                        </a:rPr>
                        <a:t>Darnyle</a:t>
                      </a:r>
                      <a:r>
                        <a:rPr sz="10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Wharton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521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Do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accuracy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statement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before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submit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it.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6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R="508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850" spc="-5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8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70" dirty="0">
                          <a:latin typeface="Arial"/>
                          <a:cs typeface="Arial"/>
                        </a:rPr>
                        <a:t>SUBMITTED: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95"/>
                        </a:lnSpc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7/1/2019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521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7.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Do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Deputy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Monitors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Hassan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Aden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Seth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Rosenthal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any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questions.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ts val="110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YEA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19"/>
                        </a:lnSpc>
                      </a:pPr>
                      <a:r>
                        <a:rPr sz="1000" spc="-5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76300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535679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750" b="1" i="1" spc="-70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750" b="1" i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b="1" i="1" spc="-60" dirty="0">
                          <a:latin typeface="Arial"/>
                          <a:cs typeface="Arial"/>
                        </a:rPr>
                        <a:t>Description: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703705" marR="4869815">
                        <a:lnSpc>
                          <a:spcPts val="969"/>
                        </a:lnSpc>
                        <a:spcBef>
                          <a:spcPts val="35"/>
                        </a:spcBef>
                      </a:pPr>
                      <a:r>
                        <a:rPr sz="750" i="1" spc="-45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meeting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with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BPD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North Division 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DC;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prepare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checklist 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review of in-service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training;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meet with </a:t>
                      </a:r>
                      <a:r>
                        <a:rPr sz="750" i="1" spc="-15" dirty="0">
                          <a:latin typeface="Trebuchet MS"/>
                          <a:cs typeface="Trebuchet MS"/>
                        </a:rPr>
                        <a:t>Ms. 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Williams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re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compliance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matrix; </a:t>
                      </a:r>
                      <a:r>
                        <a:rPr sz="750" i="1" spc="-40" dirty="0">
                          <a:latin typeface="Trebuchet MS"/>
                          <a:cs typeface="Trebuchet MS"/>
                        </a:rPr>
                        <a:t>copied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force reports;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50" dirty="0">
                          <a:latin typeface="Trebuchet MS"/>
                          <a:cs typeface="Trebuchet MS"/>
                        </a:rPr>
                        <a:t>reviewed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UNDF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reports</a:t>
                      </a:r>
                      <a:r>
                        <a:rPr sz="750" i="1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1123454</a:t>
                      </a:r>
                      <a:r>
                        <a:rPr sz="750" i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750" i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5" dirty="0">
                          <a:latin typeface="Trebuchet MS"/>
                          <a:cs typeface="Trebuchet MS"/>
                        </a:rPr>
                        <a:t>1123455.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2565">
                <a:tc gridSpan="10">
                  <a:txBody>
                    <a:bodyPr/>
                    <a:lstStyle/>
                    <a:p>
                      <a:pPr marL="31750">
                        <a:lnSpc>
                          <a:spcPts val="1415"/>
                        </a:lnSpc>
                      </a:pPr>
                      <a:r>
                        <a:rPr sz="1200" spc="-7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193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50" b="1" spc="-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85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50" b="1" spc="-30" dirty="0">
                          <a:latin typeface="Trebuchet MS"/>
                          <a:cs typeface="Trebuchet MS"/>
                        </a:rPr>
                        <a:t>of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50" b="1" spc="-25" dirty="0">
                          <a:latin typeface="Trebuchet MS"/>
                          <a:cs typeface="Trebuchet MS"/>
                        </a:rPr>
                        <a:t>Day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850" b="1" spc="-4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476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50" b="1" spc="-35" dirty="0">
                          <a:latin typeface="Trebuchet MS"/>
                          <a:cs typeface="Trebuchet MS"/>
                        </a:rPr>
                        <a:t>Rate</a:t>
                      </a:r>
                      <a:endParaRPr sz="85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Total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65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35" dirty="0">
                          <a:latin typeface="Trebuchet MS"/>
                          <a:cs typeface="Trebuchet MS"/>
                        </a:rPr>
                        <a:t>Time)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7480" marR="99060" indent="-46355">
                        <a:lnSpc>
                          <a:spcPts val="890"/>
                        </a:lnSpc>
                        <a:spcBef>
                          <a:spcPts val="30"/>
                        </a:spcBef>
                      </a:pPr>
                      <a:r>
                        <a:rPr sz="650" b="1" spc="-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650" b="1" spc="5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illed  </a:t>
                      </a:r>
                      <a:r>
                        <a:rPr sz="650" b="1" spc="-15" dirty="0">
                          <a:latin typeface="Trebuchet MS"/>
                          <a:cs typeface="Trebuchet MS"/>
                        </a:rPr>
                        <a:t>Hours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60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587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60579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87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579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Collected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invoices.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Checked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answered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email. Made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social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media</a:t>
                      </a:r>
                      <a:r>
                        <a:rPr sz="6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posts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87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752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157.50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650" spc="-11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call.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checks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6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logs.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87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752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150.00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visit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Eastern</a:t>
                      </a:r>
                      <a:r>
                        <a:rPr sz="6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district.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87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752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112.50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6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visit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65" dirty="0">
                          <a:latin typeface="Arial"/>
                          <a:cs typeface="Arial"/>
                        </a:rPr>
                        <a:t>NE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Northern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District.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Posted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social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media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87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752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225.00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7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visit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114" dirty="0">
                          <a:latin typeface="Arial"/>
                          <a:cs typeface="Arial"/>
                        </a:rPr>
                        <a:t>SE</a:t>
                      </a:r>
                      <a:r>
                        <a:rPr sz="6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district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87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2197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90.00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8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87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579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9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87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579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Did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spot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check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logs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114" dirty="0">
                          <a:latin typeface="Arial"/>
                          <a:cs typeface="Arial"/>
                        </a:rPr>
                        <a:t>SE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district.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87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752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150.00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650" spc="-11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conference call.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resident meeting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western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district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passed</a:t>
                      </a:r>
                      <a:r>
                        <a:rPr sz="6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out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87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752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232.50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41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25"/>
                        </a:lnSpc>
                      </a:pPr>
                      <a:r>
                        <a:rPr sz="650" spc="-10" dirty="0">
                          <a:latin typeface="Arial"/>
                          <a:cs typeface="Arial"/>
                        </a:rPr>
                        <a:t>flyers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upcoming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quarterly</a:t>
                      </a:r>
                      <a:r>
                        <a:rPr sz="6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forum.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visit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Eastern</a:t>
                      </a:r>
                      <a:r>
                        <a:rPr sz="6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district.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87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752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105.00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visit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65" dirty="0">
                          <a:latin typeface="Arial"/>
                          <a:cs typeface="Arial"/>
                        </a:rPr>
                        <a:t>NE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Northern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District.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Posted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6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social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media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6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87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7752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270.00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visit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114" dirty="0">
                          <a:latin typeface="Arial"/>
                          <a:cs typeface="Arial"/>
                        </a:rPr>
                        <a:t>SE</a:t>
                      </a:r>
                      <a:r>
                        <a:rPr sz="6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district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87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2197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5877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gridSpan="2"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579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3143"/>
            <a:ext cx="3657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75" dirty="0">
                <a:latin typeface="Arial"/>
                <a:cs typeface="Arial"/>
              </a:rPr>
              <a:t>N</a:t>
            </a:r>
            <a:r>
              <a:rPr sz="1000" spc="-80" dirty="0">
                <a:latin typeface="Arial"/>
                <a:cs typeface="Arial"/>
              </a:rPr>
              <a:t>a</a:t>
            </a:r>
            <a:r>
              <a:rPr sz="1000" spc="-45" dirty="0">
                <a:latin typeface="Arial"/>
                <a:cs typeface="Arial"/>
              </a:rPr>
              <a:t>m</a:t>
            </a:r>
            <a:r>
              <a:rPr sz="1000" spc="-70" dirty="0">
                <a:latin typeface="Arial"/>
                <a:cs typeface="Arial"/>
              </a:rPr>
              <a:t>e</a:t>
            </a:r>
            <a:r>
              <a:rPr sz="1000" spc="-15" dirty="0"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2316" y="255524"/>
            <a:ext cx="617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Weekly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90" dirty="0">
                <a:latin typeface="Arial"/>
                <a:cs typeface="Arial"/>
              </a:rPr>
              <a:t>Log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02417" y="263143"/>
            <a:ext cx="14643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September </a:t>
            </a:r>
            <a:r>
              <a:rPr sz="1000" spc="-25" dirty="0">
                <a:latin typeface="Arial"/>
                <a:cs typeface="Arial"/>
              </a:rPr>
              <a:t>17th </a:t>
            </a:r>
            <a:r>
              <a:rPr sz="1000" spc="-30" dirty="0">
                <a:latin typeface="Arial"/>
                <a:cs typeface="Arial"/>
              </a:rPr>
              <a:t>- </a:t>
            </a:r>
            <a:r>
              <a:rPr sz="1000" spc="-25" dirty="0">
                <a:latin typeface="Arial"/>
                <a:cs typeface="Arial"/>
              </a:rPr>
              <a:t>28th </a:t>
            </a:r>
            <a:r>
              <a:rPr sz="1000" spc="25" dirty="0">
                <a:latin typeface="Arial"/>
                <a:cs typeface="Arial"/>
              </a:rPr>
              <a:t>'</a:t>
            </a:r>
            <a:r>
              <a:rPr sz="1000" spc="280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9706"/>
          <a:ext cx="11386185" cy="388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3594"/>
                <a:gridCol w="855980"/>
                <a:gridCol w="3604260"/>
                <a:gridCol w="826769"/>
                <a:gridCol w="631825"/>
                <a:gridCol w="756920"/>
                <a:gridCol w="3863340"/>
              </a:tblGrid>
              <a:tr h="225425"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44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16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94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896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44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17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Prepared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Facilitated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650" spc="-55" dirty="0">
                          <a:latin typeface="Arial"/>
                          <a:cs typeface="Arial"/>
                        </a:rPr>
                        <a:t>NL</a:t>
                      </a:r>
                      <a:r>
                        <a:rPr sz="6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meeting.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94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069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300.00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44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18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Posted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social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media.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Cvhecked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answered</a:t>
                      </a:r>
                      <a:r>
                        <a:rPr sz="65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emails.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94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2514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97.50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44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19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visit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Eastern</a:t>
                      </a:r>
                      <a:r>
                        <a:rPr sz="6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district.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94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2514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44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650" spc="-50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visit </a:t>
                      </a:r>
                      <a:r>
                        <a:rPr sz="650" spc="2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50" spc="-65" dirty="0">
                          <a:latin typeface="Arial"/>
                          <a:cs typeface="Arial"/>
                        </a:rPr>
                        <a:t>NE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Northern</a:t>
                      </a:r>
                      <a:r>
                        <a:rPr sz="65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District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94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069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150.00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44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Did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spot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checks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logs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50" spc="-65" dirty="0">
                          <a:latin typeface="Arial"/>
                          <a:cs typeface="Arial"/>
                        </a:rPr>
                        <a:t>NE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Eastern</a:t>
                      </a:r>
                      <a:r>
                        <a:rPr sz="6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districts.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94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48069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225.00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44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94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896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44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23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94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896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44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24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35" dirty="0">
                          <a:latin typeface="Arial"/>
                          <a:cs typeface="Arial"/>
                        </a:rPr>
                        <a:t>Checked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and answered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emails.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94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52514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449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25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650" spc="-110" dirty="0">
                          <a:latin typeface="Arial"/>
                          <a:cs typeface="Arial"/>
                        </a:rPr>
                        <a:t>CE 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Conference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20" dirty="0">
                          <a:latin typeface="Arial"/>
                          <a:cs typeface="Arial"/>
                        </a:rPr>
                        <a:t>call.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3994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52514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44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26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94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896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44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27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94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896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449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28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3994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0896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44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29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94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896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644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30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94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896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4154"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40" dirty="0">
                          <a:latin typeface="Arial"/>
                          <a:cs typeface="Arial"/>
                        </a:rPr>
                        <a:t>June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44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31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9941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75.00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60896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7475">
                <a:tc gridSpan="4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34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</a:pPr>
                      <a:r>
                        <a:rPr sz="650" b="1" spc="-40" dirty="0">
                          <a:latin typeface="Trebuchet MS"/>
                          <a:cs typeface="Trebuchet MS"/>
                        </a:rPr>
                        <a:t>TOTAL: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tabLst>
                          <a:tab pos="410845" algn="l"/>
                        </a:tabLst>
                      </a:pPr>
                      <a:r>
                        <a:rPr sz="650" b="1" spc="-3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2,565.00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548640" algn="r">
                        <a:lnSpc>
                          <a:spcPct val="10000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3143"/>
            <a:ext cx="3657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75" dirty="0">
                <a:latin typeface="Arial"/>
                <a:cs typeface="Arial"/>
              </a:rPr>
              <a:t>N</a:t>
            </a:r>
            <a:r>
              <a:rPr sz="1000" spc="-80" dirty="0">
                <a:latin typeface="Arial"/>
                <a:cs typeface="Arial"/>
              </a:rPr>
              <a:t>a</a:t>
            </a:r>
            <a:r>
              <a:rPr sz="1000" spc="-45" dirty="0">
                <a:latin typeface="Arial"/>
                <a:cs typeface="Arial"/>
              </a:rPr>
              <a:t>m</a:t>
            </a:r>
            <a:r>
              <a:rPr sz="1000" spc="-70" dirty="0">
                <a:latin typeface="Arial"/>
                <a:cs typeface="Arial"/>
              </a:rPr>
              <a:t>e</a:t>
            </a:r>
            <a:r>
              <a:rPr sz="1000" spc="-15" dirty="0"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2316" y="255524"/>
            <a:ext cx="617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Weekly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90" dirty="0">
                <a:latin typeface="Arial"/>
                <a:cs typeface="Arial"/>
              </a:rPr>
              <a:t>Log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02417" y="263143"/>
            <a:ext cx="14643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September </a:t>
            </a:r>
            <a:r>
              <a:rPr sz="1000" spc="-25" dirty="0">
                <a:latin typeface="Arial"/>
                <a:cs typeface="Arial"/>
              </a:rPr>
              <a:t>17th </a:t>
            </a:r>
            <a:r>
              <a:rPr sz="1000" spc="-30" dirty="0">
                <a:latin typeface="Arial"/>
                <a:cs typeface="Arial"/>
              </a:rPr>
              <a:t>- </a:t>
            </a:r>
            <a:r>
              <a:rPr sz="1000" spc="-25" dirty="0">
                <a:latin typeface="Arial"/>
                <a:cs typeface="Arial"/>
              </a:rPr>
              <a:t>28th </a:t>
            </a:r>
            <a:r>
              <a:rPr sz="1000" spc="25" dirty="0">
                <a:latin typeface="Arial"/>
                <a:cs typeface="Arial"/>
              </a:rPr>
              <a:t>'</a:t>
            </a:r>
            <a:r>
              <a:rPr sz="1000" spc="280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893"/>
          <a:ext cx="11386185" cy="6059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4540"/>
                <a:gridCol w="916305"/>
                <a:gridCol w="890269"/>
                <a:gridCol w="2713355"/>
                <a:gridCol w="828039"/>
                <a:gridCol w="629919"/>
                <a:gridCol w="758190"/>
                <a:gridCol w="662304"/>
                <a:gridCol w="845820"/>
                <a:gridCol w="2354579"/>
              </a:tblGrid>
              <a:tr h="202565">
                <a:tc gridSpan="10">
                  <a:txBody>
                    <a:bodyPr/>
                    <a:lstStyle/>
                    <a:p>
                      <a:pPr marL="31750">
                        <a:lnSpc>
                          <a:spcPts val="1415"/>
                        </a:lnSpc>
                      </a:pPr>
                      <a:r>
                        <a:rPr sz="1200" spc="-190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31470">
                        <a:lnSpc>
                          <a:spcPts val="765"/>
                        </a:lnSpc>
                      </a:pPr>
                      <a:r>
                        <a:rPr sz="650" b="1" spc="-5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65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20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7145" algn="ctr">
                        <a:lnSpc>
                          <a:spcPts val="765"/>
                        </a:lnSpc>
                      </a:pPr>
                      <a:r>
                        <a:rPr sz="650" b="1" spc="1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650" b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MEALS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5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ts val="610"/>
                        </a:lnSpc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650" b="1" spc="10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650" b="1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+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79070" marR="155575" indent="27305">
                        <a:lnSpc>
                          <a:spcPct val="113799"/>
                        </a:lnSpc>
                      </a:pPr>
                      <a:r>
                        <a:rPr sz="650" b="1" dirty="0">
                          <a:latin typeface="Trebuchet MS"/>
                          <a:cs typeface="Trebuchet MS"/>
                        </a:rPr>
                        <a:t>Non-Meal  Desc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iption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89230" marR="133985" indent="-32384">
                        <a:lnSpc>
                          <a:spcPct val="113799"/>
                        </a:lnSpc>
                      </a:pPr>
                      <a:r>
                        <a:rPr sz="650" b="1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650" b="1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650" b="1" spc="-30" dirty="0">
                          <a:latin typeface="Trebuchet MS"/>
                          <a:cs typeface="Trebuchet MS"/>
                        </a:rPr>
                        <a:t>Expense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2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R="16510" algn="r">
                        <a:lnSpc>
                          <a:spcPts val="745"/>
                        </a:lnSpc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650" b="1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25" dirty="0">
                          <a:latin typeface="Trebuchet MS"/>
                          <a:cs typeface="Trebuchet MS"/>
                        </a:rPr>
                        <a:t>(per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2395">
                <a:tc>
                  <a:txBody>
                    <a:bodyPr/>
                    <a:lstStyle/>
                    <a:p>
                      <a:pPr marL="16510" algn="ctr">
                        <a:lnSpc>
                          <a:spcPts val="745"/>
                        </a:lnSpc>
                      </a:pPr>
                      <a:r>
                        <a:rPr sz="650" b="1" spc="-15" dirty="0">
                          <a:latin typeface="Trebuchet MS"/>
                          <a:cs typeface="Trebuchet MS"/>
                        </a:rPr>
                        <a:t>Date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ts val="745"/>
                        </a:lnSpc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Category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ts val="745"/>
                        </a:lnSpc>
                      </a:pPr>
                      <a:r>
                        <a:rPr sz="650" b="1" spc="-3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650" b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10" dirty="0">
                          <a:latin typeface="Trebuchet MS"/>
                          <a:cs typeface="Trebuchet MS"/>
                        </a:rPr>
                        <a:t>Day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ts val="745"/>
                        </a:lnSpc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650" b="1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2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745"/>
                        </a:lnSpc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Total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2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ts val="745"/>
                        </a:lnSpc>
                      </a:pPr>
                      <a:r>
                        <a:rPr sz="650" b="1" spc="-25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650" b="1" spc="-1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650" b="1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35" dirty="0">
                          <a:latin typeface="Trebuchet MS"/>
                          <a:cs typeface="Trebuchet MS"/>
                        </a:rPr>
                        <a:t>$69 </a:t>
                      </a:r>
                      <a:r>
                        <a:rPr sz="650" b="1" spc="-25" dirty="0">
                          <a:latin typeface="Trebuchet MS"/>
                          <a:cs typeface="Trebuchet MS"/>
                        </a:rPr>
                        <a:t>per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774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515"/>
                        </a:lnSpc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day)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0340">
                <a:tc rowSpan="29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9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9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9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5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5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7970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7230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348" y="264796"/>
            <a:ext cx="611505" cy="107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5" dirty="0">
                <a:latin typeface="Arial"/>
                <a:cs typeface="Arial"/>
              </a:rPr>
              <a:t>7/23/2019 </a:t>
            </a:r>
            <a:r>
              <a:rPr sz="500" spc="65" dirty="0">
                <a:latin typeface="Arial"/>
                <a:cs typeface="Arial"/>
              </a:rPr>
              <a:t>/</a:t>
            </a:r>
            <a:r>
              <a:rPr sz="500" spc="-9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2:53 </a:t>
            </a:r>
            <a:r>
              <a:rPr sz="500" spc="-10" dirty="0">
                <a:latin typeface="Arial"/>
                <a:cs typeface="Arial"/>
              </a:rPr>
              <a:t>PM</a:t>
            </a:r>
            <a:endParaRPr sz="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28820" y="251180"/>
            <a:ext cx="1000760" cy="2051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4175" marR="5080" indent="-372110">
              <a:lnSpc>
                <a:spcPct val="117800"/>
              </a:lnSpc>
              <a:spcBef>
                <a:spcPts val="90"/>
              </a:spcBef>
            </a:pPr>
            <a:r>
              <a:rPr sz="500" dirty="0">
                <a:latin typeface="Arial"/>
                <a:cs typeface="Arial"/>
              </a:rPr>
              <a:t>Baltimore </a:t>
            </a:r>
            <a:r>
              <a:rPr sz="500" spc="-10" dirty="0">
                <a:latin typeface="Arial"/>
                <a:cs typeface="Arial"/>
              </a:rPr>
              <a:t>Consent </a:t>
            </a:r>
            <a:r>
              <a:rPr sz="500" spc="-15" dirty="0">
                <a:latin typeface="Arial"/>
                <a:cs typeface="Arial"/>
              </a:rPr>
              <a:t>Decree</a:t>
            </a:r>
            <a:r>
              <a:rPr sz="500" spc="-80" dirty="0">
                <a:latin typeface="Arial"/>
                <a:cs typeface="Arial"/>
              </a:rPr>
              <a:t> </a:t>
            </a:r>
            <a:r>
              <a:rPr sz="500" spc="15" dirty="0">
                <a:latin typeface="Arial"/>
                <a:cs typeface="Arial"/>
              </a:rPr>
              <a:t>Monitor  </a:t>
            </a:r>
            <a:r>
              <a:rPr sz="500" spc="-35" dirty="0">
                <a:latin typeface="Arial"/>
                <a:cs typeface="Arial"/>
              </a:rPr>
              <a:t>INVOICE</a:t>
            </a:r>
            <a:endParaRPr sz="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15119" y="264796"/>
            <a:ext cx="209550" cy="107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30" dirty="0">
                <a:latin typeface="Arial"/>
                <a:cs typeface="Arial"/>
              </a:rPr>
              <a:t>Page</a:t>
            </a:r>
            <a:r>
              <a:rPr sz="500" spc="-7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2</a:t>
            </a:r>
            <a:endParaRPr sz="5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944"/>
          <a:ext cx="8679176" cy="2534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7695"/>
                <a:gridCol w="539749"/>
                <a:gridCol w="2858770"/>
                <a:gridCol w="654685"/>
                <a:gridCol w="500379"/>
                <a:gridCol w="459739"/>
                <a:gridCol w="2310130"/>
                <a:gridCol w="748029"/>
              </a:tblGrid>
              <a:tr h="179705"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8257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34290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5" dirty="0">
                          <a:latin typeface="Arial"/>
                          <a:cs typeface="Arial"/>
                        </a:rPr>
                        <a:t>Attend </a:t>
                      </a:r>
                      <a:r>
                        <a:rPr sz="500" spc="-55" dirty="0">
                          <a:latin typeface="Arial"/>
                          <a:cs typeface="Arial"/>
                        </a:rPr>
                        <a:t>EPIC</a:t>
                      </a:r>
                      <a:r>
                        <a:rPr sz="5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Conference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2222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7.5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8257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34290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5" dirty="0">
                          <a:latin typeface="Arial"/>
                          <a:cs typeface="Arial"/>
                        </a:rPr>
                        <a:t>Attend </a:t>
                      </a:r>
                      <a:r>
                        <a:rPr sz="500" spc="-55" dirty="0">
                          <a:latin typeface="Arial"/>
                          <a:cs typeface="Arial"/>
                        </a:rPr>
                        <a:t>EPIC</a:t>
                      </a:r>
                      <a:r>
                        <a:rPr sz="5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Conference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2736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6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22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8257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34290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23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8257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34290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correspondence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Cherry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Hill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Police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interaction;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several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communications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with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575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7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575"/>
                        </a:lnSpc>
                        <a:spcBef>
                          <a:spcPts val="40"/>
                        </a:spcBef>
                        <a:tabLst>
                          <a:tab pos="28257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ts val="575"/>
                        </a:lnSpc>
                        <a:spcBef>
                          <a:spcPts val="40"/>
                        </a:spcBef>
                        <a:tabLst>
                          <a:tab pos="24257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332.50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ts val="590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Ms.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Sullivan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re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Academy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Major</a:t>
                      </a:r>
                      <a:r>
                        <a:rPr sz="5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Interview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Critical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Incident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Notification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Draft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Protocol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distribute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M.T.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Leadership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575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575"/>
                        </a:lnSpc>
                        <a:spcBef>
                          <a:spcPts val="40"/>
                        </a:spcBef>
                        <a:tabLst>
                          <a:tab pos="28257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ts val="575"/>
                        </a:lnSpc>
                        <a:spcBef>
                          <a:spcPts val="40"/>
                        </a:spcBef>
                        <a:tabLst>
                          <a:tab pos="24257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712.50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17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ts val="590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comments;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Negotiated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Settlement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Draft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Policy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321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preparation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Parties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26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Cherry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Hill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Body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worn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camera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footage;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review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another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version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the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575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2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575"/>
                        </a:lnSpc>
                        <a:spcBef>
                          <a:spcPts val="40"/>
                        </a:spcBef>
                        <a:tabLst>
                          <a:tab pos="28257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ts val="575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5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2,470.00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ts val="590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Negotiated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Settlement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Agreement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policy;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Attend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interview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Internal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Affairs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Major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27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15" dirty="0">
                          <a:latin typeface="Arial"/>
                          <a:cs typeface="Arial"/>
                        </a:rPr>
                        <a:t>Review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background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material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attend </a:t>
                      </a:r>
                      <a:r>
                        <a:rPr sz="500" spc="-55" dirty="0">
                          <a:latin typeface="Arial"/>
                          <a:cs typeface="Arial"/>
                        </a:rPr>
                        <a:t>SIRT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Presentation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re: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Mondawmin</a:t>
                      </a:r>
                      <a:r>
                        <a:rPr sz="5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Heights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575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3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575"/>
                        </a:lnSpc>
                        <a:spcBef>
                          <a:spcPts val="40"/>
                        </a:spcBef>
                        <a:tabLst>
                          <a:tab pos="28257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ts val="575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5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1,567.50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ts val="590"/>
                        </a:lnSpc>
                      </a:pPr>
                      <a:r>
                        <a:rPr sz="500" dirty="0">
                          <a:latin typeface="Arial"/>
                          <a:cs typeface="Arial"/>
                        </a:rPr>
                        <a:t>incident;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attend </a:t>
                      </a:r>
                      <a:r>
                        <a:rPr sz="500" spc="-60" dirty="0">
                          <a:latin typeface="Arial"/>
                          <a:cs typeface="Arial"/>
                        </a:rPr>
                        <a:t>CPIC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meeting;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conference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500" spc="-45" dirty="0">
                          <a:latin typeface="Arial"/>
                          <a:cs typeface="Arial"/>
                        </a:rPr>
                        <a:t>R.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Dupont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5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same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95885"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8257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34290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logistical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 issues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meeting;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respond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0" dirty="0">
                          <a:latin typeface="Arial"/>
                          <a:cs typeface="Arial"/>
                        </a:rPr>
                        <a:t>DOJ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requests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re: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2222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1.5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590"/>
                        </a:lnSpc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Cherry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Hill </a:t>
                      </a:r>
                      <a:r>
                        <a:rPr sz="500" dirty="0">
                          <a:latin typeface="Arial"/>
                          <a:cs typeface="Arial"/>
                        </a:rPr>
                        <a:t>incident; </a:t>
                      </a:r>
                      <a:r>
                        <a:rPr sz="500" spc="-5" dirty="0">
                          <a:latin typeface="Arial"/>
                          <a:cs typeface="Arial"/>
                        </a:rPr>
                        <a:t>handle </a:t>
                      </a:r>
                      <a:r>
                        <a:rPr sz="500" spc="5" dirty="0">
                          <a:latin typeface="Arial"/>
                          <a:cs typeface="Arial"/>
                        </a:rPr>
                        <a:t>administrative</a:t>
                      </a:r>
                      <a:r>
                        <a:rPr sz="5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20" dirty="0">
                          <a:latin typeface="Arial"/>
                          <a:cs typeface="Arial"/>
                        </a:rPr>
                        <a:t>issues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29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8257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34290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30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8257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34290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20" dirty="0">
                          <a:latin typeface="Arial"/>
                          <a:cs typeface="Arial"/>
                        </a:rPr>
                        <a:t>June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31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28257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500" spc="-10" dirty="0">
                          <a:latin typeface="Arial"/>
                          <a:cs typeface="Arial"/>
                        </a:rPr>
                        <a:t>475.00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342900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3980">
                <a:tc gridSpan="4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500" b="1" spc="-30" dirty="0">
                          <a:latin typeface="Trebuchet MS"/>
                          <a:cs typeface="Trebuchet MS"/>
                        </a:rPr>
                        <a:t>TOTAL: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500" b="1" spc="-20" dirty="0">
                          <a:latin typeface="Trebuchet MS"/>
                          <a:cs typeface="Trebuchet MS"/>
                        </a:rPr>
                        <a:t>$</a:t>
                      </a:r>
                      <a:r>
                        <a:rPr sz="500" b="1" spc="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30" dirty="0">
                          <a:latin typeface="Trebuchet MS"/>
                          <a:cs typeface="Trebuchet MS"/>
                        </a:rPr>
                        <a:t>8,550.00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431165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500" dirty="0">
                          <a:latin typeface="Arial"/>
                          <a:cs typeface="Arial"/>
                        </a:rPr>
                        <a:t>18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901700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93531" y="311708"/>
            <a:ext cx="5638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3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3143"/>
            <a:ext cx="3657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75" dirty="0">
                <a:latin typeface="Arial"/>
                <a:cs typeface="Arial"/>
              </a:rPr>
              <a:t>N</a:t>
            </a:r>
            <a:r>
              <a:rPr sz="1000" spc="-80" dirty="0">
                <a:latin typeface="Arial"/>
                <a:cs typeface="Arial"/>
              </a:rPr>
              <a:t>a</a:t>
            </a:r>
            <a:r>
              <a:rPr sz="1000" spc="-45" dirty="0">
                <a:latin typeface="Arial"/>
                <a:cs typeface="Arial"/>
              </a:rPr>
              <a:t>m</a:t>
            </a:r>
            <a:r>
              <a:rPr sz="1000" spc="-70" dirty="0">
                <a:latin typeface="Arial"/>
                <a:cs typeface="Arial"/>
              </a:rPr>
              <a:t>e</a:t>
            </a:r>
            <a:r>
              <a:rPr sz="1000" spc="-15" dirty="0"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2316" y="255524"/>
            <a:ext cx="617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Weekly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90" dirty="0">
                <a:latin typeface="Arial"/>
                <a:cs typeface="Arial"/>
              </a:rPr>
              <a:t>Log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02417" y="263143"/>
            <a:ext cx="14643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September </a:t>
            </a:r>
            <a:r>
              <a:rPr sz="1000" spc="-25" dirty="0">
                <a:latin typeface="Arial"/>
                <a:cs typeface="Arial"/>
              </a:rPr>
              <a:t>17th </a:t>
            </a:r>
            <a:r>
              <a:rPr sz="1000" spc="-30" dirty="0">
                <a:latin typeface="Arial"/>
                <a:cs typeface="Arial"/>
              </a:rPr>
              <a:t>- </a:t>
            </a:r>
            <a:r>
              <a:rPr sz="1000" spc="-25" dirty="0">
                <a:latin typeface="Arial"/>
                <a:cs typeface="Arial"/>
              </a:rPr>
              <a:t>28th </a:t>
            </a:r>
            <a:r>
              <a:rPr sz="1000" spc="25" dirty="0">
                <a:latin typeface="Arial"/>
                <a:cs typeface="Arial"/>
              </a:rPr>
              <a:t>'</a:t>
            </a:r>
            <a:r>
              <a:rPr sz="1000" spc="280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3452"/>
          <a:ext cx="9031605" cy="4624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3835"/>
                <a:gridCol w="828675"/>
                <a:gridCol w="630555"/>
                <a:gridCol w="758825"/>
                <a:gridCol w="662940"/>
                <a:gridCol w="846454"/>
              </a:tblGrid>
              <a:tr h="179705">
                <a:tc rowSpan="2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5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97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770"/>
                        </a:lnSpc>
                        <a:spcBef>
                          <a:spcPts val="545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84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839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650" spc="-50" dirty="0">
                          <a:latin typeface="Arial"/>
                          <a:cs typeface="Arial"/>
                        </a:rPr>
                        <a:t>TOTAL: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tabLst>
                          <a:tab pos="695325" algn="l"/>
                        </a:tabLst>
                      </a:pPr>
                      <a:r>
                        <a:rPr sz="650" spc="-20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-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71" y="5579503"/>
          <a:ext cx="6765290" cy="734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4540"/>
                <a:gridCol w="915670"/>
                <a:gridCol w="5062855"/>
              </a:tblGrid>
              <a:tr h="113030">
                <a:tc>
                  <a:txBody>
                    <a:bodyPr/>
                    <a:lstStyle/>
                    <a:p>
                      <a:pPr marR="1270" algn="r">
                        <a:lnSpc>
                          <a:spcPts val="770"/>
                        </a:lnSpc>
                        <a:spcBef>
                          <a:spcPts val="20"/>
                        </a:spcBef>
                      </a:pPr>
                      <a:r>
                        <a:rPr sz="650" b="1" spc="-1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65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40" dirty="0">
                          <a:latin typeface="Trebuchet MS"/>
                          <a:cs typeface="Trebuchet MS"/>
                        </a:rPr>
                        <a:t>Time: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20"/>
                        </a:spcBef>
                        <a:tabLst>
                          <a:tab pos="568325" algn="l"/>
                        </a:tabLst>
                      </a:pPr>
                      <a:r>
                        <a:rPr sz="650" b="1" spc="-3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2,565.00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2395">
                <a:tc>
                  <a:txBody>
                    <a:bodyPr/>
                    <a:lstStyle/>
                    <a:p>
                      <a:pPr marR="1270" algn="r">
                        <a:lnSpc>
                          <a:spcPts val="770"/>
                        </a:lnSpc>
                        <a:spcBef>
                          <a:spcPts val="15"/>
                        </a:spcBef>
                      </a:pPr>
                      <a:r>
                        <a:rPr sz="650" b="1" spc="-1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65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3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0"/>
                        </a:lnSpc>
                        <a:spcBef>
                          <a:spcPts val="15"/>
                        </a:spcBef>
                        <a:tabLst>
                          <a:tab pos="765175" algn="l"/>
                        </a:tabLst>
                      </a:pPr>
                      <a:r>
                        <a:rPr sz="650" b="1" spc="-3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50" b="1" spc="-30" dirty="0">
                          <a:latin typeface="Trebuchet MS"/>
                          <a:cs typeface="Trebuchet MS"/>
                        </a:rPr>
                        <a:t>-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 marR="1270" algn="r">
                        <a:lnSpc>
                          <a:spcPts val="775"/>
                        </a:lnSpc>
                      </a:pPr>
                      <a:r>
                        <a:rPr sz="65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650" b="1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650" b="1" spc="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: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75"/>
                        </a:lnSpc>
                        <a:tabLst>
                          <a:tab pos="568325" algn="l"/>
                        </a:tabLst>
                      </a:pPr>
                      <a:r>
                        <a:rPr sz="650" b="1" spc="-35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650" b="1" spc="-45" dirty="0">
                          <a:latin typeface="Trebuchet MS"/>
                          <a:cs typeface="Trebuchet MS"/>
                        </a:rPr>
                        <a:t>2,565.00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R="1270" algn="r">
                        <a:lnSpc>
                          <a:spcPts val="775"/>
                        </a:lnSpc>
                      </a:pPr>
                      <a:r>
                        <a:rPr sz="650" b="1" spc="-2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65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50" b="1" spc="-15" dirty="0">
                          <a:latin typeface="Trebuchet MS"/>
                          <a:cs typeface="Trebuchet MS"/>
                        </a:rPr>
                        <a:t>Hours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53110">
                        <a:lnSpc>
                          <a:spcPts val="775"/>
                        </a:lnSpc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0.00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9079">
                <a:tc gridSpan="3">
                  <a:txBody>
                    <a:bodyPr/>
                    <a:lstStyle/>
                    <a:p>
                      <a:pPr marR="14732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650" b="1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650" b="1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650" b="1" spc="-5" dirty="0">
                          <a:latin typeface="Trebuchet MS"/>
                          <a:cs typeface="Trebuchet MS"/>
                        </a:rPr>
                        <a:t>ITI</a:t>
                      </a:r>
                      <a:r>
                        <a:rPr sz="650" b="1" spc="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650" b="1" dirty="0">
                          <a:latin typeface="Trebuchet MS"/>
                          <a:cs typeface="Trebuchet MS"/>
                        </a:rPr>
                        <a:t>LS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65"/>
                        </a:spcBef>
                        <a:tabLst>
                          <a:tab pos="6160770" algn="l"/>
                        </a:tabLst>
                      </a:pPr>
                      <a:r>
                        <a:rPr sz="850" spc="-4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850" spc="-5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8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650" spc="-45" dirty="0">
                          <a:latin typeface="Arial"/>
                          <a:cs typeface="Arial"/>
                        </a:rPr>
                        <a:t>DKW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4:04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344"/>
          <a:ext cx="11538585" cy="609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 Mediation</a:t>
                      </a:r>
                      <a:r>
                        <a:rPr sz="11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 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7465" marR="24130" indent="-3175" algn="ctr">
                        <a:lnSpc>
                          <a:spcPct val="114999"/>
                        </a:lnSpc>
                        <a:spcBef>
                          <a:spcPts val="434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00"/>
                        </a:lnSpc>
                        <a:spcBef>
                          <a:spcPts val="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950"/>
                        </a:lnSpc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Boykins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410-900-9867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410-746-0167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7/3/2019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566420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6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55" dirty="0">
                          <a:latin typeface="Arial"/>
                          <a:cs typeface="Arial"/>
                        </a:rPr>
                        <a:t>Sample </a:t>
                      </a:r>
                      <a:r>
                        <a:rPr sz="750" b="1" i="1" spc="-50" dirty="0">
                          <a:latin typeface="Arial"/>
                          <a:cs typeface="Arial"/>
                        </a:rPr>
                        <a:t>Description: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082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30"/>
                        </a:lnSpc>
                        <a:spcBef>
                          <a:spcPts val="2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120" dirty="0">
                          <a:latin typeface="Arial"/>
                          <a:cs typeface="Arial"/>
                        </a:rPr>
                        <a:t>SGG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Soup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Kitchen-CDMNL's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were provided,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CDQF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information.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Most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were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pleased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hear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that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welcomed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commented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"at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least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it’s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start."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4:04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182"/>
          <a:ext cx="11538585" cy="3891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4215"/>
                <a:gridCol w="3728720"/>
                <a:gridCol w="853439"/>
                <a:gridCol w="654050"/>
                <a:gridCol w="782320"/>
                <a:gridCol w="3997325"/>
              </a:tblGrid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90" dirty="0">
                          <a:latin typeface="Arial"/>
                          <a:cs typeface="Arial"/>
                        </a:rPr>
                        <a:t>CDNL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Meeting-we were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observed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via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video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Arch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Social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Club's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Historian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(Denise)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8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digital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collection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memoralize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events</a:t>
                      </a:r>
                      <a:r>
                        <a:rPr sz="700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2015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Uprising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posterity.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Mr.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43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8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Wynn,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Exec.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Dir. Introduced himself; group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agenda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continued.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120" dirty="0">
                          <a:latin typeface="Arial"/>
                          <a:cs typeface="Arial"/>
                        </a:rPr>
                        <a:t>SGG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Soup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Kitchen-for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guest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interest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hear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what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CDNL's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role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community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6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worked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BPD.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Most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read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MNLtr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spot.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120" dirty="0">
                          <a:latin typeface="Arial"/>
                          <a:cs typeface="Arial"/>
                        </a:rPr>
                        <a:t>SGG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Soup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Kitchen;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contact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limited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b/c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plumbing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issue;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handed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brochures.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5.15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465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103.00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8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6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Sandtown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Sr.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Ctr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mtg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w/Exec.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Dir.-discussed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outdoor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event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Oct.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Street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canvassed-1500-1700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N.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Fulton;1500-1700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W.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North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Ave.;1500 N.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Mount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St.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Introduced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70.00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myself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several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business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brochures;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convo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residents.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20955" algn="ctr">
                        <a:lnSpc>
                          <a:spcPts val="825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25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25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ts val="825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14.65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0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10"/>
                        </a:lnSpc>
                        <a:tabLst>
                          <a:tab pos="46355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293.00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56578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4:04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344"/>
          <a:ext cx="11538585" cy="6127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0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430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00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09900"/>
                        </a:lnSpc>
                        <a:spcBef>
                          <a:spcPts val="5"/>
                        </a:spcBef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09900"/>
                        </a:lnSpc>
                        <a:spcBef>
                          <a:spcPts val="5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78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5240" algn="ctr">
                        <a:lnSpc>
                          <a:spcPts val="77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180" algn="r">
                        <a:lnSpc>
                          <a:spcPts val="770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0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4:04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1928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71" y="5964935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293.00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318.00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R="1270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875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KB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4:08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344"/>
          <a:ext cx="11538585" cy="609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 Mediation</a:t>
                      </a:r>
                      <a:r>
                        <a:rPr sz="11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 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7465" marR="24130" indent="-3175" algn="ctr">
                        <a:lnSpc>
                          <a:spcPct val="114999"/>
                        </a:lnSpc>
                        <a:spcBef>
                          <a:spcPts val="434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00"/>
                        </a:lnSpc>
                        <a:spcBef>
                          <a:spcPts val="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95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Alvonia</a:t>
                      </a:r>
                      <a:r>
                        <a:rPr sz="1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Allen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410-900-9867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410-746-0167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566420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6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55" dirty="0">
                          <a:latin typeface="Arial"/>
                          <a:cs typeface="Arial"/>
                        </a:rPr>
                        <a:t>Sample </a:t>
                      </a:r>
                      <a:r>
                        <a:rPr sz="750" b="1" i="1" spc="-50" dirty="0">
                          <a:latin typeface="Arial"/>
                          <a:cs typeface="Arial"/>
                        </a:rPr>
                        <a:t>Description: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082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30"/>
                        </a:lnSpc>
                        <a:spcBef>
                          <a:spcPts val="2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Went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featured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Consent Decree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Update/Monique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Washington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Comm/Assoc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greet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politicians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8th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41st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sistrict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my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Pratt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Site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Visit.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Handed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pamphlets..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Answered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Consent Decree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Comm/Assoc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/updated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decree/gave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newsletter.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Updated 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avilability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Pratt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nine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districts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4:08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182"/>
          <a:ext cx="11538585" cy="3686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4215"/>
                <a:gridCol w="3728720"/>
                <a:gridCol w="853439"/>
                <a:gridCol w="654050"/>
                <a:gridCol w="782320"/>
                <a:gridCol w="3997325"/>
              </a:tblGrid>
              <a:tr h="38100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Meeting/Team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updates,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etc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Gathering/gave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pamphlets/encourage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young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folks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come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see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6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Pratt.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Tabled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my Weekly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Site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Visit.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Handed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pamphlets..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Answered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questions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Consent Decree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Tabled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my Weekly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Site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Visit.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Handed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pamphlets..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Answered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questions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re: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Consent Decree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20955" algn="ctr">
                        <a:lnSpc>
                          <a:spcPts val="819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19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9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ts val="819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0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10"/>
                        </a:lnSpc>
                        <a:tabLst>
                          <a:tab pos="46355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290.00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56578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4:08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344"/>
          <a:ext cx="11538585" cy="6127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0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430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00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09900"/>
                        </a:lnSpc>
                        <a:spcBef>
                          <a:spcPts val="5"/>
                        </a:spcBef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09900"/>
                        </a:lnSpc>
                        <a:spcBef>
                          <a:spcPts val="5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78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5240" algn="ctr">
                        <a:lnSpc>
                          <a:spcPts val="77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180" algn="r">
                        <a:lnSpc>
                          <a:spcPts val="770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0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4:08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1928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71" y="5964935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290.00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315.00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R="1270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875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65" dirty="0">
                          <a:latin typeface="Arial"/>
                          <a:cs typeface="Arial"/>
                        </a:rPr>
                        <a:t>AA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5"/>
            <a:ext cx="79629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0" dirty="0">
                <a:latin typeface="Arial"/>
                <a:cs typeface="Arial"/>
              </a:rPr>
              <a:t>7/8/2019 </a:t>
            </a:r>
            <a:r>
              <a:rPr sz="750" spc="80" dirty="0">
                <a:latin typeface="Arial"/>
                <a:cs typeface="Arial"/>
              </a:rPr>
              <a:t>/</a:t>
            </a:r>
            <a:r>
              <a:rPr sz="750" spc="-135" dirty="0">
                <a:latin typeface="Arial"/>
                <a:cs typeface="Arial"/>
              </a:rPr>
              <a:t> </a:t>
            </a:r>
            <a:r>
              <a:rPr sz="750" spc="-30" dirty="0">
                <a:latin typeface="Arial"/>
                <a:cs typeface="Arial"/>
              </a:rPr>
              <a:t>4:12 </a:t>
            </a:r>
            <a:r>
              <a:rPr sz="750" spc="-45" dirty="0">
                <a:latin typeface="Arial"/>
                <a:cs typeface="Arial"/>
              </a:rPr>
              <a:t>PM</a:t>
            </a:r>
            <a:endParaRPr sz="7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7564" y="247395"/>
            <a:ext cx="2506345" cy="27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8390" marR="5080" indent="-1076325">
              <a:lnSpc>
                <a:spcPct val="109300"/>
              </a:lnSpc>
              <a:spcBef>
                <a:spcPts val="100"/>
              </a:spcBef>
            </a:pPr>
            <a:r>
              <a:rPr sz="750" spc="-25" dirty="0">
                <a:latin typeface="Arial"/>
                <a:cs typeface="Arial"/>
              </a:rPr>
              <a:t>Baltimore </a:t>
            </a:r>
            <a:r>
              <a:rPr sz="750" spc="-30" dirty="0">
                <a:latin typeface="Arial"/>
                <a:cs typeface="Arial"/>
              </a:rPr>
              <a:t>Community </a:t>
            </a:r>
            <a:r>
              <a:rPr sz="750" spc="-15" dirty="0">
                <a:latin typeface="Arial"/>
                <a:cs typeface="Arial"/>
              </a:rPr>
              <a:t>Mediation </a:t>
            </a:r>
            <a:r>
              <a:rPr sz="750" spc="-35" dirty="0">
                <a:latin typeface="Arial"/>
                <a:cs typeface="Arial"/>
              </a:rPr>
              <a:t>Center </a:t>
            </a:r>
            <a:r>
              <a:rPr sz="750" spc="-20" dirty="0">
                <a:latin typeface="Arial"/>
                <a:cs typeface="Arial"/>
              </a:rPr>
              <a:t>- </a:t>
            </a:r>
            <a:r>
              <a:rPr sz="750" spc="-30" dirty="0">
                <a:latin typeface="Arial"/>
                <a:cs typeface="Arial"/>
              </a:rPr>
              <a:t>Neighborhood </a:t>
            </a:r>
            <a:r>
              <a:rPr sz="750" spc="-45" dirty="0">
                <a:latin typeface="Arial"/>
                <a:cs typeface="Arial"/>
              </a:rPr>
              <a:t>Liaison  </a:t>
            </a:r>
            <a:r>
              <a:rPr sz="750" spc="-75" dirty="0">
                <a:latin typeface="Arial"/>
                <a:cs typeface="Arial"/>
              </a:rPr>
              <a:t>INVOICE</a:t>
            </a:r>
            <a:endParaRPr sz="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82119" y="264795"/>
            <a:ext cx="28448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70" dirty="0">
                <a:latin typeface="Arial"/>
                <a:cs typeface="Arial"/>
              </a:rPr>
              <a:t>Page</a:t>
            </a:r>
            <a:r>
              <a:rPr sz="750" spc="-100" dirty="0">
                <a:latin typeface="Arial"/>
                <a:cs typeface="Arial"/>
              </a:rPr>
              <a:t> </a:t>
            </a:r>
            <a:r>
              <a:rPr sz="750" spc="-35" dirty="0">
                <a:latin typeface="Arial"/>
                <a:cs typeface="Arial"/>
              </a:rPr>
              <a:t>1</a:t>
            </a:r>
            <a:endParaRPr sz="75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344"/>
          <a:ext cx="11338560" cy="601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3280"/>
                <a:gridCol w="759460"/>
                <a:gridCol w="3002915"/>
                <a:gridCol w="912495"/>
                <a:gridCol w="695960"/>
                <a:gridCol w="836294"/>
                <a:gridCol w="3079750"/>
                <a:gridCol w="577215"/>
                <a:gridCol w="605154"/>
              </a:tblGrid>
              <a:tr h="880110">
                <a:tc gridSpan="9">
                  <a:txBody>
                    <a:bodyPr/>
                    <a:lstStyle/>
                    <a:p>
                      <a:pPr marL="36195">
                        <a:lnSpc>
                          <a:spcPts val="1285"/>
                        </a:lnSpc>
                        <a:tabLst>
                          <a:tab pos="6238875" algn="l"/>
                        </a:tabLst>
                      </a:pPr>
                      <a:r>
                        <a:rPr sz="12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2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2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25" dirty="0">
                          <a:latin typeface="Arial"/>
                          <a:cs typeface="Arial"/>
                        </a:rPr>
                        <a:t>Mediation</a:t>
                      </a:r>
                      <a:r>
                        <a:rPr sz="12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55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125" b="1" spc="-52" baseline="33333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125" baseline="33333">
                        <a:latin typeface="Trebuchet MS"/>
                        <a:cs typeface="Trebuchet MS"/>
                      </a:endParaRPr>
                    </a:p>
                    <a:p>
                      <a:pPr marL="33020">
                        <a:lnSpc>
                          <a:spcPts val="1165"/>
                        </a:lnSpc>
                        <a:tabLst>
                          <a:tab pos="6238875" algn="l"/>
                        </a:tabLst>
                      </a:pPr>
                      <a:r>
                        <a:rPr sz="1650" spc="-150" baseline="-15151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650" spc="-37" baseline="-1515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52" baseline="-15151" dirty="0">
                          <a:latin typeface="Arial"/>
                          <a:cs typeface="Arial"/>
                        </a:rPr>
                        <a:t>Greenmount</a:t>
                      </a:r>
                      <a:r>
                        <a:rPr sz="1650" spc="-37" baseline="-1515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spc="-52" baseline="-15151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50" spc="-55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6333490" indent="-94615">
                        <a:lnSpc>
                          <a:spcPts val="71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33412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 descriptions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consistent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"Sample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below.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36195">
                        <a:lnSpc>
                          <a:spcPts val="1310"/>
                        </a:lnSpc>
                      </a:pPr>
                      <a:r>
                        <a:rPr sz="1250" spc="-30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250" spc="-6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2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204" dirty="0">
                          <a:latin typeface="Arial"/>
                          <a:cs typeface="Arial"/>
                        </a:rPr>
                        <a:t>21218</a:t>
                      </a:r>
                      <a:endParaRPr sz="1250">
                        <a:latin typeface="Arial"/>
                        <a:cs typeface="Arial"/>
                      </a:endParaRPr>
                    </a:p>
                    <a:p>
                      <a:pPr marL="6333490" indent="-94615">
                        <a:lnSpc>
                          <a:spcPct val="100000"/>
                        </a:lnSpc>
                        <a:spcBef>
                          <a:spcPts val="45"/>
                        </a:spcBef>
                        <a:buAutoNum type="arabicPeriod" startAt="3"/>
                        <a:tabLst>
                          <a:tab pos="6334125" algn="l"/>
                        </a:tabLst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above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or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2185035" algn="ctr">
                        <a:lnSpc>
                          <a:spcPts val="894"/>
                        </a:lnSpc>
                        <a:spcBef>
                          <a:spcPts val="215"/>
                        </a:spcBef>
                      </a:pPr>
                      <a:r>
                        <a:rPr sz="750" spc="-15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5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paid.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2875">
                <a:tc gridSpan="2">
                  <a:txBody>
                    <a:bodyPr/>
                    <a:lstStyle/>
                    <a:p>
                      <a:pPr marL="214629">
                        <a:lnSpc>
                          <a:spcPts val="1025"/>
                        </a:lnSpc>
                      </a:pPr>
                      <a:r>
                        <a:rPr sz="950" spc="-5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50" spc="-7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50" spc="-3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5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60" dirty="0">
                          <a:latin typeface="Arial"/>
                          <a:cs typeface="Arial"/>
                        </a:rPr>
                        <a:t>OF: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975"/>
                        </a:lnSpc>
                      </a:pPr>
                      <a:r>
                        <a:rPr sz="950" b="1" i="1" u="heavy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29845" marR="19050" algn="ctr">
                        <a:lnSpc>
                          <a:spcPct val="108600"/>
                        </a:lnSpc>
                        <a:spcBef>
                          <a:spcPts val="37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9370" marR="24765" algn="ctr">
                        <a:lnSpc>
                          <a:spcPts val="910"/>
                        </a:lnSpc>
                        <a:spcBef>
                          <a:spcPts val="45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762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720725">
                        <a:lnSpc>
                          <a:spcPct val="100000"/>
                        </a:lnSpc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make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sure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Guidelines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Billing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box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attesting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to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9225">
                <a:tc gridSpan="2">
                  <a:txBody>
                    <a:bodyPr/>
                    <a:lstStyle/>
                    <a:p>
                      <a:pPr marL="290830">
                        <a:lnSpc>
                          <a:spcPts val="1025"/>
                        </a:lnSpc>
                      </a:pPr>
                      <a:r>
                        <a:rPr sz="950" spc="-5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50" spc="-75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60" dirty="0">
                          <a:latin typeface="Arial"/>
                          <a:cs typeface="Arial"/>
                        </a:rPr>
                        <a:t>BY: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045"/>
                        </a:lnSpc>
                      </a:pPr>
                      <a:r>
                        <a:rPr sz="1100" spc="-45" dirty="0">
                          <a:latin typeface="Arial"/>
                          <a:cs typeface="Arial"/>
                        </a:rPr>
                        <a:t>Howard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Roberts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762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720725">
                        <a:lnSpc>
                          <a:spcPct val="100000"/>
                        </a:lnSpc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Shantay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410-900-9867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Darnyle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410-746-0167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any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questions.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3355">
                <a:tc gridSpan="2">
                  <a:txBody>
                    <a:bodyPr/>
                    <a:lstStyle/>
                    <a:p>
                      <a:pPr marL="62611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50" spc="-5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50" spc="-75" dirty="0">
                          <a:latin typeface="Arial"/>
                          <a:cs typeface="Arial"/>
                        </a:rPr>
                        <a:t> SUBMITTED: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235"/>
                        </a:lnSpc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7/3/2019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762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0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ts val="124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EA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175"/>
                        </a:lnSpc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2019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7625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61645">
                <a:tc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62115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800" b="1" i="1" spc="-60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800" b="1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Description: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1621155">
                        <a:lnSpc>
                          <a:spcPts val="955"/>
                        </a:lnSpc>
                        <a:spcBef>
                          <a:spcPts val="114"/>
                        </a:spcBef>
                      </a:pPr>
                      <a:r>
                        <a:rPr sz="80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80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80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80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80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800" i="1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23520">
                <a:tc gridSpan="9">
                  <a:txBody>
                    <a:bodyPr/>
                    <a:lstStyle/>
                    <a:p>
                      <a:pPr marL="34925">
                        <a:lnSpc>
                          <a:spcPts val="1580"/>
                        </a:lnSpc>
                      </a:pPr>
                      <a:r>
                        <a:rPr sz="1350" spc="-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7970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950" b="1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5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b="1" spc="-30" dirty="0">
                          <a:latin typeface="Trebuchet MS"/>
                          <a:cs typeface="Trebuchet MS"/>
                        </a:rPr>
                        <a:t>of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558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950" b="1" spc="-25" dirty="0">
                          <a:latin typeface="Trebuchet MS"/>
                          <a:cs typeface="Trebuchet MS"/>
                        </a:rPr>
                        <a:t>Day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558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950" b="1" spc="-4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514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950" b="1" spc="-40" dirty="0">
                          <a:latin typeface="Trebuchet MS"/>
                          <a:cs typeface="Trebuchet MS"/>
                        </a:rPr>
                        <a:t>Hours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558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950" b="1" spc="-40" dirty="0">
                          <a:latin typeface="Trebuchet MS"/>
                          <a:cs typeface="Trebuchet MS"/>
                        </a:rPr>
                        <a:t>Rate</a:t>
                      </a:r>
                      <a:endParaRPr sz="950">
                        <a:latin typeface="Trebuchet MS"/>
                        <a:cs typeface="Trebuchet MS"/>
                      </a:endParaRPr>
                    </a:p>
                  </a:txBody>
                  <a:tcPr marL="0" marR="0" marT="558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75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723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7269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750" b="1" spc="-40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5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spc="-55" dirty="0">
                          <a:latin typeface="Trebuchet MS"/>
                          <a:cs typeface="Trebuchet MS"/>
                        </a:rPr>
                        <a:t>Time)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 marR="103505" indent="-50800">
                        <a:lnSpc>
                          <a:spcPts val="980"/>
                        </a:lnSpc>
                        <a:spcBef>
                          <a:spcPts val="40"/>
                        </a:spcBef>
                      </a:pPr>
                      <a:r>
                        <a:rPr sz="750" b="1" dirty="0">
                          <a:latin typeface="Trebuchet MS"/>
                          <a:cs typeface="Trebuchet MS"/>
                        </a:rPr>
                        <a:t>Unb</a:t>
                      </a:r>
                      <a:r>
                        <a:rPr sz="75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5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5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398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Focus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was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on scattered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sites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throughout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eastern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district</a:t>
                      </a:r>
                      <a:r>
                        <a:rPr sz="7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...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40449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7373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4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ts val="830"/>
                        </a:lnSpc>
                      </a:pPr>
                      <a:r>
                        <a:rPr sz="750" spc="-40" dirty="0">
                          <a:latin typeface="Arial"/>
                          <a:cs typeface="Arial"/>
                        </a:rPr>
                        <a:t>checking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on public </a:t>
                      </a:r>
                      <a:r>
                        <a:rPr sz="750" spc="-65" dirty="0">
                          <a:latin typeface="Arial"/>
                          <a:cs typeface="Arial"/>
                        </a:rPr>
                        <a:t>access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brochures, restocking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when 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neccesary</a:t>
                      </a:r>
                      <a:r>
                        <a:rPr sz="7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...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9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ts val="830"/>
                        </a:lnSpc>
                      </a:pPr>
                      <a:r>
                        <a:rPr sz="750" spc="-20" dirty="0">
                          <a:latin typeface="Arial"/>
                          <a:cs typeface="Arial"/>
                        </a:rPr>
                        <a:t>attending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large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functions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5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9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tabLst>
                          <a:tab pos="40449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tabLst>
                          <a:tab pos="67373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9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tabLst>
                          <a:tab pos="40449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tabLst>
                          <a:tab pos="67373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9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tabLst>
                          <a:tab pos="40449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tabLst>
                          <a:tab pos="67373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9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tabLst>
                          <a:tab pos="40449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tabLst>
                          <a:tab pos="67373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9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tabLst>
                          <a:tab pos="40449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tabLst>
                          <a:tab pos="67373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35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3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Visited </a:t>
                      </a:r>
                      <a:r>
                        <a:rPr sz="750" spc="80" dirty="0">
                          <a:latin typeface="Arial"/>
                          <a:cs typeface="Arial"/>
                        </a:rPr>
                        <a:t>/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dropped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at the </a:t>
                      </a:r>
                      <a:r>
                        <a:rPr sz="750" spc="-55" dirty="0">
                          <a:latin typeface="Arial"/>
                          <a:cs typeface="Arial"/>
                        </a:rPr>
                        <a:t>Enoch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Pratt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Orleans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few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the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1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tabLst>
                          <a:tab pos="40449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tabLst>
                          <a:tab pos="58102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89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ts val="830"/>
                        </a:lnSpc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brochures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were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missing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prior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visit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...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additional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35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4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</a:pPr>
                      <a:r>
                        <a:rPr sz="75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50" spc="-80" dirty="0">
                          <a:latin typeface="Arial"/>
                          <a:cs typeface="Arial"/>
                        </a:rPr>
                        <a:t>TURN-AROUND </a:t>
                      </a:r>
                      <a:r>
                        <a:rPr sz="750" spc="-55" dirty="0">
                          <a:latin typeface="Arial"/>
                          <a:cs typeface="Arial"/>
                        </a:rPr>
                        <a:t>Tuesday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Zion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Baptist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distributed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brochures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1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tabLst>
                          <a:tab pos="40449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tabLst>
                          <a:tab pos="58102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4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ts val="830"/>
                        </a:lnSpc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after 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session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5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7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10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attendance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50" spc="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did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circulate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after 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session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with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ts val="830"/>
                        </a:lnSpc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parishioners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Zion.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35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5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</a:pPr>
                      <a:r>
                        <a:rPr sz="750" spc="-50" dirty="0">
                          <a:latin typeface="Arial"/>
                          <a:cs typeface="Arial"/>
                        </a:rPr>
                        <a:t>Eastside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Action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Center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office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numbers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low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again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today</a:t>
                      </a:r>
                      <a:r>
                        <a:rPr sz="7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1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tabLst>
                          <a:tab pos="40449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tabLst>
                          <a:tab pos="58102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4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ts val="830"/>
                        </a:lnSpc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restocked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display 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araea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few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(8)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sitting in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waiting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area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after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ts val="830"/>
                        </a:lnSpc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1:30pm.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9554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tabLst>
                          <a:tab pos="40449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tabLst>
                          <a:tab pos="67373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9554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tabLst>
                          <a:tab pos="40449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tabLst>
                          <a:tab pos="67373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348" y="264796"/>
            <a:ext cx="611505" cy="107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5" dirty="0">
                <a:latin typeface="Arial"/>
                <a:cs typeface="Arial"/>
              </a:rPr>
              <a:t>7/23/2019 </a:t>
            </a:r>
            <a:r>
              <a:rPr sz="500" spc="65" dirty="0">
                <a:latin typeface="Arial"/>
                <a:cs typeface="Arial"/>
              </a:rPr>
              <a:t>/</a:t>
            </a:r>
            <a:r>
              <a:rPr sz="500" spc="-9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2:53 </a:t>
            </a:r>
            <a:r>
              <a:rPr sz="500" spc="-10" dirty="0">
                <a:latin typeface="Arial"/>
                <a:cs typeface="Arial"/>
              </a:rPr>
              <a:t>PM</a:t>
            </a:r>
            <a:endParaRPr sz="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28820" y="251180"/>
            <a:ext cx="1000760" cy="2051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4175" marR="5080" indent="-372110">
              <a:lnSpc>
                <a:spcPct val="117800"/>
              </a:lnSpc>
              <a:spcBef>
                <a:spcPts val="90"/>
              </a:spcBef>
            </a:pPr>
            <a:r>
              <a:rPr sz="500" dirty="0">
                <a:latin typeface="Arial"/>
                <a:cs typeface="Arial"/>
              </a:rPr>
              <a:t>Baltimore </a:t>
            </a:r>
            <a:r>
              <a:rPr sz="500" spc="-10" dirty="0">
                <a:latin typeface="Arial"/>
                <a:cs typeface="Arial"/>
              </a:rPr>
              <a:t>Consent </a:t>
            </a:r>
            <a:r>
              <a:rPr sz="500" spc="-15" dirty="0">
                <a:latin typeface="Arial"/>
                <a:cs typeface="Arial"/>
              </a:rPr>
              <a:t>Decree</a:t>
            </a:r>
            <a:r>
              <a:rPr sz="500" spc="-80" dirty="0">
                <a:latin typeface="Arial"/>
                <a:cs typeface="Arial"/>
              </a:rPr>
              <a:t> </a:t>
            </a:r>
            <a:r>
              <a:rPr sz="500" spc="15" dirty="0">
                <a:latin typeface="Arial"/>
                <a:cs typeface="Arial"/>
              </a:rPr>
              <a:t>Monitor  </a:t>
            </a:r>
            <a:r>
              <a:rPr sz="500" spc="-35" dirty="0">
                <a:latin typeface="Arial"/>
                <a:cs typeface="Arial"/>
              </a:rPr>
              <a:t>INVOICE</a:t>
            </a:r>
            <a:endParaRPr sz="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15119" y="264796"/>
            <a:ext cx="209550" cy="107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30" dirty="0">
                <a:latin typeface="Arial"/>
                <a:cs typeface="Arial"/>
              </a:rPr>
              <a:t>Page</a:t>
            </a:r>
            <a:r>
              <a:rPr sz="500" spc="-7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3</a:t>
            </a:r>
            <a:endParaRPr sz="5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893"/>
          <a:ext cx="8682351" cy="6090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6425"/>
                <a:gridCol w="541019"/>
                <a:gridCol w="705484"/>
                <a:gridCol w="2153285"/>
                <a:gridCol w="655320"/>
                <a:gridCol w="501650"/>
                <a:gridCol w="460375"/>
                <a:gridCol w="525779"/>
                <a:gridCol w="670560"/>
                <a:gridCol w="1862454"/>
              </a:tblGrid>
              <a:tr h="161290">
                <a:tc gridSpan="10">
                  <a:txBody>
                    <a:bodyPr/>
                    <a:lstStyle/>
                    <a:p>
                      <a:pPr marL="25400">
                        <a:lnSpc>
                          <a:spcPts val="1125"/>
                        </a:lnSpc>
                      </a:pPr>
                      <a:r>
                        <a:rPr sz="950" spc="-14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9398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500" b="1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500" b="1" spc="-25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50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10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500" b="1" spc="1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500" b="1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5" dirty="0">
                          <a:latin typeface="Trebuchet MS"/>
                          <a:cs typeface="Trebuchet MS"/>
                        </a:rPr>
                        <a:t>MEALS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76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484"/>
                        </a:lnSpc>
                      </a:pPr>
                      <a:r>
                        <a:rPr sz="500" b="1" spc="-1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500" b="1" spc="10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50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25" dirty="0">
                          <a:latin typeface="Trebuchet MS"/>
                          <a:cs typeface="Trebuchet MS"/>
                        </a:rPr>
                        <a:t>+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73025" marR="53340" indent="20955">
                        <a:lnSpc>
                          <a:spcPct val="118200"/>
                        </a:lnSpc>
                      </a:pPr>
                      <a:r>
                        <a:rPr sz="500" b="1" spc="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esc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ri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pti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n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0495" marR="106045" indent="-24765">
                        <a:lnSpc>
                          <a:spcPct val="118200"/>
                        </a:lnSpc>
                      </a:pPr>
                      <a:r>
                        <a:rPr sz="500" b="1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500" b="1" spc="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500" b="1" spc="-15" dirty="0">
                          <a:latin typeface="Trebuchet MS"/>
                          <a:cs typeface="Trebuchet MS"/>
                        </a:rPr>
                        <a:t>Expense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8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590"/>
                        </a:lnSpc>
                      </a:pPr>
                      <a:r>
                        <a:rPr sz="500" b="1" spc="-1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500" b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20" dirty="0">
                          <a:latin typeface="Trebuchet MS"/>
                          <a:cs typeface="Trebuchet MS"/>
                        </a:rPr>
                        <a:t>(per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0170">
                <a:tc>
                  <a:txBody>
                    <a:bodyPr/>
                    <a:lstStyle/>
                    <a:p>
                      <a:pPr marL="12700" algn="ctr">
                        <a:lnSpc>
                          <a:spcPts val="585"/>
                        </a:lnSpc>
                      </a:pPr>
                      <a:r>
                        <a:rPr sz="500" b="1" spc="-5" dirty="0">
                          <a:latin typeface="Trebuchet MS"/>
                          <a:cs typeface="Trebuchet MS"/>
                        </a:rPr>
                        <a:t>Date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ts val="585"/>
                        </a:lnSpc>
                      </a:pPr>
                      <a:r>
                        <a:rPr sz="500" b="1" spc="-15" dirty="0">
                          <a:latin typeface="Trebuchet MS"/>
                          <a:cs typeface="Trebuchet MS"/>
                        </a:rPr>
                        <a:t>Category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585"/>
                        </a:lnSpc>
                      </a:pPr>
                      <a:r>
                        <a:rPr sz="500" b="1" spc="-10" dirty="0">
                          <a:latin typeface="Trebuchet MS"/>
                          <a:cs typeface="Trebuchet MS"/>
                        </a:rPr>
                        <a:t>Vendor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585"/>
                        </a:lnSpc>
                      </a:pPr>
                      <a:r>
                        <a:rPr sz="500" b="1" spc="-5" dirty="0">
                          <a:latin typeface="Trebuchet MS"/>
                          <a:cs typeface="Trebuchet MS"/>
                        </a:rPr>
                        <a:t>Comments </a:t>
                      </a:r>
                      <a:r>
                        <a:rPr sz="500" b="1" spc="-20" dirty="0">
                          <a:latin typeface="Trebuchet MS"/>
                          <a:cs typeface="Trebuchet MS"/>
                        </a:rPr>
                        <a:t>(if</a:t>
                      </a:r>
                      <a:r>
                        <a:rPr sz="5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15" dirty="0">
                          <a:latin typeface="Trebuchet MS"/>
                          <a:cs typeface="Trebuchet MS"/>
                        </a:rPr>
                        <a:t>necessary)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ts val="585"/>
                        </a:lnSpc>
                      </a:pPr>
                      <a:r>
                        <a:rPr sz="500" b="1" spc="-2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500" b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Day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595"/>
                        </a:lnSpc>
                      </a:pPr>
                      <a:r>
                        <a:rPr sz="500" b="1" spc="-15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500" b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15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585"/>
                        </a:lnSpc>
                      </a:pPr>
                      <a:r>
                        <a:rPr sz="500" b="1" spc="-15" dirty="0">
                          <a:latin typeface="Trebuchet MS"/>
                          <a:cs typeface="Trebuchet MS"/>
                        </a:rPr>
                        <a:t>Total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9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590"/>
                        </a:lnSpc>
                      </a:pPr>
                      <a:r>
                        <a:rPr sz="500" b="1" spc="-15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500" b="1" spc="-1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500" b="1" spc="-20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50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15" dirty="0">
                          <a:latin typeface="Trebuchet MS"/>
                          <a:cs typeface="Trebuchet MS"/>
                        </a:rPr>
                        <a:t>per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615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390"/>
                        </a:lnSpc>
                      </a:pPr>
                      <a:r>
                        <a:rPr sz="500" b="1" spc="-15" dirty="0">
                          <a:latin typeface="Trebuchet MS"/>
                          <a:cs typeface="Trebuchet MS"/>
                        </a:rPr>
                        <a:t>day)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rowSpan="38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8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8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8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50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50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50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50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50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2875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11809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901700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93531" y="311708"/>
            <a:ext cx="5638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4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5"/>
            <a:ext cx="79629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0" dirty="0">
                <a:latin typeface="Arial"/>
                <a:cs typeface="Arial"/>
              </a:rPr>
              <a:t>7/8/2019 </a:t>
            </a:r>
            <a:r>
              <a:rPr sz="750" spc="80" dirty="0">
                <a:latin typeface="Arial"/>
                <a:cs typeface="Arial"/>
              </a:rPr>
              <a:t>/</a:t>
            </a:r>
            <a:r>
              <a:rPr sz="750" spc="-135" dirty="0">
                <a:latin typeface="Arial"/>
                <a:cs typeface="Arial"/>
              </a:rPr>
              <a:t> </a:t>
            </a:r>
            <a:r>
              <a:rPr sz="750" spc="-30" dirty="0">
                <a:latin typeface="Arial"/>
                <a:cs typeface="Arial"/>
              </a:rPr>
              <a:t>4:12 </a:t>
            </a:r>
            <a:r>
              <a:rPr sz="750" spc="-45" dirty="0">
                <a:latin typeface="Arial"/>
                <a:cs typeface="Arial"/>
              </a:rPr>
              <a:t>PM</a:t>
            </a:r>
            <a:endParaRPr sz="7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7564" y="247395"/>
            <a:ext cx="2506345" cy="27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8390" marR="5080" indent="-1076325">
              <a:lnSpc>
                <a:spcPct val="109300"/>
              </a:lnSpc>
              <a:spcBef>
                <a:spcPts val="100"/>
              </a:spcBef>
            </a:pPr>
            <a:r>
              <a:rPr sz="750" spc="-25" dirty="0">
                <a:latin typeface="Arial"/>
                <a:cs typeface="Arial"/>
              </a:rPr>
              <a:t>Baltimore </a:t>
            </a:r>
            <a:r>
              <a:rPr sz="750" spc="-30" dirty="0">
                <a:latin typeface="Arial"/>
                <a:cs typeface="Arial"/>
              </a:rPr>
              <a:t>Community </a:t>
            </a:r>
            <a:r>
              <a:rPr sz="750" spc="-15" dirty="0">
                <a:latin typeface="Arial"/>
                <a:cs typeface="Arial"/>
              </a:rPr>
              <a:t>Mediation </a:t>
            </a:r>
            <a:r>
              <a:rPr sz="750" spc="-35" dirty="0">
                <a:latin typeface="Arial"/>
                <a:cs typeface="Arial"/>
              </a:rPr>
              <a:t>Center </a:t>
            </a:r>
            <a:r>
              <a:rPr sz="750" spc="-20" dirty="0">
                <a:latin typeface="Arial"/>
                <a:cs typeface="Arial"/>
              </a:rPr>
              <a:t>- </a:t>
            </a:r>
            <a:r>
              <a:rPr sz="750" spc="-30" dirty="0">
                <a:latin typeface="Arial"/>
                <a:cs typeface="Arial"/>
              </a:rPr>
              <a:t>Neighborhood </a:t>
            </a:r>
            <a:r>
              <a:rPr sz="750" spc="-45" dirty="0">
                <a:latin typeface="Arial"/>
                <a:cs typeface="Arial"/>
              </a:rPr>
              <a:t>Liaison  </a:t>
            </a:r>
            <a:r>
              <a:rPr sz="750" spc="-75" dirty="0">
                <a:latin typeface="Arial"/>
                <a:cs typeface="Arial"/>
              </a:rPr>
              <a:t>INVOICE</a:t>
            </a:r>
            <a:endParaRPr sz="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82119" y="264795"/>
            <a:ext cx="28448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70" dirty="0">
                <a:latin typeface="Arial"/>
                <a:cs typeface="Arial"/>
              </a:rPr>
              <a:t>Page</a:t>
            </a:r>
            <a:r>
              <a:rPr sz="750" spc="-100" dirty="0">
                <a:latin typeface="Arial"/>
                <a:cs typeface="Arial"/>
              </a:rPr>
              <a:t> </a:t>
            </a:r>
            <a:r>
              <a:rPr sz="750" spc="-35" dirty="0"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37917" y="1101991"/>
            <a:ext cx="0" cy="507365"/>
          </a:xfrm>
          <a:custGeom>
            <a:avLst/>
            <a:gdLst/>
            <a:ahLst/>
            <a:cxnLst/>
            <a:rect l="l" t="t" r="r" b="b"/>
            <a:pathLst>
              <a:path h="507365">
                <a:moveTo>
                  <a:pt x="0" y="0"/>
                </a:moveTo>
                <a:lnTo>
                  <a:pt x="0" y="507352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47829" y="1109472"/>
            <a:ext cx="0" cy="499745"/>
          </a:xfrm>
          <a:custGeom>
            <a:avLst/>
            <a:gdLst/>
            <a:ahLst/>
            <a:cxnLst/>
            <a:rect l="l" t="t" r="r" b="b"/>
            <a:pathLst>
              <a:path h="499744">
                <a:moveTo>
                  <a:pt x="0" y="0"/>
                </a:moveTo>
                <a:lnTo>
                  <a:pt x="0" y="499745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37917" y="3375786"/>
            <a:ext cx="0" cy="257810"/>
          </a:xfrm>
          <a:custGeom>
            <a:avLst/>
            <a:gdLst/>
            <a:ahLst/>
            <a:cxnLst/>
            <a:rect l="l" t="t" r="r" b="b"/>
            <a:pathLst>
              <a:path h="257810">
                <a:moveTo>
                  <a:pt x="0" y="0"/>
                </a:moveTo>
                <a:lnTo>
                  <a:pt x="0" y="257428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47829" y="3383279"/>
            <a:ext cx="0" cy="250190"/>
          </a:xfrm>
          <a:custGeom>
            <a:avLst/>
            <a:gdLst/>
            <a:ahLst/>
            <a:cxnLst/>
            <a:rect l="l" t="t" r="r" b="b"/>
            <a:pathLst>
              <a:path h="250189">
                <a:moveTo>
                  <a:pt x="0" y="0"/>
                </a:moveTo>
                <a:lnTo>
                  <a:pt x="0" y="249796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37917" y="4375403"/>
            <a:ext cx="0" cy="257810"/>
          </a:xfrm>
          <a:custGeom>
            <a:avLst/>
            <a:gdLst/>
            <a:ahLst/>
            <a:cxnLst/>
            <a:rect l="l" t="t" r="r" b="b"/>
            <a:pathLst>
              <a:path h="257810">
                <a:moveTo>
                  <a:pt x="0" y="0"/>
                </a:moveTo>
                <a:lnTo>
                  <a:pt x="0" y="257543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47829" y="4383176"/>
            <a:ext cx="0" cy="250190"/>
          </a:xfrm>
          <a:custGeom>
            <a:avLst/>
            <a:gdLst/>
            <a:ahLst/>
            <a:cxnLst/>
            <a:rect l="l" t="t" r="r" b="b"/>
            <a:pathLst>
              <a:path h="250189">
                <a:moveTo>
                  <a:pt x="0" y="0"/>
                </a:moveTo>
                <a:lnTo>
                  <a:pt x="0" y="249796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41664" y="1105737"/>
            <a:ext cx="3009900" cy="0"/>
          </a:xfrm>
          <a:custGeom>
            <a:avLst/>
            <a:gdLst/>
            <a:ahLst/>
            <a:cxnLst/>
            <a:rect l="l" t="t" r="r" b="b"/>
            <a:pathLst>
              <a:path w="3009900">
                <a:moveTo>
                  <a:pt x="0" y="0"/>
                </a:moveTo>
                <a:lnTo>
                  <a:pt x="3009900" y="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41664" y="1355673"/>
            <a:ext cx="3009900" cy="0"/>
          </a:xfrm>
          <a:custGeom>
            <a:avLst/>
            <a:gdLst/>
            <a:ahLst/>
            <a:cxnLst/>
            <a:rect l="l" t="t" r="r" b="b"/>
            <a:pathLst>
              <a:path w="3009900">
                <a:moveTo>
                  <a:pt x="0" y="0"/>
                </a:moveTo>
                <a:lnTo>
                  <a:pt x="3009900" y="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41664" y="1605622"/>
            <a:ext cx="3009900" cy="0"/>
          </a:xfrm>
          <a:custGeom>
            <a:avLst/>
            <a:gdLst/>
            <a:ahLst/>
            <a:cxnLst/>
            <a:rect l="l" t="t" r="r" b="b"/>
            <a:pathLst>
              <a:path w="3009900">
                <a:moveTo>
                  <a:pt x="0" y="0"/>
                </a:moveTo>
                <a:lnTo>
                  <a:pt x="3009900" y="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234171" y="1976754"/>
          <a:ext cx="3021330" cy="1156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9900"/>
              </a:tblGrid>
              <a:tr h="249554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Dropped brochures </a:t>
                      </a:r>
                      <a:r>
                        <a:rPr sz="750" spc="5" dirty="0">
                          <a:latin typeface="Arial"/>
                          <a:cs typeface="Arial"/>
                        </a:rPr>
                        <a:t>off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at the </a:t>
                      </a:r>
                      <a:r>
                        <a:rPr sz="750" spc="-55" dirty="0">
                          <a:latin typeface="Arial"/>
                          <a:cs typeface="Arial"/>
                        </a:rPr>
                        <a:t>Chic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Webb </a:t>
                      </a:r>
                      <a:r>
                        <a:rPr sz="750" spc="-80" dirty="0">
                          <a:latin typeface="Arial"/>
                          <a:cs typeface="Arial"/>
                        </a:rPr>
                        <a:t>Rec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center on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Eden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5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10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9685">
                        <a:lnSpc>
                          <a:spcPts val="885"/>
                        </a:lnSpc>
                        <a:spcBef>
                          <a:spcPts val="85"/>
                        </a:spcBef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lobby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area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staff</a:t>
                      </a:r>
                      <a:r>
                        <a:rPr sz="75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person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8780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50" spc="-20" dirty="0">
                          <a:latin typeface="Arial"/>
                          <a:cs typeface="Arial"/>
                        </a:rPr>
                        <a:t>Its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Oliver's Community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Association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night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about</a:t>
                      </a:r>
                      <a:r>
                        <a:rPr sz="75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attending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9685" marR="179070">
                        <a:lnSpc>
                          <a:spcPct val="109300"/>
                        </a:lnSpc>
                      </a:pPr>
                      <a:r>
                        <a:rPr sz="750" spc="-25" dirty="0">
                          <a:latin typeface="Arial"/>
                          <a:cs typeface="Arial"/>
                        </a:rPr>
                        <a:t>circulated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did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30 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second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talk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after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 </a:t>
                      </a:r>
                      <a:r>
                        <a:rPr sz="750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quick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meeting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554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Visited </a:t>
                      </a:r>
                      <a:r>
                        <a:rPr sz="750" spc="80" dirty="0">
                          <a:latin typeface="Arial"/>
                          <a:cs typeface="Arial"/>
                        </a:rPr>
                        <a:t>/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dropped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Cecil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Kirk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Greenmount 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recs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...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left</a:t>
                      </a:r>
                      <a:r>
                        <a:rPr sz="7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10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9685">
                        <a:lnSpc>
                          <a:spcPts val="885"/>
                        </a:lnSpc>
                        <a:spcBef>
                          <a:spcPts val="8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7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site.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2241664" y="3379532"/>
            <a:ext cx="3009900" cy="0"/>
          </a:xfrm>
          <a:custGeom>
            <a:avLst/>
            <a:gdLst/>
            <a:ahLst/>
            <a:cxnLst/>
            <a:rect l="l" t="t" r="r" b="b"/>
            <a:pathLst>
              <a:path w="3009900">
                <a:moveTo>
                  <a:pt x="0" y="0"/>
                </a:moveTo>
                <a:lnTo>
                  <a:pt x="3009900" y="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41664" y="3629468"/>
            <a:ext cx="3009900" cy="0"/>
          </a:xfrm>
          <a:custGeom>
            <a:avLst/>
            <a:gdLst/>
            <a:ahLst/>
            <a:cxnLst/>
            <a:rect l="l" t="t" r="r" b="b"/>
            <a:pathLst>
              <a:path w="3009900">
                <a:moveTo>
                  <a:pt x="0" y="0"/>
                </a:moveTo>
                <a:lnTo>
                  <a:pt x="3009900" y="0"/>
                </a:lnTo>
              </a:path>
            </a:pathLst>
          </a:custGeom>
          <a:ln w="7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41664" y="4379214"/>
            <a:ext cx="3009900" cy="0"/>
          </a:xfrm>
          <a:custGeom>
            <a:avLst/>
            <a:gdLst/>
            <a:ahLst/>
            <a:cxnLst/>
            <a:rect l="l" t="t" r="r" b="b"/>
            <a:pathLst>
              <a:path w="3009900">
                <a:moveTo>
                  <a:pt x="0" y="0"/>
                </a:moveTo>
                <a:lnTo>
                  <a:pt x="3009900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41664" y="4629150"/>
            <a:ext cx="3009900" cy="0"/>
          </a:xfrm>
          <a:custGeom>
            <a:avLst/>
            <a:gdLst/>
            <a:ahLst/>
            <a:cxnLst/>
            <a:rect l="l" t="t" r="r" b="b"/>
            <a:pathLst>
              <a:path w="3009900">
                <a:moveTo>
                  <a:pt x="0" y="0"/>
                </a:moveTo>
                <a:lnTo>
                  <a:pt x="3009900" y="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33971" y="847547"/>
          <a:ext cx="11338560" cy="429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185"/>
                <a:gridCol w="751204"/>
                <a:gridCol w="3009900"/>
                <a:gridCol w="911860"/>
                <a:gridCol w="696595"/>
                <a:gridCol w="835659"/>
                <a:gridCol w="4264025"/>
              </a:tblGrid>
              <a:tr h="19685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4400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73100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635" marB="0"/>
                </a:tc>
                <a:tc rowSpan="2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08610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11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Did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Greenmount </a:t>
                      </a:r>
                      <a:r>
                        <a:rPr sz="750" spc="-80" dirty="0">
                          <a:latin typeface="Arial"/>
                          <a:cs typeface="Arial"/>
                        </a:rPr>
                        <a:t>Rec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NA/AA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meeting on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break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3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7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20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1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4400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580390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4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0"/>
                        </a:lnSpc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center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4460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08610" algn="r">
                        <a:lnSpc>
                          <a:spcPts val="830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12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0"/>
                        </a:lnSpc>
                      </a:pPr>
                      <a:r>
                        <a:rPr sz="750" spc="-50" dirty="0">
                          <a:latin typeface="Arial"/>
                          <a:cs typeface="Arial"/>
                        </a:rPr>
                        <a:t>Eastside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Action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Center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office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worked site </a:t>
                      </a:r>
                      <a:r>
                        <a:rPr sz="750" spc="-7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usual</a:t>
                      </a:r>
                      <a:r>
                        <a:rPr sz="7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1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30"/>
                        </a:lnSpc>
                        <a:tabLst>
                          <a:tab pos="4400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30"/>
                        </a:lnSpc>
                        <a:tabLst>
                          <a:tab pos="580390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31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0"/>
                        </a:lnSpc>
                      </a:pPr>
                      <a:r>
                        <a:rPr sz="750" spc="-45" dirty="0">
                          <a:latin typeface="Arial"/>
                          <a:cs typeface="Arial"/>
                        </a:rPr>
                        <a:t>sparse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crowd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today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4460">
                <a:tc>
                  <a:txBody>
                    <a:bodyPr/>
                    <a:lstStyle/>
                    <a:p>
                      <a:pPr marL="22225" algn="ctr">
                        <a:lnSpc>
                          <a:spcPts val="844"/>
                        </a:lnSpc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08610" algn="r">
                        <a:lnSpc>
                          <a:spcPts val="844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13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ts val="819"/>
                        </a:lnSpc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Visited </a:t>
                      </a:r>
                      <a:r>
                        <a:rPr sz="750" spc="80" dirty="0">
                          <a:latin typeface="Arial"/>
                          <a:cs typeface="Arial"/>
                        </a:rPr>
                        <a:t>/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dropped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at the </a:t>
                      </a:r>
                      <a:r>
                        <a:rPr sz="750" spc="-55" dirty="0">
                          <a:latin typeface="Arial"/>
                          <a:cs typeface="Arial"/>
                        </a:rPr>
                        <a:t>Enoch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Pratt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Cathedral</a:t>
                      </a:r>
                      <a:r>
                        <a:rPr sz="75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44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1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44"/>
                        </a:lnSpc>
                        <a:tabLst>
                          <a:tab pos="4400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44"/>
                        </a:lnSpc>
                        <a:tabLst>
                          <a:tab pos="580390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31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ts val="819"/>
                        </a:lnSpc>
                      </a:pPr>
                      <a:r>
                        <a:rPr sz="750" spc="-45" dirty="0">
                          <a:latin typeface="Arial"/>
                          <a:cs typeface="Arial"/>
                        </a:rPr>
                        <a:t>homeless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were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principal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occupants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few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brochures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were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63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ts val="830"/>
                        </a:lnSpc>
                      </a:pPr>
                      <a:r>
                        <a:rPr sz="750" spc="-40" dirty="0">
                          <a:latin typeface="Arial"/>
                          <a:cs typeface="Arial"/>
                        </a:rPr>
                        <a:t>missing 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750" spc="-6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prior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visit ...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Added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10 </a:t>
                      </a:r>
                      <a:r>
                        <a:rPr sz="75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5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stack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marL="22225" algn="ctr">
                        <a:lnSpc>
                          <a:spcPts val="844"/>
                        </a:lnSpc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08610" algn="r">
                        <a:lnSpc>
                          <a:spcPts val="844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14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44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1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44"/>
                        </a:lnSpc>
                        <a:tabLst>
                          <a:tab pos="4400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44"/>
                        </a:lnSpc>
                        <a:tabLst>
                          <a:tab pos="580390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49554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08610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15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4400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673100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24485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08610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16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2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4400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580390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40.00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2225" algn="ctr">
                        <a:lnSpc>
                          <a:spcPct val="100000"/>
                        </a:lnSpc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R="308610" algn="r">
                        <a:lnSpc>
                          <a:spcPct val="100000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17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1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53340">
                        <a:lnSpc>
                          <a:spcPct val="100000"/>
                        </a:lnSpc>
                        <a:tabLst>
                          <a:tab pos="4400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53340">
                        <a:lnSpc>
                          <a:spcPct val="100000"/>
                        </a:lnSpc>
                        <a:tabLst>
                          <a:tab pos="580390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08610" algn="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18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5244" marB="0"/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Food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Pantry </a:t>
                      </a:r>
                      <a:r>
                        <a:rPr sz="750" spc="-90" dirty="0">
                          <a:latin typeface="Arial"/>
                          <a:cs typeface="Arial"/>
                        </a:rPr>
                        <a:t>@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Oliver Community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Center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90 plus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attending</a:t>
                      </a:r>
                      <a:r>
                        <a:rPr sz="7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2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5244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34"/>
                        </a:spcBef>
                        <a:tabLst>
                          <a:tab pos="4400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5244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34"/>
                        </a:spcBef>
                        <a:tabLst>
                          <a:tab pos="580390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40.00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5244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4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ts val="819"/>
                        </a:lnSpc>
                      </a:pPr>
                      <a:r>
                        <a:rPr sz="750" spc="-15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30-40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 many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familiar</a:t>
                      </a:r>
                      <a:r>
                        <a:rPr sz="7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faces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6364">
                <a:tc>
                  <a:txBody>
                    <a:bodyPr/>
                    <a:lstStyle/>
                    <a:p>
                      <a:pPr marL="22225" algn="ctr">
                        <a:lnSpc>
                          <a:spcPts val="844"/>
                        </a:lnSpc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08610" algn="r">
                        <a:lnSpc>
                          <a:spcPts val="844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19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44"/>
                        </a:lnSpc>
                      </a:pPr>
                      <a:r>
                        <a:rPr sz="750" spc="-50" dirty="0">
                          <a:latin typeface="Arial"/>
                          <a:cs typeface="Arial"/>
                        </a:rPr>
                        <a:t>Eastside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Action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Center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office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day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worked site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after</a:t>
                      </a:r>
                      <a:r>
                        <a:rPr sz="75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12pm,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44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1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44"/>
                        </a:lnSpc>
                        <a:tabLst>
                          <a:tab pos="4400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44"/>
                        </a:lnSpc>
                        <a:tabLst>
                          <a:tab pos="580390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4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30"/>
                        </a:lnSpc>
                      </a:pPr>
                      <a:r>
                        <a:rPr sz="750" spc="-30" dirty="0">
                          <a:latin typeface="Arial"/>
                          <a:cs typeface="Arial"/>
                        </a:rPr>
                        <a:t>restocked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display 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araea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twice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12:40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1: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1:15 </a:t>
                      </a:r>
                      <a:r>
                        <a:rPr sz="750" spc="-229" dirty="0">
                          <a:latin typeface="Arial"/>
                          <a:cs typeface="Arial"/>
                        </a:rPr>
                        <a:t>…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mostly</a:t>
                      </a:r>
                      <a:r>
                        <a:rPr sz="7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energy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3189">
                <a:tc>
                  <a:txBody>
                    <a:bodyPr/>
                    <a:lstStyle/>
                    <a:p>
                      <a:pPr marL="22225" algn="ctr">
                        <a:lnSpc>
                          <a:spcPts val="830"/>
                        </a:lnSpc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08610" algn="r">
                        <a:lnSpc>
                          <a:spcPts val="830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20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2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30"/>
                        </a:lnSpc>
                        <a:tabLst>
                          <a:tab pos="4400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30"/>
                        </a:lnSpc>
                        <a:tabLst>
                          <a:tab pos="580390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40.00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4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ts val="819"/>
                        </a:lnSpc>
                      </a:pPr>
                      <a:r>
                        <a:rPr sz="750" spc="-20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50" spc="-114" dirty="0">
                          <a:latin typeface="Arial"/>
                          <a:cs typeface="Arial"/>
                        </a:rPr>
                        <a:t>PACE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event </a:t>
                      </a:r>
                      <a:r>
                        <a:rPr sz="75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50" spc="-105" dirty="0">
                          <a:latin typeface="Arial"/>
                          <a:cs typeface="Arial"/>
                        </a:rPr>
                        <a:t>ARK </a:t>
                      </a:r>
                      <a:r>
                        <a:rPr sz="750" spc="-45" dirty="0">
                          <a:latin typeface="Arial"/>
                          <a:cs typeface="Arial"/>
                        </a:rPr>
                        <a:t>Church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15 </a:t>
                      </a:r>
                      <a:r>
                        <a:rPr sz="750" spc="-30" dirty="0">
                          <a:latin typeface="Arial"/>
                          <a:cs typeface="Arial"/>
                        </a:rPr>
                        <a:t>brochures </a:t>
                      </a:r>
                      <a:r>
                        <a:rPr sz="750" spc="80" dirty="0">
                          <a:latin typeface="Arial"/>
                          <a:cs typeface="Arial"/>
                        </a:rPr>
                        <a:t>/ 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fliers</a:t>
                      </a:r>
                      <a:r>
                        <a:rPr sz="7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dirty="0">
                          <a:latin typeface="Arial"/>
                          <a:cs typeface="Arial"/>
                        </a:rPr>
                        <a:t>distributed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marL="22225" algn="ctr">
                        <a:lnSpc>
                          <a:spcPts val="844"/>
                        </a:lnSpc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44"/>
                        </a:lnSpc>
                        <a:tabLst>
                          <a:tab pos="4400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44"/>
                        </a:lnSpc>
                        <a:tabLst>
                          <a:tab pos="673100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49554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08610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22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4400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673100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49554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08610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23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4400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673100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8435">
                <a:tc>
                  <a:txBody>
                    <a:bodyPr/>
                    <a:lstStyle/>
                    <a:p>
                      <a:pPr marL="22225" algn="ctr">
                        <a:lnSpc>
                          <a:spcPts val="885"/>
                        </a:lnSpc>
                        <a:spcBef>
                          <a:spcPts val="420"/>
                        </a:spcBef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08610" algn="r">
                        <a:lnSpc>
                          <a:spcPts val="885"/>
                        </a:lnSpc>
                        <a:spcBef>
                          <a:spcPts val="420"/>
                        </a:spcBef>
                      </a:pPr>
                      <a:r>
                        <a:rPr sz="750" dirty="0">
                          <a:latin typeface="Arial"/>
                          <a:cs typeface="Arial"/>
                        </a:rPr>
                        <a:t>24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85"/>
                        </a:lnSpc>
                        <a:spcBef>
                          <a:spcPts val="420"/>
                        </a:spcBef>
                        <a:tabLst>
                          <a:tab pos="4400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85"/>
                        </a:lnSpc>
                        <a:spcBef>
                          <a:spcPts val="420"/>
                        </a:spcBef>
                        <a:tabLst>
                          <a:tab pos="673100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4892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</a:pPr>
                      <a:r>
                        <a:rPr sz="750" spc="-60" dirty="0">
                          <a:latin typeface="Arial"/>
                          <a:cs typeface="Arial"/>
                        </a:rPr>
                        <a:t>June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08610" algn="r">
                        <a:lnSpc>
                          <a:spcPct val="100000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25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400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673100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0810">
                <a:tc gridSpan="4">
                  <a:txBody>
                    <a:bodyPr/>
                    <a:lstStyle/>
                    <a:p>
                      <a:pPr algn="r">
                        <a:lnSpc>
                          <a:spcPts val="885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15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85"/>
                        </a:lnSpc>
                      </a:pPr>
                      <a:r>
                        <a:rPr sz="750" b="1" spc="-65" dirty="0">
                          <a:latin typeface="Trebuchet MS"/>
                          <a:cs typeface="Trebuchet MS"/>
                        </a:rPr>
                        <a:t>TOTAL: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85"/>
                        </a:lnSpc>
                        <a:tabLst>
                          <a:tab pos="528320" algn="l"/>
                        </a:tabLst>
                      </a:pPr>
                      <a:r>
                        <a:rPr sz="750" b="1" spc="-60" dirty="0">
                          <a:latin typeface="Trebuchet MS"/>
                          <a:cs typeface="Trebuchet MS"/>
                        </a:rPr>
                        <a:t>$	300.00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605155" algn="r">
                        <a:lnSpc>
                          <a:spcPts val="885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5"/>
            <a:ext cx="79629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0" dirty="0">
                <a:latin typeface="Arial"/>
                <a:cs typeface="Arial"/>
              </a:rPr>
              <a:t>7/8/2019 </a:t>
            </a:r>
            <a:r>
              <a:rPr sz="750" spc="80" dirty="0">
                <a:latin typeface="Arial"/>
                <a:cs typeface="Arial"/>
              </a:rPr>
              <a:t>/</a:t>
            </a:r>
            <a:r>
              <a:rPr sz="750" spc="-135" dirty="0">
                <a:latin typeface="Arial"/>
                <a:cs typeface="Arial"/>
              </a:rPr>
              <a:t> </a:t>
            </a:r>
            <a:r>
              <a:rPr sz="750" spc="-30" dirty="0">
                <a:latin typeface="Arial"/>
                <a:cs typeface="Arial"/>
              </a:rPr>
              <a:t>4:12 </a:t>
            </a:r>
            <a:r>
              <a:rPr sz="750" spc="-45" dirty="0">
                <a:latin typeface="Arial"/>
                <a:cs typeface="Arial"/>
              </a:rPr>
              <a:t>PM</a:t>
            </a:r>
            <a:endParaRPr sz="7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7564" y="247395"/>
            <a:ext cx="2506345" cy="27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8390" marR="5080" indent="-1076325">
              <a:lnSpc>
                <a:spcPct val="109300"/>
              </a:lnSpc>
              <a:spcBef>
                <a:spcPts val="100"/>
              </a:spcBef>
            </a:pPr>
            <a:r>
              <a:rPr sz="750" spc="-25" dirty="0">
                <a:latin typeface="Arial"/>
                <a:cs typeface="Arial"/>
              </a:rPr>
              <a:t>Baltimore </a:t>
            </a:r>
            <a:r>
              <a:rPr sz="750" spc="-30" dirty="0">
                <a:latin typeface="Arial"/>
                <a:cs typeface="Arial"/>
              </a:rPr>
              <a:t>Community </a:t>
            </a:r>
            <a:r>
              <a:rPr sz="750" spc="-15" dirty="0">
                <a:latin typeface="Arial"/>
                <a:cs typeface="Arial"/>
              </a:rPr>
              <a:t>Mediation </a:t>
            </a:r>
            <a:r>
              <a:rPr sz="750" spc="-35" dirty="0">
                <a:latin typeface="Arial"/>
                <a:cs typeface="Arial"/>
              </a:rPr>
              <a:t>Center </a:t>
            </a:r>
            <a:r>
              <a:rPr sz="750" spc="-20" dirty="0">
                <a:latin typeface="Arial"/>
                <a:cs typeface="Arial"/>
              </a:rPr>
              <a:t>- </a:t>
            </a:r>
            <a:r>
              <a:rPr sz="750" spc="-30" dirty="0">
                <a:latin typeface="Arial"/>
                <a:cs typeface="Arial"/>
              </a:rPr>
              <a:t>Neighborhood </a:t>
            </a:r>
            <a:r>
              <a:rPr sz="750" spc="-45" dirty="0">
                <a:latin typeface="Arial"/>
                <a:cs typeface="Arial"/>
              </a:rPr>
              <a:t>Liaison  </a:t>
            </a:r>
            <a:r>
              <a:rPr sz="750" spc="-75" dirty="0">
                <a:latin typeface="Arial"/>
                <a:cs typeface="Arial"/>
              </a:rPr>
              <a:t>INVOICE</a:t>
            </a:r>
            <a:endParaRPr sz="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82119" y="264795"/>
            <a:ext cx="28448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70" dirty="0">
                <a:latin typeface="Arial"/>
                <a:cs typeface="Arial"/>
              </a:rPr>
              <a:t>Page</a:t>
            </a:r>
            <a:r>
              <a:rPr sz="750" spc="-100" dirty="0">
                <a:latin typeface="Arial"/>
                <a:cs typeface="Arial"/>
              </a:rPr>
              <a:t> </a:t>
            </a:r>
            <a:r>
              <a:rPr sz="750" spc="-35" dirty="0">
                <a:latin typeface="Arial"/>
                <a:cs typeface="Arial"/>
              </a:rPr>
              <a:t>3</a:t>
            </a:r>
            <a:endParaRPr sz="75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344"/>
          <a:ext cx="11338560" cy="6127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3280"/>
                <a:gridCol w="759460"/>
                <a:gridCol w="3001645"/>
                <a:gridCol w="913130"/>
                <a:gridCol w="695325"/>
                <a:gridCol w="836929"/>
                <a:gridCol w="730250"/>
                <a:gridCol w="933450"/>
                <a:gridCol w="2597785"/>
              </a:tblGrid>
              <a:tr h="223520">
                <a:tc gridSpan="9">
                  <a:txBody>
                    <a:bodyPr/>
                    <a:lstStyle/>
                    <a:p>
                      <a:pPr marL="34925">
                        <a:lnSpc>
                          <a:spcPts val="1580"/>
                        </a:lnSpc>
                      </a:pPr>
                      <a:r>
                        <a:rPr sz="1350" spc="-21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081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66395">
                        <a:lnSpc>
                          <a:spcPts val="869"/>
                        </a:lnSpc>
                      </a:pPr>
                      <a:r>
                        <a:rPr sz="75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50" b="1" spc="-65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5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0955" algn="ctr">
                        <a:lnSpc>
                          <a:spcPts val="869"/>
                        </a:lnSpc>
                      </a:pPr>
                      <a:r>
                        <a:rPr sz="750" b="1" spc="-5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5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spc="-25" dirty="0">
                          <a:latin typeface="Trebuchet MS"/>
                          <a:cs typeface="Trebuchet MS"/>
                        </a:rPr>
                        <a:t>MEALS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06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690"/>
                        </a:lnSpc>
                      </a:pPr>
                      <a:r>
                        <a:rPr sz="750" b="1" spc="-45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5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5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spc="-65" dirty="0">
                          <a:latin typeface="Trebuchet MS"/>
                          <a:cs typeface="Trebuchet MS"/>
                        </a:rPr>
                        <a:t>+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01295" marR="172085" indent="28575">
                        <a:lnSpc>
                          <a:spcPct val="109300"/>
                        </a:lnSpc>
                      </a:pPr>
                      <a:r>
                        <a:rPr sz="750" b="1" spc="-20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50" b="1" dirty="0">
                          <a:latin typeface="Trebuchet MS"/>
                          <a:cs typeface="Trebuchet MS"/>
                        </a:rPr>
                        <a:t>De</a:t>
                      </a:r>
                      <a:r>
                        <a:rPr sz="750" b="1" spc="-5" dirty="0">
                          <a:latin typeface="Trebuchet MS"/>
                          <a:cs typeface="Trebuchet MS"/>
                        </a:rPr>
                        <a:t>sc</a:t>
                      </a:r>
                      <a:r>
                        <a:rPr sz="750" b="1" spc="-10" dirty="0">
                          <a:latin typeface="Trebuchet MS"/>
                          <a:cs typeface="Trebuchet MS"/>
                        </a:rPr>
                        <a:t>ri</a:t>
                      </a:r>
                      <a:r>
                        <a:rPr sz="750" b="1" dirty="0">
                          <a:latin typeface="Trebuchet MS"/>
                          <a:cs typeface="Trebuchet MS"/>
                        </a:rPr>
                        <a:t>pt</a:t>
                      </a:r>
                      <a:r>
                        <a:rPr sz="75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5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11454" marR="145415" indent="-34925">
                        <a:lnSpc>
                          <a:spcPct val="109300"/>
                        </a:lnSpc>
                      </a:pPr>
                      <a:r>
                        <a:rPr sz="750" b="1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750" b="1" dirty="0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750" b="1" spc="-5" dirty="0">
                          <a:latin typeface="Trebuchet MS"/>
                          <a:cs typeface="Trebuchet MS"/>
                        </a:rPr>
                        <a:t>-M</a:t>
                      </a:r>
                      <a:r>
                        <a:rPr sz="750" b="1" dirty="0">
                          <a:latin typeface="Trebuchet MS"/>
                          <a:cs typeface="Trebuchet MS"/>
                        </a:rPr>
                        <a:t>eal  </a:t>
                      </a:r>
                      <a:r>
                        <a:rPr sz="750" b="1" spc="-50" dirty="0">
                          <a:latin typeface="Trebuchet MS"/>
                          <a:cs typeface="Trebuchet MS"/>
                        </a:rPr>
                        <a:t>Expense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830"/>
                        </a:lnSpc>
                      </a:pPr>
                      <a:r>
                        <a:rPr sz="750" b="1" spc="-40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5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 marL="17145" algn="ctr">
                        <a:lnSpc>
                          <a:spcPts val="825"/>
                        </a:lnSpc>
                      </a:pPr>
                      <a:r>
                        <a:rPr sz="75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88595" algn="r">
                        <a:lnSpc>
                          <a:spcPts val="825"/>
                        </a:lnSpc>
                      </a:pPr>
                      <a:r>
                        <a:rPr sz="750" b="1" spc="-5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750" b="1" dirty="0">
                          <a:latin typeface="Trebuchet MS"/>
                          <a:cs typeface="Trebuchet MS"/>
                        </a:rPr>
                        <a:t>atego</a:t>
                      </a:r>
                      <a:r>
                        <a:rPr sz="750" b="1" spc="-1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750" b="1" dirty="0">
                          <a:latin typeface="Trebuchet MS"/>
                          <a:cs typeface="Trebuchet MS"/>
                        </a:rPr>
                        <a:t>y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5270">
                        <a:lnSpc>
                          <a:spcPts val="825"/>
                        </a:lnSpc>
                      </a:pPr>
                      <a:r>
                        <a:rPr sz="750" b="1" spc="-55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5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835"/>
                        </a:lnSpc>
                      </a:pPr>
                      <a:r>
                        <a:rPr sz="75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5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ts val="825"/>
                        </a:lnSpc>
                      </a:pPr>
                      <a:r>
                        <a:rPr sz="75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4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830"/>
                        </a:lnSpc>
                      </a:pPr>
                      <a:r>
                        <a:rPr sz="750" b="1" spc="-5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5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50" b="1" spc="-60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50" b="1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6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580"/>
                        </a:lnSpc>
                      </a:pPr>
                      <a:r>
                        <a:rPr sz="750" b="1" spc="-40" dirty="0">
                          <a:latin typeface="Trebuchet MS"/>
                          <a:cs typeface="Trebuchet MS"/>
                        </a:rPr>
                        <a:t>day)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ts val="894"/>
                        </a:lnSpc>
                        <a:spcBef>
                          <a:spcPts val="580"/>
                        </a:spcBef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5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25" dirty="0">
                          <a:latin typeface="Arial"/>
                          <a:cs typeface="Arial"/>
                        </a:rPr>
                        <a:t>Other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750" spc="-1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50" spc="-40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5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35" dirty="0">
                          <a:latin typeface="Arial"/>
                          <a:cs typeface="Arial"/>
                        </a:rPr>
                        <a:t>Stipend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4"/>
                        </a:lnSpc>
                        <a:spcBef>
                          <a:spcPts val="580"/>
                        </a:spcBef>
                        <a:tabLst>
                          <a:tab pos="476884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25.00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80"/>
                        </a:spcBef>
                        <a:tabLst>
                          <a:tab pos="680720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25.00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406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5"/>
            <a:ext cx="79629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0" dirty="0">
                <a:latin typeface="Arial"/>
                <a:cs typeface="Arial"/>
              </a:rPr>
              <a:t>7/8/2019 </a:t>
            </a:r>
            <a:r>
              <a:rPr sz="750" spc="80" dirty="0">
                <a:latin typeface="Arial"/>
                <a:cs typeface="Arial"/>
              </a:rPr>
              <a:t>/</a:t>
            </a:r>
            <a:r>
              <a:rPr sz="750" spc="-135" dirty="0">
                <a:latin typeface="Arial"/>
                <a:cs typeface="Arial"/>
              </a:rPr>
              <a:t> </a:t>
            </a:r>
            <a:r>
              <a:rPr sz="750" spc="-30" dirty="0">
                <a:latin typeface="Arial"/>
                <a:cs typeface="Arial"/>
              </a:rPr>
              <a:t>4:12 </a:t>
            </a:r>
            <a:r>
              <a:rPr sz="750" spc="-45" dirty="0">
                <a:latin typeface="Arial"/>
                <a:cs typeface="Arial"/>
              </a:rPr>
              <a:t>PM</a:t>
            </a:r>
            <a:endParaRPr sz="7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7564" y="247395"/>
            <a:ext cx="2506345" cy="27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8390" marR="5080" indent="-1076325">
              <a:lnSpc>
                <a:spcPct val="109300"/>
              </a:lnSpc>
              <a:spcBef>
                <a:spcPts val="100"/>
              </a:spcBef>
            </a:pPr>
            <a:r>
              <a:rPr sz="750" spc="-25" dirty="0">
                <a:latin typeface="Arial"/>
                <a:cs typeface="Arial"/>
              </a:rPr>
              <a:t>Baltimore </a:t>
            </a:r>
            <a:r>
              <a:rPr sz="750" spc="-30" dirty="0">
                <a:latin typeface="Arial"/>
                <a:cs typeface="Arial"/>
              </a:rPr>
              <a:t>Community </a:t>
            </a:r>
            <a:r>
              <a:rPr sz="750" spc="-15" dirty="0">
                <a:latin typeface="Arial"/>
                <a:cs typeface="Arial"/>
              </a:rPr>
              <a:t>Mediation </a:t>
            </a:r>
            <a:r>
              <a:rPr sz="750" spc="-35" dirty="0">
                <a:latin typeface="Arial"/>
                <a:cs typeface="Arial"/>
              </a:rPr>
              <a:t>Center </a:t>
            </a:r>
            <a:r>
              <a:rPr sz="750" spc="-20" dirty="0">
                <a:latin typeface="Arial"/>
                <a:cs typeface="Arial"/>
              </a:rPr>
              <a:t>- </a:t>
            </a:r>
            <a:r>
              <a:rPr sz="750" spc="-30" dirty="0">
                <a:latin typeface="Arial"/>
                <a:cs typeface="Arial"/>
              </a:rPr>
              <a:t>Neighborhood </a:t>
            </a:r>
            <a:r>
              <a:rPr sz="750" spc="-45" dirty="0">
                <a:latin typeface="Arial"/>
                <a:cs typeface="Arial"/>
              </a:rPr>
              <a:t>Liaison  </a:t>
            </a:r>
            <a:r>
              <a:rPr sz="750" spc="-75" dirty="0">
                <a:latin typeface="Arial"/>
                <a:cs typeface="Arial"/>
              </a:rPr>
              <a:t>INVOICE</a:t>
            </a:r>
            <a:endParaRPr sz="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82119" y="264795"/>
            <a:ext cx="28448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70" dirty="0">
                <a:latin typeface="Arial"/>
                <a:cs typeface="Arial"/>
              </a:rPr>
              <a:t>Page</a:t>
            </a:r>
            <a:r>
              <a:rPr sz="750" spc="-100" dirty="0">
                <a:latin typeface="Arial"/>
                <a:cs typeface="Arial"/>
              </a:rPr>
              <a:t> </a:t>
            </a:r>
            <a:r>
              <a:rPr sz="750" spc="-35" dirty="0">
                <a:latin typeface="Arial"/>
                <a:cs typeface="Arial"/>
              </a:rPr>
              <a:t>4</a:t>
            </a:r>
            <a:endParaRPr sz="75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1928"/>
          <a:ext cx="8740140" cy="5732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05655"/>
                <a:gridCol w="913764"/>
                <a:gridCol w="695960"/>
                <a:gridCol w="837565"/>
                <a:gridCol w="730884"/>
                <a:gridCol w="934084"/>
              </a:tblGrid>
              <a:tr h="199390">
                <a:tc rowSpan="2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94"/>
                        </a:lnSpc>
                        <a:spcBef>
                          <a:spcPts val="57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987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515"/>
                        </a:spcBef>
                        <a:tabLst>
                          <a:tab pos="770255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50" spc="-20" dirty="0">
                          <a:latin typeface="Arial"/>
                          <a:cs typeface="Arial"/>
                        </a:rPr>
                        <a:t>-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081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885"/>
                        </a:lnSpc>
                      </a:pPr>
                      <a:r>
                        <a:rPr sz="750" spc="-75" dirty="0">
                          <a:latin typeface="Arial"/>
                          <a:cs typeface="Arial"/>
                        </a:rPr>
                        <a:t>TOTAL: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885"/>
                        </a:lnSpc>
                        <a:tabLst>
                          <a:tab pos="676910" algn="l"/>
                        </a:tabLst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$	25.00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71" y="6699504"/>
          <a:ext cx="1618615" cy="262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3280"/>
                <a:gridCol w="751840"/>
              </a:tblGrid>
              <a:tr h="125730">
                <a:tc>
                  <a:txBody>
                    <a:bodyPr/>
                    <a:lstStyle/>
                    <a:p>
                      <a:pPr algn="r">
                        <a:lnSpc>
                          <a:spcPts val="890"/>
                        </a:lnSpc>
                      </a:pPr>
                      <a:r>
                        <a:rPr sz="75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5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spc="-60" dirty="0">
                          <a:latin typeface="Trebuchet MS"/>
                          <a:cs typeface="Trebuchet MS"/>
                        </a:rPr>
                        <a:t>Time: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890"/>
                        </a:lnSpc>
                        <a:tabLst>
                          <a:tab pos="406400" algn="l"/>
                        </a:tabLst>
                      </a:pPr>
                      <a:r>
                        <a:rPr sz="750" b="1" spc="-60" dirty="0">
                          <a:latin typeface="Trebuchet MS"/>
                          <a:cs typeface="Trebuchet MS"/>
                        </a:rPr>
                        <a:t>$	300.00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  <a:tr h="124460">
                <a:tc>
                  <a:txBody>
                    <a:bodyPr/>
                    <a:lstStyle/>
                    <a:p>
                      <a:pPr algn="r">
                        <a:lnSpc>
                          <a:spcPts val="885"/>
                        </a:lnSpc>
                      </a:pPr>
                      <a:r>
                        <a:rPr sz="75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50" b="1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spc="-50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885"/>
                        </a:lnSpc>
                        <a:tabLst>
                          <a:tab pos="455295" algn="l"/>
                        </a:tabLst>
                      </a:pPr>
                      <a:r>
                        <a:rPr sz="750" b="1" spc="-6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750" b="1" spc="-65" dirty="0">
                          <a:latin typeface="Trebuchet MS"/>
                          <a:cs typeface="Trebuchet MS"/>
                        </a:rPr>
                        <a:t>25.00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795"/>
            <a:ext cx="79629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0" dirty="0">
                <a:latin typeface="Arial"/>
                <a:cs typeface="Arial"/>
              </a:rPr>
              <a:t>7/8/2019 </a:t>
            </a:r>
            <a:r>
              <a:rPr sz="750" spc="80" dirty="0">
                <a:latin typeface="Arial"/>
                <a:cs typeface="Arial"/>
              </a:rPr>
              <a:t>/</a:t>
            </a:r>
            <a:r>
              <a:rPr sz="750" spc="-135" dirty="0">
                <a:latin typeface="Arial"/>
                <a:cs typeface="Arial"/>
              </a:rPr>
              <a:t> </a:t>
            </a:r>
            <a:r>
              <a:rPr sz="750" spc="-30" dirty="0">
                <a:latin typeface="Arial"/>
                <a:cs typeface="Arial"/>
              </a:rPr>
              <a:t>4:12 </a:t>
            </a:r>
            <a:r>
              <a:rPr sz="750" spc="-45" dirty="0">
                <a:latin typeface="Arial"/>
                <a:cs typeface="Arial"/>
              </a:rPr>
              <a:t>PM</a:t>
            </a:r>
            <a:endParaRPr sz="7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7564" y="247395"/>
            <a:ext cx="2506345" cy="27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8390" marR="5080" indent="-1076325">
              <a:lnSpc>
                <a:spcPct val="109300"/>
              </a:lnSpc>
              <a:spcBef>
                <a:spcPts val="100"/>
              </a:spcBef>
            </a:pPr>
            <a:r>
              <a:rPr sz="750" spc="-25" dirty="0">
                <a:latin typeface="Arial"/>
                <a:cs typeface="Arial"/>
              </a:rPr>
              <a:t>Baltimore </a:t>
            </a:r>
            <a:r>
              <a:rPr sz="750" spc="-30" dirty="0">
                <a:latin typeface="Arial"/>
                <a:cs typeface="Arial"/>
              </a:rPr>
              <a:t>Community </a:t>
            </a:r>
            <a:r>
              <a:rPr sz="750" spc="-15" dirty="0">
                <a:latin typeface="Arial"/>
                <a:cs typeface="Arial"/>
              </a:rPr>
              <a:t>Mediation </a:t>
            </a:r>
            <a:r>
              <a:rPr sz="750" spc="-35" dirty="0">
                <a:latin typeface="Arial"/>
                <a:cs typeface="Arial"/>
              </a:rPr>
              <a:t>Center </a:t>
            </a:r>
            <a:r>
              <a:rPr sz="750" spc="-20" dirty="0">
                <a:latin typeface="Arial"/>
                <a:cs typeface="Arial"/>
              </a:rPr>
              <a:t>- </a:t>
            </a:r>
            <a:r>
              <a:rPr sz="750" spc="-30" dirty="0">
                <a:latin typeface="Arial"/>
                <a:cs typeface="Arial"/>
              </a:rPr>
              <a:t>Neighborhood </a:t>
            </a:r>
            <a:r>
              <a:rPr sz="750" spc="-45" dirty="0">
                <a:latin typeface="Arial"/>
                <a:cs typeface="Arial"/>
              </a:rPr>
              <a:t>Liaison  </a:t>
            </a:r>
            <a:r>
              <a:rPr sz="750" spc="-75" dirty="0">
                <a:latin typeface="Arial"/>
                <a:cs typeface="Arial"/>
              </a:rPr>
              <a:t>INVOICE</a:t>
            </a:r>
            <a:endParaRPr sz="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82119" y="264795"/>
            <a:ext cx="28448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70" dirty="0">
                <a:latin typeface="Arial"/>
                <a:cs typeface="Arial"/>
              </a:rPr>
              <a:t>Page</a:t>
            </a:r>
            <a:r>
              <a:rPr sz="750" spc="-100" dirty="0">
                <a:latin typeface="Arial"/>
                <a:cs typeface="Arial"/>
              </a:rPr>
              <a:t> </a:t>
            </a:r>
            <a:r>
              <a:rPr sz="750" spc="-35" dirty="0">
                <a:latin typeface="Arial"/>
                <a:cs typeface="Arial"/>
              </a:rPr>
              <a:t>5</a:t>
            </a:r>
            <a:endParaRPr sz="75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1928"/>
          <a:ext cx="6237605" cy="559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3280"/>
                <a:gridCol w="751840"/>
                <a:gridCol w="4618990"/>
              </a:tblGrid>
              <a:tr h="130175">
                <a:tc>
                  <a:txBody>
                    <a:bodyPr/>
                    <a:lstStyle/>
                    <a:p>
                      <a:pPr algn="r">
                        <a:lnSpc>
                          <a:spcPts val="875"/>
                        </a:lnSpc>
                      </a:pPr>
                      <a:r>
                        <a:rPr sz="75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5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50" b="1" spc="-5" dirty="0">
                          <a:latin typeface="Trebuchet MS"/>
                          <a:cs typeface="Trebuchet MS"/>
                        </a:rPr>
                        <a:t>TA</a:t>
                      </a:r>
                      <a:r>
                        <a:rPr sz="750" b="1" spc="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750" b="1" dirty="0">
                          <a:latin typeface="Trebuchet MS"/>
                          <a:cs typeface="Trebuchet MS"/>
                        </a:rPr>
                        <a:t>: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ts val="875"/>
                        </a:lnSpc>
                        <a:tabLst>
                          <a:tab pos="443865" algn="l"/>
                        </a:tabLst>
                      </a:pPr>
                      <a:r>
                        <a:rPr sz="750" b="1" spc="-60" dirty="0">
                          <a:latin typeface="Trebuchet MS"/>
                          <a:cs typeface="Trebuchet MS"/>
                        </a:rPr>
                        <a:t>$	325.00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 algn="r">
                        <a:lnSpc>
                          <a:spcPts val="885"/>
                        </a:lnSpc>
                      </a:pPr>
                      <a:r>
                        <a:rPr sz="750" b="1" spc="-40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50" b="1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73405">
                        <a:lnSpc>
                          <a:spcPts val="885"/>
                        </a:lnSpc>
                      </a:pPr>
                      <a:r>
                        <a:rPr sz="750" spc="-35" dirty="0">
                          <a:latin typeface="Arial"/>
                          <a:cs typeface="Arial"/>
                        </a:rPr>
                        <a:t>0.00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86385">
                <a:tc gridSpan="3">
                  <a:txBody>
                    <a:bodyPr/>
                    <a:lstStyle/>
                    <a:p>
                      <a:pPr marR="161290" algn="r">
                        <a:lnSpc>
                          <a:spcPts val="894"/>
                        </a:lnSpc>
                      </a:pPr>
                      <a:r>
                        <a:rPr sz="75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50" b="1" spc="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750" b="1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5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5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  <a:p>
                      <a:pPr marL="2857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5571490" algn="l"/>
                        </a:tabLst>
                      </a:pPr>
                      <a:r>
                        <a:rPr sz="950" spc="-4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50" spc="-1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50" spc="-2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50" spc="1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95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55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50" spc="-2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950" spc="-1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950" spc="-2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50" spc="-35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950" spc="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30" dirty="0">
                          <a:latin typeface="Arial"/>
                          <a:cs typeface="Arial"/>
                        </a:rPr>
                        <a:t>accurate:	</a:t>
                      </a:r>
                      <a:r>
                        <a:rPr sz="750" spc="-105" dirty="0">
                          <a:latin typeface="Arial"/>
                          <a:cs typeface="Arial"/>
                        </a:rPr>
                        <a:t>HR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4:15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344"/>
          <a:ext cx="11538585" cy="6229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 Mediation</a:t>
                      </a:r>
                      <a:r>
                        <a:rPr sz="11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 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7465" marR="24130" indent="-3175" algn="ctr">
                        <a:lnSpc>
                          <a:spcPct val="114999"/>
                        </a:lnSpc>
                        <a:spcBef>
                          <a:spcPts val="434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00"/>
                        </a:lnSpc>
                        <a:spcBef>
                          <a:spcPts val="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5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Jackson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410-900-9867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410-746-0167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7/1/2019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566420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6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55" dirty="0">
                          <a:latin typeface="Arial"/>
                          <a:cs typeface="Arial"/>
                        </a:rPr>
                        <a:t>Sample </a:t>
                      </a:r>
                      <a:r>
                        <a:rPr sz="750" b="1" i="1" spc="-50" dirty="0">
                          <a:latin typeface="Arial"/>
                          <a:cs typeface="Arial"/>
                        </a:rPr>
                        <a:t>Description: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082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30"/>
                        </a:lnSpc>
                        <a:spcBef>
                          <a:spcPts val="2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Distribution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pamphlets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door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door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residential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area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Bucknell </a:t>
                      </a:r>
                      <a:r>
                        <a:rPr sz="700" spc="-60" dirty="0">
                          <a:latin typeface="Arial"/>
                          <a:cs typeface="Arial"/>
                        </a:rPr>
                        <a:t>Rd.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Spoke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several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60.00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tenants.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Distribution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pamphlets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door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door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residential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area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Franconia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Apts.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Spoke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several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tenants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Tabled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Engagement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Herring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Run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Library-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Erdman Ave.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up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table,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2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member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 decree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Broshure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Association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Mtg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75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Hamilton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Ave.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Tabled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Engagement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Herring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Run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Library-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Erdman Ave.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up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table,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84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spoke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member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 decree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Broshure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4:15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182"/>
          <a:ext cx="11538585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4215"/>
                <a:gridCol w="3728720"/>
                <a:gridCol w="853439"/>
                <a:gridCol w="654050"/>
                <a:gridCol w="782320"/>
                <a:gridCol w="3997325"/>
              </a:tblGrid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NL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Monitoring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Association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Mtg </a:t>
                      </a:r>
                      <a:r>
                        <a:rPr sz="700" spc="75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Hazelwood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Ave.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Herring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Run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Library-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Erdman Ave.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set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table,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spoke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8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Community member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about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consent decree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distributed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CD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Broshure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20955" algn="ctr">
                        <a:lnSpc>
                          <a:spcPts val="819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19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9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ts val="819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algn="r">
                        <a:lnSpc>
                          <a:spcPts val="81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5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15"/>
                        </a:lnSpc>
                        <a:tabLst>
                          <a:tab pos="46355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260.00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565785" algn="r">
                        <a:lnSpc>
                          <a:spcPts val="815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4:15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344"/>
          <a:ext cx="11538585" cy="6127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0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430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00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09900"/>
                        </a:lnSpc>
                        <a:spcBef>
                          <a:spcPts val="5"/>
                        </a:spcBef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09900"/>
                        </a:lnSpc>
                        <a:spcBef>
                          <a:spcPts val="5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78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5240" algn="ctr">
                        <a:lnSpc>
                          <a:spcPts val="77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180" algn="r">
                        <a:lnSpc>
                          <a:spcPts val="770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0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4:15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1928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71" y="5964935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260.00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285.00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R="1270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875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KLJ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344"/>
          <a:ext cx="11538585" cy="609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 Mediation</a:t>
                      </a:r>
                      <a:r>
                        <a:rPr sz="11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 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7465" marR="24130" indent="-3175" algn="ctr">
                        <a:lnSpc>
                          <a:spcPct val="114999"/>
                        </a:lnSpc>
                        <a:spcBef>
                          <a:spcPts val="434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00"/>
                        </a:lnSpc>
                        <a:spcBef>
                          <a:spcPts val="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950"/>
                        </a:lnSpc>
                      </a:pPr>
                      <a:r>
                        <a:rPr sz="1000" spc="-65" dirty="0">
                          <a:latin typeface="Arial"/>
                          <a:cs typeface="Arial"/>
                        </a:rPr>
                        <a:t>Tsiongas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410-900-9867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410-746-0167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6/1/2019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566420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6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55" dirty="0">
                          <a:latin typeface="Arial"/>
                          <a:cs typeface="Arial"/>
                        </a:rPr>
                        <a:t>Sample </a:t>
                      </a:r>
                      <a:r>
                        <a:rPr sz="750" b="1" i="1" spc="-50" dirty="0">
                          <a:latin typeface="Arial"/>
                          <a:cs typeface="Arial"/>
                        </a:rPr>
                        <a:t>Description: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082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30"/>
                        </a:lnSpc>
                        <a:spcBef>
                          <a:spcPts val="2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District </a:t>
                      </a:r>
                      <a:r>
                        <a:rPr sz="700" spc="-90" dirty="0">
                          <a:latin typeface="Arial"/>
                          <a:cs typeface="Arial"/>
                        </a:rPr>
                        <a:t>BPD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Relations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Tabled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Outreach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SE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branch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monthly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Patterson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Park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Neighborhood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Association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District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46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respresentation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presenting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Presented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CASA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Maryland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membership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Tabled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Outreach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SE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branch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182"/>
          <a:ext cx="11538585" cy="3686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4215"/>
                <a:gridCol w="3728720"/>
                <a:gridCol w="853439"/>
                <a:gridCol w="654050"/>
                <a:gridCol w="782320"/>
                <a:gridCol w="3997325"/>
              </a:tblGrid>
              <a:tr h="38100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CDMT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Neigborhood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Liasian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Presented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monthly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McElderry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Park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Association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Mayor's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Block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Party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Perkins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Homes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Tabled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Outreach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SE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branch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Library/Attended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District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Health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6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Roundtable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Adolescent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Resource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Fair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Juvenile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Justice</a:t>
                      </a:r>
                      <a:r>
                        <a:rPr sz="7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Center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20955" algn="ctr">
                        <a:lnSpc>
                          <a:spcPts val="819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19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9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ts val="819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0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10"/>
                        </a:lnSpc>
                        <a:tabLst>
                          <a:tab pos="46355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270.00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56578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348" y="264796"/>
            <a:ext cx="611505" cy="107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5" dirty="0">
                <a:latin typeface="Arial"/>
                <a:cs typeface="Arial"/>
              </a:rPr>
              <a:t>7/23/2019 </a:t>
            </a:r>
            <a:r>
              <a:rPr sz="500" spc="65" dirty="0">
                <a:latin typeface="Arial"/>
                <a:cs typeface="Arial"/>
              </a:rPr>
              <a:t>/</a:t>
            </a:r>
            <a:r>
              <a:rPr sz="500" spc="-9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2:53 </a:t>
            </a:r>
            <a:r>
              <a:rPr sz="500" spc="-10" dirty="0">
                <a:latin typeface="Arial"/>
                <a:cs typeface="Arial"/>
              </a:rPr>
              <a:t>PM</a:t>
            </a:r>
            <a:endParaRPr sz="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28820" y="251180"/>
            <a:ext cx="1000760" cy="2051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4175" marR="5080" indent="-372110">
              <a:lnSpc>
                <a:spcPct val="117800"/>
              </a:lnSpc>
              <a:spcBef>
                <a:spcPts val="90"/>
              </a:spcBef>
            </a:pPr>
            <a:r>
              <a:rPr sz="500" dirty="0">
                <a:latin typeface="Arial"/>
                <a:cs typeface="Arial"/>
              </a:rPr>
              <a:t>Baltimore </a:t>
            </a:r>
            <a:r>
              <a:rPr sz="500" spc="-10" dirty="0">
                <a:latin typeface="Arial"/>
                <a:cs typeface="Arial"/>
              </a:rPr>
              <a:t>Consent </a:t>
            </a:r>
            <a:r>
              <a:rPr sz="500" spc="-15" dirty="0">
                <a:latin typeface="Arial"/>
                <a:cs typeface="Arial"/>
              </a:rPr>
              <a:t>Decree</a:t>
            </a:r>
            <a:r>
              <a:rPr sz="500" spc="-80" dirty="0">
                <a:latin typeface="Arial"/>
                <a:cs typeface="Arial"/>
              </a:rPr>
              <a:t> </a:t>
            </a:r>
            <a:r>
              <a:rPr sz="500" spc="15" dirty="0">
                <a:latin typeface="Arial"/>
                <a:cs typeface="Arial"/>
              </a:rPr>
              <a:t>Monitor  </a:t>
            </a:r>
            <a:r>
              <a:rPr sz="500" spc="-35" dirty="0">
                <a:latin typeface="Arial"/>
                <a:cs typeface="Arial"/>
              </a:rPr>
              <a:t>INVOICE</a:t>
            </a:r>
            <a:endParaRPr sz="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15119" y="264796"/>
            <a:ext cx="209550" cy="107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30" dirty="0">
                <a:latin typeface="Arial"/>
                <a:cs typeface="Arial"/>
              </a:rPr>
              <a:t>Page</a:t>
            </a:r>
            <a:r>
              <a:rPr sz="500" spc="-75" dirty="0">
                <a:latin typeface="Arial"/>
                <a:cs typeface="Arial"/>
              </a:rPr>
              <a:t> </a:t>
            </a:r>
            <a:r>
              <a:rPr sz="500" spc="-5" dirty="0">
                <a:latin typeface="Arial"/>
                <a:cs typeface="Arial"/>
              </a:rPr>
              <a:t>4</a:t>
            </a:r>
            <a:endParaRPr sz="5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1928"/>
          <a:ext cx="6820533" cy="2379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06850"/>
                <a:gridCol w="655320"/>
                <a:gridCol w="501650"/>
                <a:gridCol w="460375"/>
                <a:gridCol w="525779"/>
                <a:gridCol w="670559"/>
              </a:tblGrid>
              <a:tr h="142875">
                <a:tc rowSpan="1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5054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2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5054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2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5054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2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5054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2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5054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2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5054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2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5054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2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5054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2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5054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2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5054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2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5054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2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5054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2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5054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2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5054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2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580"/>
                        </a:lnSpc>
                        <a:spcBef>
                          <a:spcPts val="445"/>
                        </a:spcBef>
                        <a:tabLst>
                          <a:tab pos="55054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2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395"/>
                        </a:spcBef>
                        <a:tabLst>
                          <a:tab pos="55054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398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500" spc="-35" dirty="0">
                          <a:latin typeface="Arial"/>
                          <a:cs typeface="Arial"/>
                        </a:rPr>
                        <a:t>TOTAL: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550545" algn="l"/>
                        </a:tabLst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$	-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71" y="3329952"/>
          <a:ext cx="5163183" cy="572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6425"/>
                <a:gridCol w="541019"/>
                <a:gridCol w="4015739"/>
              </a:tblGrid>
              <a:tr h="89535">
                <a:tc>
                  <a:txBody>
                    <a:bodyPr/>
                    <a:lstStyle/>
                    <a:p>
                      <a:pPr algn="r">
                        <a:lnSpc>
                          <a:spcPts val="580"/>
                        </a:lnSpc>
                        <a:spcBef>
                          <a:spcPts val="25"/>
                        </a:spcBef>
                      </a:pPr>
                      <a:r>
                        <a:rPr sz="500" b="1" spc="-1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5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25" dirty="0">
                          <a:latin typeface="Trebuchet MS"/>
                          <a:cs typeface="Trebuchet MS"/>
                        </a:rPr>
                        <a:t>Time: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580"/>
                        </a:lnSpc>
                        <a:spcBef>
                          <a:spcPts val="25"/>
                        </a:spcBef>
                        <a:tabLst>
                          <a:tab pos="238760" algn="l"/>
                        </a:tabLst>
                      </a:pPr>
                      <a:r>
                        <a:rPr sz="500" b="1" spc="-2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500" b="1" spc="-30" dirty="0">
                          <a:latin typeface="Trebuchet MS"/>
                          <a:cs typeface="Trebuchet MS"/>
                        </a:rPr>
                        <a:t>8,550.00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9535">
                <a:tc>
                  <a:txBody>
                    <a:bodyPr/>
                    <a:lstStyle/>
                    <a:p>
                      <a:pPr algn="r">
                        <a:lnSpc>
                          <a:spcPts val="580"/>
                        </a:lnSpc>
                        <a:spcBef>
                          <a:spcPts val="25"/>
                        </a:spcBef>
                      </a:pPr>
                      <a:r>
                        <a:rPr sz="500" b="1" spc="-10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5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1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50165" algn="ctr">
                        <a:lnSpc>
                          <a:spcPts val="580"/>
                        </a:lnSpc>
                        <a:spcBef>
                          <a:spcPts val="25"/>
                        </a:spcBef>
                        <a:tabLst>
                          <a:tab pos="382270" algn="l"/>
                        </a:tabLst>
                      </a:pPr>
                      <a:r>
                        <a:rPr sz="500" b="1" spc="-20" dirty="0">
                          <a:latin typeface="Trebuchet MS"/>
                          <a:cs typeface="Trebuchet MS"/>
                        </a:rPr>
                        <a:t>$	-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39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500" b="1" spc="-5" dirty="0">
                          <a:latin typeface="Trebuchet MS"/>
                          <a:cs typeface="Trebuchet MS"/>
                        </a:rPr>
                        <a:t>TOTA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L: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238760" algn="l"/>
                        </a:tabLst>
                      </a:pPr>
                      <a:r>
                        <a:rPr sz="500" b="1" spc="-20" dirty="0">
                          <a:latin typeface="Trebuchet MS"/>
                          <a:cs typeface="Trebuchet MS"/>
                        </a:rPr>
                        <a:t>$	</a:t>
                      </a:r>
                      <a:r>
                        <a:rPr sz="500" b="1" spc="-30" dirty="0">
                          <a:latin typeface="Trebuchet MS"/>
                          <a:cs typeface="Trebuchet MS"/>
                        </a:rPr>
                        <a:t>8,550.00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39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500" b="1" spc="-5" dirty="0">
                          <a:latin typeface="Trebuchet MS"/>
                          <a:cs typeface="Trebuchet MS"/>
                        </a:rPr>
                        <a:t>Unbil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500" b="1" spc="5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500" b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Ho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778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500" spc="-10" dirty="0">
                          <a:latin typeface="Arial"/>
                          <a:cs typeface="Arial"/>
                        </a:rPr>
                        <a:t>18.00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5740">
                <a:tc gridSpan="3">
                  <a:txBody>
                    <a:bodyPr/>
                    <a:lstStyle/>
                    <a:p>
                      <a:pPr marR="11493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500" b="1" spc="-5" dirty="0">
                          <a:latin typeface="Trebuchet MS"/>
                          <a:cs typeface="Trebuchet MS"/>
                        </a:rPr>
                        <a:t>TIAL</a:t>
                      </a:r>
                      <a:r>
                        <a:rPr sz="500" b="1" dirty="0">
                          <a:latin typeface="Trebuchet MS"/>
                          <a:cs typeface="Trebuchet MS"/>
                        </a:rPr>
                        <a:t>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80"/>
                        </a:spcBef>
                        <a:tabLst>
                          <a:tab pos="4710430" algn="l"/>
                        </a:tabLst>
                      </a:pPr>
                      <a:r>
                        <a:rPr sz="650" spc="-25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here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signify </a:t>
                      </a:r>
                      <a:r>
                        <a:rPr sz="650" spc="1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65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65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650" spc="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accurate:	</a:t>
                      </a:r>
                      <a:r>
                        <a:rPr sz="650" b="1" spc="-55" dirty="0">
                          <a:latin typeface="Trebuchet MS"/>
                          <a:cs typeface="Trebuchet MS"/>
                        </a:rPr>
                        <a:t>KLT</a:t>
                      </a:r>
                      <a:endParaRPr sz="65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01700" y="311708"/>
            <a:ext cx="4133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imes New Roman"/>
                <a:cs typeface="Times New Roman"/>
              </a:rPr>
              <a:t>07/31/19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93531" y="311708"/>
            <a:ext cx="5638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Times New Roman"/>
                <a:cs typeface="Times New Roman"/>
              </a:rPr>
              <a:t>Page 5 </a:t>
            </a:r>
            <a:r>
              <a:rPr sz="800" spc="-5" dirty="0">
                <a:latin typeface="Times New Roman"/>
                <a:cs typeface="Times New Roman"/>
              </a:rPr>
              <a:t>of</a:t>
            </a:r>
            <a:r>
              <a:rPr sz="800" spc="-25" dirty="0">
                <a:latin typeface="Times New Roman"/>
                <a:cs typeface="Times New Roman"/>
              </a:rPr>
              <a:t> 126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344"/>
          <a:ext cx="11538585" cy="6127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0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430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00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09900"/>
                        </a:lnSpc>
                        <a:spcBef>
                          <a:spcPts val="5"/>
                        </a:spcBef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09900"/>
                        </a:lnSpc>
                        <a:spcBef>
                          <a:spcPts val="5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78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5240" algn="ctr">
                        <a:lnSpc>
                          <a:spcPts val="77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180" algn="r">
                        <a:lnSpc>
                          <a:spcPts val="770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0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4:18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1928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71" y="5964935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270.00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295.00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R="1270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875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MT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0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4:20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4600" y="0"/>
            <a:ext cx="268541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</a:t>
            </a:r>
            <a:r>
              <a:rPr sz="700" spc="-105" dirty="0">
                <a:latin typeface="Arial"/>
                <a:cs typeface="Arial"/>
              </a:rPr>
              <a:t>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0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344"/>
          <a:ext cx="11538585" cy="6078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3121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235"/>
                        </a:lnSpc>
                        <a:tabLst>
                          <a:tab pos="6758305" algn="l"/>
                        </a:tabLst>
                      </a:pPr>
                      <a:r>
                        <a:rPr sz="1150" dirty="0">
                          <a:latin typeface="Arial"/>
                          <a:cs typeface="Arial"/>
                        </a:rPr>
                        <a:t>Baltimore Community</a:t>
                      </a:r>
                      <a:r>
                        <a:rPr sz="115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Mediation</a:t>
                      </a:r>
                      <a:r>
                        <a:rPr sz="115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0480">
                        <a:lnSpc>
                          <a:spcPts val="1100"/>
                        </a:lnSpc>
                        <a:tabLst>
                          <a:tab pos="6758305" algn="l"/>
                        </a:tabLst>
                      </a:pPr>
                      <a:r>
                        <a:rPr sz="1500" spc="7" baseline="-11111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22" baseline="-1111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7" baseline="-11111" dirty="0">
                          <a:latin typeface="Arial"/>
                          <a:cs typeface="Arial"/>
                        </a:rPr>
                        <a:t>Greenmount</a:t>
                      </a:r>
                      <a:r>
                        <a:rPr sz="1500" spc="52" baseline="-1111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7" baseline="-11111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45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3020">
                        <a:lnSpc>
                          <a:spcPts val="1185"/>
                        </a:lnSpc>
                      </a:pPr>
                      <a:r>
                        <a:rPr sz="1150" spc="-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10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01295">
                        <a:lnSpc>
                          <a:spcPts val="955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INVOICE FOR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940"/>
                        </a:lnSpc>
                      </a:pPr>
                      <a:r>
                        <a:rPr sz="900" b="1" i="1" u="sng" spc="-10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4925" marR="20955" indent="-3175" algn="ctr">
                        <a:lnSpc>
                          <a:spcPct val="114999"/>
                        </a:lnSpc>
                        <a:spcBef>
                          <a:spcPts val="434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0640" marR="28575" algn="ctr">
                        <a:lnSpc>
                          <a:spcPct val="114900"/>
                        </a:lnSpc>
                        <a:spcBef>
                          <a:spcPts val="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41300">
                        <a:lnSpc>
                          <a:spcPts val="955"/>
                        </a:lnSpc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95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Dunaway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410-900-9867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410-746-0167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8991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7/3/2019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 marL="516255">
                        <a:lnSpc>
                          <a:spcPts val="1155"/>
                        </a:lnSpc>
                      </a:pPr>
                      <a:r>
                        <a:rPr sz="1000" spc="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13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0370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55" dirty="0">
                          <a:latin typeface="Arial"/>
                          <a:cs typeface="Arial"/>
                        </a:rPr>
                        <a:t>Sample </a:t>
                      </a:r>
                      <a:r>
                        <a:rPr sz="750" b="1" i="1" spc="-50" dirty="0">
                          <a:latin typeface="Arial"/>
                          <a:cs typeface="Arial"/>
                        </a:rPr>
                        <a:t>Description: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520825">
                        <a:lnSpc>
                          <a:spcPts val="805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0383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8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082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30"/>
                        </a:lnSpc>
                        <a:spcBef>
                          <a:spcPts val="2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engagement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Southern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District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Public</a:t>
                      </a:r>
                      <a:r>
                        <a:rPr sz="7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Safety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Attended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Coalition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my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outreach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Tabling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50.00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Did my Weekly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outreach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Tabling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0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4:20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4600" y="0"/>
            <a:ext cx="268541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</a:t>
            </a:r>
            <a:r>
              <a:rPr sz="700" spc="-105" dirty="0">
                <a:latin typeface="Arial"/>
                <a:cs typeface="Arial"/>
              </a:rPr>
              <a:t>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0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182"/>
          <a:ext cx="11538585" cy="6151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8605"/>
                <a:gridCol w="709295"/>
                <a:gridCol w="146050"/>
                <a:gridCol w="653415"/>
                <a:gridCol w="783590"/>
                <a:gridCol w="685165"/>
                <a:gridCol w="874395"/>
                <a:gridCol w="2436495"/>
              </a:tblGrid>
              <a:tr h="38100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tabLst>
                          <a:tab pos="4108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tabLst>
                          <a:tab pos="4108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tabLst>
                          <a:tab pos="4108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tabLst>
                          <a:tab pos="4108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tabLst>
                          <a:tab pos="4108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tabLst>
                          <a:tab pos="4108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tabLst>
                          <a:tab pos="4108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tabLst>
                          <a:tab pos="4108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tabLst>
                          <a:tab pos="4108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tabLst>
                          <a:tab pos="4108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tabLst>
                          <a:tab pos="4108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tabLst>
                          <a:tab pos="4108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Did my Weekly Outreach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Tabling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tabLst>
                          <a:tab pos="4108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tabLst>
                          <a:tab pos="503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tabLst>
                          <a:tab pos="4108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tabLst>
                          <a:tab pos="41084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6">
                  <a:txBody>
                    <a:bodyPr/>
                    <a:lstStyle/>
                    <a:p>
                      <a:pPr marR="1905" algn="r">
                        <a:lnSpc>
                          <a:spcPts val="830"/>
                        </a:lnSpc>
                        <a:spcBef>
                          <a:spcPts val="3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0"/>
                        </a:lnSpc>
                        <a:spcBef>
                          <a:spcPts val="30"/>
                        </a:spcBef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830"/>
                        </a:lnSpc>
                        <a:spcBef>
                          <a:spcPts val="30"/>
                        </a:spcBef>
                        <a:tabLst>
                          <a:tab pos="45593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110.00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568960" algn="r">
                        <a:lnSpc>
                          <a:spcPts val="830"/>
                        </a:lnSpc>
                        <a:spcBef>
                          <a:spcPts val="3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920">
                <a:tc gridSpan="11">
                  <a:txBody>
                    <a:bodyPr/>
                    <a:lstStyle/>
                    <a:p>
                      <a:pPr marL="33020">
                        <a:lnSpc>
                          <a:spcPts val="840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342265">
                        <a:lnSpc>
                          <a:spcPts val="830"/>
                        </a:lnSpc>
                        <a:spcBef>
                          <a:spcPts val="30"/>
                        </a:spcBef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335" algn="ctr">
                        <a:lnSpc>
                          <a:spcPts val="830"/>
                        </a:lnSpc>
                        <a:spcBef>
                          <a:spcPts val="30"/>
                        </a:spcBef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64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E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3830" indent="27305">
                        <a:lnSpc>
                          <a:spcPct val="109900"/>
                        </a:lnSpc>
                        <a:spcBef>
                          <a:spcPts val="5"/>
                        </a:spcBef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4310" marR="139065" indent="-32384">
                        <a:lnSpc>
                          <a:spcPct val="109900"/>
                        </a:lnSpc>
                        <a:spcBef>
                          <a:spcPts val="5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78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15240" algn="ctr">
                        <a:lnSpc>
                          <a:spcPts val="77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180" algn="r">
                        <a:lnSpc>
                          <a:spcPts val="77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7490">
                        <a:lnSpc>
                          <a:spcPts val="775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77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94297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4425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63246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94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0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4:20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4600" y="0"/>
            <a:ext cx="268541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</a:t>
            </a:r>
            <a:r>
              <a:rPr sz="700" spc="-105" dirty="0">
                <a:latin typeface="Arial"/>
                <a:cs typeface="Arial"/>
              </a:rPr>
              <a:t>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0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45828" y="911097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76792" y="911097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45828" y="1098422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76792" y="1098422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45828" y="1286001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76792" y="1286001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45828" y="1473326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76792" y="1473326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45828" y="1660778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76792" y="1660778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45828" y="1848357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76792" y="1848357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45828" y="2035682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76792" y="2035682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545828" y="2223261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76792" y="2223261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545828" y="2410586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76792" y="2410586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45828" y="2598165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876792" y="2598165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545828" y="2785490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76792" y="2785490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545828" y="2973070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876792" y="2973070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545828" y="3160521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76792" y="3160521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545828" y="3347846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76792" y="3347846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45828" y="3535426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876792" y="3535426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545828" y="3722751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876792" y="3722751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545828" y="3910329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876792" y="3910329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545828" y="4097654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876792" y="4097654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545828" y="4285233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876792" y="4285233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545828" y="4472559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876792" y="4472559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545828" y="4660010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876792" y="4660010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545828" y="4847590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876792" y="4847590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545828" y="5034915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876792" y="5034915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545828" y="5222494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876792" y="5222494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545828" y="5409819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876792" y="5409819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545828" y="5597397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876792" y="5597397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545828" y="5784722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876792" y="5784722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545828" y="5972302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876792" y="5972302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545828" y="6159627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876792" y="6159627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545828" y="6347078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876792" y="6347078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545828" y="6534657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876792" y="6534657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545828" y="6721982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876792" y="6721982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545828" y="6909561"/>
            <a:ext cx="5334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876792" y="6909561"/>
            <a:ext cx="7112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35" dirty="0">
                <a:latin typeface="Arial"/>
                <a:cs typeface="Arial"/>
              </a:rPr>
              <a:t>$</a:t>
            </a:r>
            <a:endParaRPr sz="7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41527" y="855103"/>
            <a:ext cx="0" cy="6187440"/>
          </a:xfrm>
          <a:custGeom>
            <a:avLst/>
            <a:gdLst/>
            <a:ahLst/>
            <a:cxnLst/>
            <a:rect l="l" t="t" r="r" b="b"/>
            <a:pathLst>
              <a:path h="6187440">
                <a:moveTo>
                  <a:pt x="0" y="0"/>
                </a:moveTo>
                <a:lnTo>
                  <a:pt x="0" y="6187313"/>
                </a:lnTo>
              </a:path>
            </a:pathLst>
          </a:custGeom>
          <a:ln w="15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720008" y="855103"/>
            <a:ext cx="0" cy="6187440"/>
          </a:xfrm>
          <a:custGeom>
            <a:avLst/>
            <a:gdLst/>
            <a:ahLst/>
            <a:cxnLst/>
            <a:rect l="l" t="t" r="r" b="b"/>
            <a:pathLst>
              <a:path h="6187440">
                <a:moveTo>
                  <a:pt x="0" y="0"/>
                </a:moveTo>
                <a:lnTo>
                  <a:pt x="0" y="6187313"/>
                </a:lnTo>
              </a:path>
            </a:pathLst>
          </a:custGeom>
          <a:ln w="15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3" name="object 73"/>
          <p:cNvGraphicFramePr>
            <a:graphicFrameLocks noGrp="1"/>
          </p:cNvGraphicFramePr>
          <p:nvPr/>
        </p:nvGraphicFramePr>
        <p:xfrm>
          <a:off x="5859653" y="851928"/>
          <a:ext cx="3001010" cy="619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5980"/>
                <a:gridCol w="653415"/>
                <a:gridCol w="784860"/>
                <a:gridCol w="685800"/>
              </a:tblGrid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0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4:20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4600" y="0"/>
            <a:ext cx="268541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35" dirty="0">
                <a:latin typeface="Arial"/>
                <a:cs typeface="Arial"/>
              </a:rPr>
              <a:t>Liaison</a:t>
            </a:r>
            <a:r>
              <a:rPr sz="700" spc="-105" dirty="0">
                <a:latin typeface="Arial"/>
                <a:cs typeface="Arial"/>
              </a:rPr>
              <a:t>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0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1928"/>
          <a:ext cx="9101455" cy="238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1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0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2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30"/>
                        </a:lnSpc>
                        <a:spcBef>
                          <a:spcPts val="30"/>
                        </a:spcBef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0"/>
                        </a:lnSpc>
                        <a:spcBef>
                          <a:spcPts val="30"/>
                        </a:spcBef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71" y="3340620"/>
          <a:ext cx="6757670" cy="746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22555">
                <a:tc>
                  <a:txBody>
                    <a:bodyPr/>
                    <a:lstStyle/>
                    <a:p>
                      <a:pPr algn="r">
                        <a:lnSpc>
                          <a:spcPts val="835"/>
                        </a:lnSpc>
                        <a:spcBef>
                          <a:spcPts val="3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5"/>
                        </a:lnSpc>
                        <a:spcBef>
                          <a:spcPts val="30"/>
                        </a:spcBef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110.00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algn="r">
                        <a:lnSpc>
                          <a:spcPts val="835"/>
                        </a:lnSpc>
                        <a:spcBef>
                          <a:spcPts val="25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5"/>
                        </a:lnSpc>
                        <a:spcBef>
                          <a:spcPts val="25"/>
                        </a:spcBef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r">
                        <a:lnSpc>
                          <a:spcPts val="825"/>
                        </a:lnSpc>
                        <a:spcBef>
                          <a:spcPts val="25"/>
                        </a:spcBef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spcBef>
                          <a:spcPts val="25"/>
                        </a:spcBef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135.00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R="1270" algn="r">
                        <a:lnSpc>
                          <a:spcPts val="830"/>
                        </a:lnSpc>
                        <a:spcBef>
                          <a:spcPts val="3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30"/>
                        </a:lnSpc>
                        <a:spcBef>
                          <a:spcPts val="3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3204">
                <a:tc gridSpan="3">
                  <a:txBody>
                    <a:bodyPr/>
                    <a:lstStyle/>
                    <a:p>
                      <a:pPr marR="161925" algn="r">
                        <a:lnSpc>
                          <a:spcPts val="775"/>
                        </a:lnSpc>
                        <a:spcBef>
                          <a:spcPts val="30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ts val="1010"/>
                        </a:lnSpc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MBD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4:22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344"/>
          <a:ext cx="11538585" cy="6054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9240"/>
                <a:gridCol w="855345"/>
                <a:gridCol w="654050"/>
                <a:gridCol w="783590"/>
                <a:gridCol w="2886709"/>
                <a:gridCol w="542925"/>
                <a:gridCol w="568325"/>
              </a:tblGrid>
              <a:tr h="824865">
                <a:tc gridSpan="10">
                  <a:txBody>
                    <a:bodyPr/>
                    <a:lstStyle/>
                    <a:p>
                      <a:pPr marL="34925">
                        <a:lnSpc>
                          <a:spcPts val="1210"/>
                        </a:lnSpc>
                        <a:tabLst>
                          <a:tab pos="6758305" algn="l"/>
                        </a:tabLst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Baltimore 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Community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 Mediation</a:t>
                      </a:r>
                      <a:r>
                        <a:rPr sz="11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Center	</a:t>
                      </a:r>
                      <a:r>
                        <a:rPr sz="1050" b="1" spc="-44" baseline="31746" dirty="0">
                          <a:latin typeface="Trebuchet MS"/>
                          <a:cs typeface="Trebuchet MS"/>
                        </a:rPr>
                        <a:t>INSTRUCTIONS</a:t>
                      </a:r>
                      <a:endParaRPr sz="1050" baseline="31746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ts val="1075"/>
                        </a:lnSpc>
                        <a:tabLst>
                          <a:tab pos="6758305" algn="l"/>
                        </a:tabLst>
                      </a:pPr>
                      <a:r>
                        <a:rPr sz="1500" spc="-120" baseline="-13888" dirty="0">
                          <a:latin typeface="Arial"/>
                          <a:cs typeface="Arial"/>
                        </a:rPr>
                        <a:t>3333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 Greenmount</a:t>
                      </a:r>
                      <a:r>
                        <a:rPr sz="1500" spc="-30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7" baseline="-13888" dirty="0">
                          <a:latin typeface="Arial"/>
                          <a:cs typeface="Arial"/>
                        </a:rPr>
                        <a:t>Avenue	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1.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blue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left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first.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cause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name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populate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spreadsheet.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ts val="670"/>
                        </a:lnSpc>
                        <a:spcBef>
                          <a:spcPts val="300"/>
                        </a:spcBef>
                        <a:buAutoNum type="arabicPeriod" startAt="2"/>
                        <a:tabLst>
                          <a:tab pos="6847840" algn="l"/>
                        </a:tabLst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Enter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portion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consistent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"Sample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Description"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below.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4925">
                        <a:lnSpc>
                          <a:spcPts val="1210"/>
                        </a:lnSpc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Baltimore, 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MD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85" dirty="0">
                          <a:latin typeface="Arial"/>
                          <a:cs typeface="Arial"/>
                        </a:rPr>
                        <a:t>21218</a:t>
                      </a:r>
                      <a:endParaRPr sz="1150">
                        <a:latin typeface="Arial"/>
                        <a:cs typeface="Arial"/>
                      </a:endParaRPr>
                    </a:p>
                    <a:p>
                      <a:pPr marL="6847205" indent="-88265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6847840" algn="l"/>
                        </a:tabLst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bill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eight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(8)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day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fifteen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(15)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month.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day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6758940">
                        <a:lnSpc>
                          <a:spcPts val="835"/>
                        </a:lnSpc>
                        <a:spcBef>
                          <a:spcPts val="204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travel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stipend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7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paid.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2639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MONTH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OF: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5"/>
                        </a:lnSpc>
                      </a:pPr>
                      <a:r>
                        <a:rPr sz="900" b="1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June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7465" marR="24130" indent="-3175" algn="ctr">
                        <a:lnSpc>
                          <a:spcPct val="114999"/>
                        </a:lnSpc>
                        <a:spcBef>
                          <a:spcPts val="434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Complete 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these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cells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before  starting 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spreadsheet.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43815" marR="31750" algn="ctr">
                        <a:lnSpc>
                          <a:spcPct val="114900"/>
                        </a:lnSpc>
                        <a:spcBef>
                          <a:spcPts val="5"/>
                        </a:spcBef>
                      </a:pPr>
                      <a:r>
                        <a:rPr sz="600" spc="-35" dirty="0">
                          <a:latin typeface="Arial"/>
                          <a:cs typeface="Arial"/>
                        </a:rPr>
                        <a:t>Rates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other  info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self-  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populate.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Please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make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sure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expenses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listed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Billing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Guidelines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tab.Do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forget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initial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box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attesting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4970">
                        <a:lnSpc>
                          <a:spcPts val="955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INVOICE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BY: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950"/>
                        </a:lnSpc>
                      </a:pPr>
                      <a:r>
                        <a:rPr sz="1000" spc="-40" dirty="0">
                          <a:latin typeface="Arial"/>
                          <a:cs typeface="Arial"/>
                        </a:rPr>
                        <a:t>Roberts,</a:t>
                      </a:r>
                      <a:r>
                        <a:rPr sz="10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M.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7564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6.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hesitate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Shantay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Guy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410-900-9867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Darnyle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Wharton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410-746-0167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questions.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SUBMITTED: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7/3/2019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566420">
                        <a:lnSpc>
                          <a:spcPts val="1140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YEAR: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06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2019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5244" marB="0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31165"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5208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750" b="1" i="1" spc="-55" dirty="0">
                          <a:latin typeface="Arial"/>
                          <a:cs typeface="Arial"/>
                        </a:rPr>
                        <a:t>Sample </a:t>
                      </a:r>
                      <a:r>
                        <a:rPr sz="750" b="1" i="1" spc="-50" dirty="0">
                          <a:latin typeface="Arial"/>
                          <a:cs typeface="Arial"/>
                        </a:rPr>
                        <a:t>Description:</a:t>
                      </a:r>
                      <a:endParaRPr sz="750">
                        <a:latin typeface="Arial"/>
                        <a:cs typeface="Arial"/>
                      </a:endParaRPr>
                    </a:p>
                    <a:p>
                      <a:pPr marL="1520825">
                        <a:lnSpc>
                          <a:spcPts val="890"/>
                        </a:lnSpc>
                        <a:spcBef>
                          <a:spcPts val="95"/>
                        </a:spcBef>
                      </a:pPr>
                      <a:r>
                        <a:rPr sz="750" i="1" spc="-40" dirty="0">
                          <a:latin typeface="Trebuchet MS"/>
                          <a:cs typeface="Trebuchet MS"/>
                        </a:rPr>
                        <a:t>Attend </a:t>
                      </a:r>
                      <a:r>
                        <a:rPr sz="750" i="1" spc="-20" dirty="0">
                          <a:latin typeface="Trebuchet MS"/>
                          <a:cs typeface="Trebuchet MS"/>
                        </a:rPr>
                        <a:t>Howard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Park </a:t>
                      </a:r>
                      <a:r>
                        <a:rPr sz="750" i="1" spc="-45" dirty="0">
                          <a:latin typeface="Trebuchet MS"/>
                          <a:cs typeface="Trebuchet MS"/>
                        </a:rPr>
                        <a:t>Civic </a:t>
                      </a:r>
                      <a:r>
                        <a:rPr sz="750" i="1" spc="-25" dirty="0">
                          <a:latin typeface="Trebuchet MS"/>
                          <a:cs typeface="Trebuchet MS"/>
                        </a:rPr>
                        <a:t>Association</a:t>
                      </a:r>
                      <a:r>
                        <a:rPr sz="750" i="1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50" i="1" spc="-30" dirty="0">
                          <a:latin typeface="Trebuchet MS"/>
                          <a:cs typeface="Trebuchet MS"/>
                        </a:rPr>
                        <a:t>meeting</a:t>
                      </a:r>
                      <a:endParaRPr sz="7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8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0825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15" dirty="0">
                          <a:latin typeface="Trebuchet MS"/>
                          <a:cs typeface="Trebuchet MS"/>
                        </a:rPr>
                        <a:t>Month</a:t>
                      </a:r>
                      <a:r>
                        <a:rPr sz="9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Trebuchet MS"/>
                          <a:cs typeface="Trebuchet MS"/>
                        </a:rPr>
                        <a:t>of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01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ay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Hours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b="1" spc="-50" dirty="0">
                          <a:latin typeface="Trebuchet MS"/>
                          <a:cs typeface="Trebuchet MS"/>
                        </a:rPr>
                        <a:t>Rate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b="1" spc="-45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Comments (Unbilled</a:t>
                      </a:r>
                      <a:r>
                        <a:rPr sz="7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Time)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01600" indent="-47625">
                        <a:lnSpc>
                          <a:spcPts val="930"/>
                        </a:lnSpc>
                        <a:spcBef>
                          <a:spcPts val="20"/>
                        </a:spcBef>
                      </a:pPr>
                      <a:r>
                        <a:rPr sz="700" b="1" spc="5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nb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ill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ed 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Emails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and sending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out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quarterly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forum</a:t>
                      </a:r>
                      <a:r>
                        <a:rPr sz="7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information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outreach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Govans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slow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night.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stayed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until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closing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hopes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that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60"/>
                        </a:lnSpc>
                      </a:pPr>
                      <a:r>
                        <a:rPr sz="700" spc="-40" dirty="0">
                          <a:latin typeface="Arial"/>
                          <a:cs typeface="Arial"/>
                        </a:rPr>
                        <a:t>someone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might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come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509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outreach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Govans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Library.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Much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better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week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because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library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had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an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event taking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place.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5391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talked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woman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had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just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moved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Balitmore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Colorado.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She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did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know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about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5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2860">
                        <a:lnSpc>
                          <a:spcPts val="78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consent decree.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15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people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came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through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library.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able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talk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6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people.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4315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tabLst>
                          <a:tab pos="372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tabLst>
                          <a:tab pos="62611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4:22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8182"/>
          <a:ext cx="11538585" cy="4102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04215"/>
                <a:gridCol w="3728720"/>
                <a:gridCol w="853439"/>
                <a:gridCol w="654050"/>
                <a:gridCol w="782320"/>
                <a:gridCol w="3997325"/>
              </a:tblGrid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Liaison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Meeting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19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60" dirty="0">
                          <a:latin typeface="Arial"/>
                          <a:cs typeface="Arial"/>
                        </a:rPr>
                        <a:t>CHM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Neighborhood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meeting </a:t>
                      </a:r>
                      <a:r>
                        <a:rPr sz="700" spc="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senior</a:t>
                      </a:r>
                      <a:r>
                        <a:rPr sz="7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citiizens.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5689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4.00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Weekly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outreach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library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position.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another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slow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night.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able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talk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younger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(teen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30.00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60"/>
                        </a:lnSpc>
                      </a:pPr>
                      <a:r>
                        <a:rPr sz="700" spc="-45" dirty="0">
                          <a:latin typeface="Arial"/>
                          <a:cs typeface="Arial"/>
                        </a:rPr>
                        <a:t>age)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girls.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29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Neighborhood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event.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got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talk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several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people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who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came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event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while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they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were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tabLst>
                          <a:tab pos="51117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80"/>
                        </a:lnSpc>
                      </a:pPr>
                      <a:r>
                        <a:rPr sz="700" spc="-15" dirty="0">
                          <a:latin typeface="Arial"/>
                          <a:cs typeface="Arial"/>
                        </a:rPr>
                        <a:t>working.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was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great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conduct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outreach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while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people</a:t>
                      </a:r>
                      <a:r>
                        <a:rPr sz="7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were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busy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doing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something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 else.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Very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2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78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informal.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marL="20955" algn="ctr">
                        <a:lnSpc>
                          <a:spcPts val="819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19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19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9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ts val="819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3679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700" spc="-55" dirty="0">
                          <a:latin typeface="Arial"/>
                          <a:cs typeface="Arial"/>
                        </a:rPr>
                        <a:t>June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31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tabLst>
                          <a:tab pos="4146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tabLst>
                          <a:tab pos="57721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7.2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10"/>
                        </a:lnSpc>
                      </a:pPr>
                      <a:r>
                        <a:rPr sz="700" b="1" spc="-60" dirty="0">
                          <a:latin typeface="Trebuchet MS"/>
                          <a:cs typeface="Trebuchet MS"/>
                        </a:rPr>
                        <a:t>TOTAL: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810"/>
                        </a:lnSpc>
                        <a:tabLst>
                          <a:tab pos="46355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144.00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R="565785" algn="r">
                        <a:lnSpc>
                          <a:spcPts val="810"/>
                        </a:lnSpc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4:22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47344"/>
          <a:ext cx="11538585" cy="6127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6120"/>
                <a:gridCol w="920749"/>
                <a:gridCol w="2807969"/>
                <a:gridCol w="855979"/>
                <a:gridCol w="653415"/>
                <a:gridCol w="784859"/>
                <a:gridCol w="685800"/>
                <a:gridCol w="875665"/>
                <a:gridCol w="2437764"/>
              </a:tblGrid>
              <a:tr h="210185">
                <a:tc gridSpan="10">
                  <a:txBody>
                    <a:bodyPr/>
                    <a:lstStyle/>
                    <a:p>
                      <a:pPr marL="33020">
                        <a:lnSpc>
                          <a:spcPts val="1475"/>
                        </a:lnSpc>
                      </a:pPr>
                      <a:r>
                        <a:rPr sz="1250" spc="-195" dirty="0">
                          <a:solidFill>
                            <a:srgbClr val="006000"/>
                          </a:solidFill>
                          <a:latin typeface="Arial"/>
                          <a:cs typeface="Arial"/>
                        </a:rPr>
                        <a:t>EXPENSES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0">
                        <a:lnSpc>
                          <a:spcPts val="800"/>
                        </a:lnSpc>
                      </a:pP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430" algn="ctr">
                        <a:lnSpc>
                          <a:spcPts val="800"/>
                        </a:lnSpc>
                      </a:pPr>
                      <a:r>
                        <a:rPr sz="700" b="1" spc="-10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20" dirty="0">
                          <a:latin typeface="Trebuchet MS"/>
                          <a:cs typeface="Trebuchet MS"/>
                        </a:rPr>
                        <a:t>MEALS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00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64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Total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Meal</a:t>
                      </a:r>
                      <a:r>
                        <a:rPr sz="7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60" dirty="0">
                          <a:latin typeface="Trebuchet MS"/>
                          <a:cs typeface="Trebuchet MS"/>
                        </a:rPr>
                        <a:t>+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5D8F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4150" marR="165100" indent="27305">
                        <a:lnSpc>
                          <a:spcPct val="109900"/>
                        </a:lnSpc>
                        <a:spcBef>
                          <a:spcPts val="5"/>
                        </a:spcBef>
                      </a:pPr>
                      <a:r>
                        <a:rPr sz="700" b="1" spc="-15" dirty="0">
                          <a:latin typeface="Trebuchet MS"/>
                          <a:cs typeface="Trebuchet MS"/>
                        </a:rPr>
                        <a:t>Non-Meal  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cr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on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3040" marR="140970" indent="-32384">
                        <a:lnSpc>
                          <a:spcPct val="109900"/>
                        </a:lnSpc>
                        <a:spcBef>
                          <a:spcPts val="5"/>
                        </a:spcBef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Non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700" b="1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l 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78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Incidentals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(per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15240" algn="ctr">
                        <a:lnSpc>
                          <a:spcPts val="77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Date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70180" algn="r">
                        <a:lnSpc>
                          <a:spcPts val="770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700" b="1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egory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770"/>
                        </a:lnSpc>
                      </a:pPr>
                      <a:r>
                        <a:rPr sz="700" b="1" spc="-50" dirty="0">
                          <a:latin typeface="Trebuchet MS"/>
                          <a:cs typeface="Trebuchet MS"/>
                        </a:rPr>
                        <a:t>Travel</a:t>
                      </a:r>
                      <a:r>
                        <a:rPr sz="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Day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785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daily</a:t>
                      </a:r>
                      <a:r>
                        <a:rPr sz="700" b="1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0" dirty="0">
                          <a:latin typeface="Trebuchet MS"/>
                          <a:cs typeface="Trebuchet MS"/>
                        </a:rPr>
                        <a:t>Guidelines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77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Total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780"/>
                        </a:lnSpc>
                      </a:pPr>
                      <a:r>
                        <a:rPr sz="700" b="1" spc="-40" dirty="0">
                          <a:latin typeface="Trebuchet MS"/>
                          <a:cs typeface="Trebuchet MS"/>
                        </a:rPr>
                        <a:t>cap </a:t>
                      </a:r>
                      <a:r>
                        <a:rPr sz="700" b="1" spc="-3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$69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per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54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day)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ts val="835"/>
                        </a:lnSpc>
                        <a:spcBef>
                          <a:spcPts val="55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Travel,</a:t>
                      </a:r>
                      <a:r>
                        <a:rPr sz="7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Other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Monthly </a:t>
                      </a:r>
                      <a:r>
                        <a:rPr sz="700" spc="-3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7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Stipend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44132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50"/>
                        </a:spcBef>
                        <a:tabLst>
                          <a:tab pos="63055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755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4921"/>
            <a:ext cx="7486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5" dirty="0">
                <a:latin typeface="Arial"/>
                <a:cs typeface="Arial"/>
              </a:rPr>
              <a:t>7/8/2019 </a:t>
            </a:r>
            <a:r>
              <a:rPr sz="700" spc="75" dirty="0">
                <a:latin typeface="Arial"/>
                <a:cs typeface="Arial"/>
              </a:rPr>
              <a:t>/</a:t>
            </a:r>
            <a:r>
              <a:rPr sz="700" spc="-14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4:22 </a:t>
            </a:r>
            <a:r>
              <a:rPr sz="700" spc="-50" dirty="0">
                <a:latin typeface="Arial"/>
                <a:cs typeface="Arial"/>
              </a:rPr>
              <a:t>PM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191" y="247828"/>
            <a:ext cx="2361565" cy="260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0" marR="5080" indent="-1016635">
              <a:lnSpc>
                <a:spcPct val="1099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Baltimore </a:t>
            </a:r>
            <a:r>
              <a:rPr sz="700" spc="-25" dirty="0">
                <a:latin typeface="Arial"/>
                <a:cs typeface="Arial"/>
              </a:rPr>
              <a:t>Community </a:t>
            </a:r>
            <a:r>
              <a:rPr sz="700" spc="-10" dirty="0">
                <a:latin typeface="Arial"/>
                <a:cs typeface="Arial"/>
              </a:rPr>
              <a:t>Mediation </a:t>
            </a:r>
            <a:r>
              <a:rPr sz="700" spc="-35" dirty="0">
                <a:latin typeface="Arial"/>
                <a:cs typeface="Arial"/>
              </a:rPr>
              <a:t>Center </a:t>
            </a:r>
            <a:r>
              <a:rPr sz="700" spc="-20" dirty="0">
                <a:latin typeface="Arial"/>
                <a:cs typeface="Arial"/>
              </a:rPr>
              <a:t>- </a:t>
            </a:r>
            <a:r>
              <a:rPr sz="700" spc="-25" dirty="0">
                <a:latin typeface="Arial"/>
                <a:cs typeface="Arial"/>
              </a:rPr>
              <a:t>Neighborhood </a:t>
            </a:r>
            <a:r>
              <a:rPr sz="700" spc="-40" dirty="0">
                <a:latin typeface="Arial"/>
                <a:cs typeface="Arial"/>
              </a:rPr>
              <a:t>Liaison  </a:t>
            </a:r>
            <a:r>
              <a:rPr sz="700" spc="-75" dirty="0">
                <a:latin typeface="Arial"/>
                <a:cs typeface="Arial"/>
              </a:rPr>
              <a:t>INVOICE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0281" y="264921"/>
            <a:ext cx="26606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-65" dirty="0">
                <a:latin typeface="Arial"/>
                <a:cs typeface="Arial"/>
              </a:rPr>
              <a:t>Page</a:t>
            </a:r>
            <a:r>
              <a:rPr sz="700" spc="-10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3971" y="851928"/>
          <a:ext cx="9101455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0"/>
                <a:gridCol w="855979"/>
                <a:gridCol w="653415"/>
                <a:gridCol w="784859"/>
                <a:gridCol w="685800"/>
                <a:gridCol w="875665"/>
              </a:tblGrid>
              <a:tr h="187325">
                <a:tc rowSpan="2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7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35"/>
                        </a:lnSpc>
                        <a:spcBef>
                          <a:spcPts val="54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8C4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718185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-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810"/>
                        </a:lnSpc>
                      </a:pPr>
                      <a:r>
                        <a:rPr sz="700" spc="-70" dirty="0">
                          <a:latin typeface="Arial"/>
                          <a:cs typeface="Arial"/>
                        </a:rPr>
                        <a:t>TOTAL: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810"/>
                        </a:lnSpc>
                        <a:tabLst>
                          <a:tab pos="631190" algn="l"/>
                        </a:tabLst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$	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25.00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3971" y="5964935"/>
          <a:ext cx="6757670" cy="76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704849"/>
                <a:gridCol w="5238114"/>
              </a:tblGrid>
              <a:tr h="118110">
                <a:tc>
                  <a:txBody>
                    <a:bodyPr/>
                    <a:lstStyle/>
                    <a:p>
                      <a:pPr algn="r">
                        <a:lnSpc>
                          <a:spcPts val="83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55" dirty="0">
                          <a:latin typeface="Trebuchet MS"/>
                          <a:cs typeface="Trebuchet MS"/>
                        </a:rPr>
                        <a:t>Time: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30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144.00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16839">
                <a:tc>
                  <a:txBody>
                    <a:bodyPr/>
                    <a:lstStyle/>
                    <a:p>
                      <a:pPr algn="r">
                        <a:lnSpc>
                          <a:spcPts val="825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Subtotal</a:t>
                      </a:r>
                      <a:r>
                        <a:rPr sz="700" b="1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45" dirty="0">
                          <a:latin typeface="Trebuchet MS"/>
                          <a:cs typeface="Trebuchet MS"/>
                        </a:rPr>
                        <a:t>Expenses: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25"/>
                        </a:lnSpc>
                        <a:tabLst>
                          <a:tab pos="42672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25.00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algn="r">
                        <a:lnSpc>
                          <a:spcPts val="805"/>
                        </a:lnSpc>
                      </a:pP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AL: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05"/>
                        </a:lnSpc>
                        <a:tabLst>
                          <a:tab pos="381000" algn="l"/>
                        </a:tabLst>
                      </a:pPr>
                      <a:r>
                        <a:rPr sz="700" b="1" spc="-55" dirty="0">
                          <a:latin typeface="Trebuchet MS"/>
                          <a:cs typeface="Trebuchet MS"/>
                        </a:rPr>
                        <a:t>$	169.00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R="1270" algn="r">
                        <a:lnSpc>
                          <a:spcPts val="810"/>
                        </a:lnSpc>
                      </a:pPr>
                      <a:r>
                        <a:rPr sz="700" b="1" spc="-35" dirty="0">
                          <a:latin typeface="Trebuchet MS"/>
                          <a:cs typeface="Trebuchet MS"/>
                        </a:rPr>
                        <a:t>Unbilled</a:t>
                      </a:r>
                      <a:r>
                        <a:rPr sz="700" b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b="1" spc="-35" dirty="0">
                          <a:latin typeface="Trebuchet MS"/>
                          <a:cs typeface="Trebuchet MS"/>
                        </a:rPr>
                        <a:t>Hours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6575">
                        <a:lnSpc>
                          <a:spcPts val="810"/>
                        </a:lnSpc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0.00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875">
                <a:tc gridSpan="3">
                  <a:txBody>
                    <a:bodyPr/>
                    <a:lstStyle/>
                    <a:p>
                      <a:pPr marR="151130" algn="r">
                        <a:lnSpc>
                          <a:spcPts val="835"/>
                        </a:lnSpc>
                      </a:pPr>
                      <a:r>
                        <a:rPr sz="700" b="1" dirty="0">
                          <a:latin typeface="Trebuchet MS"/>
                          <a:cs typeface="Trebuchet MS"/>
                        </a:rPr>
                        <a:t>INI</a:t>
                      </a:r>
                      <a:r>
                        <a:rPr sz="700" b="1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b="1" dirty="0">
                          <a:latin typeface="Trebuchet MS"/>
                          <a:cs typeface="Trebuchet MS"/>
                        </a:rPr>
                        <a:t>IALS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  <a:p>
                      <a:pPr marL="2730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6132195" algn="l"/>
                        </a:tabLst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initials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here signify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charges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on this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invoice</a:t>
                      </a:r>
                      <a:r>
                        <a:rPr sz="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are  accurate:	</a:t>
                      </a:r>
                      <a:r>
                        <a:rPr sz="700" spc="-80" dirty="0">
                          <a:latin typeface="Arial"/>
                          <a:cs typeface="Arial"/>
                        </a:rPr>
                        <a:t>MJR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III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26505</Words>
  <Application>Microsoft Macintosh PowerPoint</Application>
  <PresentationFormat>Custom</PresentationFormat>
  <Paragraphs>8019</Paragraphs>
  <Slides>129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Invoice No. 1 Venable LLP BPD  Monitoring Team Community Survey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Thompson - Invoice - June 2019.xlsx</dc:title>
  <dc:creator>ark02</dc:creator>
  <cp:lastModifiedBy>Jessica Drake</cp:lastModifiedBy>
  <cp:revision>1</cp:revision>
  <dcterms:created xsi:type="dcterms:W3CDTF">2019-10-10T19:34:22Z</dcterms:created>
  <dcterms:modified xsi:type="dcterms:W3CDTF">2019-10-10T19:40:01Z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2019-07-23T00:00:00Z</vt:filetime>
  </property>
  <property fmtid="{D5CDD505-2E9C-101B-9397-08002B2CF9AE}" pid="3" name="Creator">
    <vt:lpwstr>Thompson - Invoice - June 2019.xlsx</vt:lpwstr>
  </property>
  <property fmtid="{D5CDD505-2E9C-101B-9397-08002B2CF9AE}" pid="4" name="LastSaved">
    <vt:filetime>2019-10-10T00:00:00Z</vt:filetime>
  </property>
</Properties>
</file>